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4"/>
  </p:notesMasterIdLst>
  <p:sldIdLst>
    <p:sldId id="256" r:id="rId2"/>
    <p:sldId id="1433" r:id="rId3"/>
    <p:sldId id="397" r:id="rId4"/>
    <p:sldId id="1427" r:id="rId5"/>
    <p:sldId id="1367" r:id="rId6"/>
    <p:sldId id="1409" r:id="rId7"/>
    <p:sldId id="1411" r:id="rId8"/>
    <p:sldId id="1412" r:id="rId9"/>
    <p:sldId id="1413" r:id="rId10"/>
    <p:sldId id="571" r:id="rId11"/>
    <p:sldId id="1414" r:id="rId12"/>
    <p:sldId id="1415" r:id="rId13"/>
    <p:sldId id="1416" r:id="rId14"/>
    <p:sldId id="573" r:id="rId15"/>
    <p:sldId id="1421" r:id="rId16"/>
    <p:sldId id="1422" r:id="rId17"/>
    <p:sldId id="1423" r:id="rId18"/>
    <p:sldId id="1440" r:id="rId19"/>
    <p:sldId id="576" r:id="rId20"/>
    <p:sldId id="1417" r:id="rId21"/>
    <p:sldId id="460" r:id="rId22"/>
    <p:sldId id="400" r:id="rId23"/>
    <p:sldId id="1418" r:id="rId24"/>
    <p:sldId id="468" r:id="rId25"/>
    <p:sldId id="1441" r:id="rId26"/>
    <p:sldId id="1442" r:id="rId27"/>
    <p:sldId id="1443" r:id="rId28"/>
    <p:sldId id="572" r:id="rId29"/>
    <p:sldId id="1410" r:id="rId30"/>
    <p:sldId id="574" r:id="rId31"/>
    <p:sldId id="575" r:id="rId32"/>
    <p:sldId id="1456" r:id="rId33"/>
    <p:sldId id="1430" r:id="rId34"/>
    <p:sldId id="1435" r:id="rId35"/>
    <p:sldId id="1431" r:id="rId36"/>
    <p:sldId id="1436" r:id="rId37"/>
    <p:sldId id="1432" r:id="rId38"/>
    <p:sldId id="1437" r:id="rId39"/>
    <p:sldId id="1434" r:id="rId40"/>
    <p:sldId id="411" r:id="rId41"/>
    <p:sldId id="412" r:id="rId42"/>
    <p:sldId id="1444" r:id="rId43"/>
    <p:sldId id="1445" r:id="rId44"/>
    <p:sldId id="587" r:id="rId45"/>
    <p:sldId id="1446" r:id="rId46"/>
    <p:sldId id="1447" r:id="rId47"/>
    <p:sldId id="584" r:id="rId48"/>
    <p:sldId id="1448" r:id="rId49"/>
    <p:sldId id="586" r:id="rId50"/>
    <p:sldId id="1449" r:id="rId51"/>
    <p:sldId id="1438" r:id="rId52"/>
    <p:sldId id="417" r:id="rId53"/>
    <p:sldId id="1404" r:id="rId54"/>
    <p:sldId id="499" r:id="rId55"/>
    <p:sldId id="1405" r:id="rId56"/>
    <p:sldId id="1439" r:id="rId57"/>
    <p:sldId id="419" r:id="rId58"/>
    <p:sldId id="1450" r:id="rId59"/>
    <p:sldId id="1451" r:id="rId60"/>
    <p:sldId id="1403" r:id="rId61"/>
    <p:sldId id="1452" r:id="rId62"/>
    <p:sldId id="1453" r:id="rId63"/>
    <p:sldId id="1429" r:id="rId64"/>
    <p:sldId id="471" r:id="rId65"/>
    <p:sldId id="1454" r:id="rId66"/>
    <p:sldId id="1382" r:id="rId67"/>
    <p:sldId id="289" r:id="rId68"/>
    <p:sldId id="590" r:id="rId69"/>
    <p:sldId id="1419" r:id="rId70"/>
    <p:sldId id="1402" r:id="rId71"/>
    <p:sldId id="1401" r:id="rId72"/>
    <p:sldId id="35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ED4B4-B811-4B3B-9246-F2202EE3D1A7}" v="1" dt="2021-09-20T02:29:28.723"/>
    <p1510:client id="{BF857AFD-6CC9-4EB3-8FAB-CEBAAAA72B92}" v="26" dt="2021-09-20T00:04:26.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Kearns" userId="839a70db29bb98fa" providerId="LiveId" clId="{B7863ED1-F161-48B0-B544-5ECA3C701209}"/>
    <pc:docChg chg="custSel modSld">
      <pc:chgData name="Randy Kearns" userId="839a70db29bb98fa" providerId="LiveId" clId="{B7863ED1-F161-48B0-B544-5ECA3C701209}" dt="2021-08-20T13:38:17.365" v="121" actId="1076"/>
      <pc:docMkLst>
        <pc:docMk/>
      </pc:docMkLst>
      <pc:sldChg chg="modSp mod">
        <pc:chgData name="Randy Kearns" userId="839a70db29bb98fa" providerId="LiveId" clId="{B7863ED1-F161-48B0-B544-5ECA3C701209}" dt="2021-08-09T16:35:25.713" v="8" actId="20577"/>
        <pc:sldMkLst>
          <pc:docMk/>
          <pc:sldMk cId="4188051069" sldId="256"/>
        </pc:sldMkLst>
        <pc:spChg chg="mod">
          <ac:chgData name="Randy Kearns" userId="839a70db29bb98fa" providerId="LiveId" clId="{B7863ED1-F161-48B0-B544-5ECA3C701209}" dt="2021-08-09T16:35:25.713" v="8" actId="20577"/>
          <ac:spMkLst>
            <pc:docMk/>
            <pc:sldMk cId="4188051069" sldId="256"/>
            <ac:spMk id="3" creationId="{BAAC478D-3683-4400-B2B1-23B7857A1F8A}"/>
          </ac:spMkLst>
        </pc:spChg>
      </pc:sldChg>
      <pc:sldChg chg="modSp mod">
        <pc:chgData name="Randy Kearns" userId="839a70db29bb98fa" providerId="LiveId" clId="{B7863ED1-F161-48B0-B544-5ECA3C701209}" dt="2021-08-09T16:44:53.239" v="117" actId="13926"/>
        <pc:sldMkLst>
          <pc:docMk/>
          <pc:sldMk cId="0" sldId="397"/>
        </pc:sldMkLst>
        <pc:spChg chg="mod">
          <ac:chgData name="Randy Kearns" userId="839a70db29bb98fa" providerId="LiveId" clId="{B7863ED1-F161-48B0-B544-5ECA3C701209}" dt="2021-08-09T16:44:53.239" v="117" actId="13926"/>
          <ac:spMkLst>
            <pc:docMk/>
            <pc:sldMk cId="0" sldId="397"/>
            <ac:spMk id="7171" creationId="{00000000-0000-0000-0000-000000000000}"/>
          </ac:spMkLst>
        </pc:spChg>
      </pc:sldChg>
      <pc:sldChg chg="modSp mod">
        <pc:chgData name="Randy Kearns" userId="839a70db29bb98fa" providerId="LiveId" clId="{B7863ED1-F161-48B0-B544-5ECA3C701209}" dt="2021-08-09T16:43:24.087" v="101" actId="13926"/>
        <pc:sldMkLst>
          <pc:docMk/>
          <pc:sldMk cId="0" sldId="400"/>
        </pc:sldMkLst>
        <pc:spChg chg="mod">
          <ac:chgData name="Randy Kearns" userId="839a70db29bb98fa" providerId="LiveId" clId="{B7863ED1-F161-48B0-B544-5ECA3C701209}" dt="2021-08-09T16:43:24.087" v="101" actId="13926"/>
          <ac:spMkLst>
            <pc:docMk/>
            <pc:sldMk cId="0" sldId="400"/>
            <ac:spMk id="12291" creationId="{00000000-0000-0000-0000-000000000000}"/>
          </ac:spMkLst>
        </pc:spChg>
      </pc:sldChg>
      <pc:sldChg chg="modSp mod">
        <pc:chgData name="Randy Kearns" userId="839a70db29bb98fa" providerId="LiveId" clId="{B7863ED1-F161-48B0-B544-5ECA3C701209}" dt="2021-08-09T16:42:49.588" v="95" actId="13926"/>
        <pc:sldMkLst>
          <pc:docMk/>
          <pc:sldMk cId="0" sldId="412"/>
        </pc:sldMkLst>
        <pc:spChg chg="mod">
          <ac:chgData name="Randy Kearns" userId="839a70db29bb98fa" providerId="LiveId" clId="{B7863ED1-F161-48B0-B544-5ECA3C701209}" dt="2021-08-09T16:42:49.588" v="95" actId="13926"/>
          <ac:spMkLst>
            <pc:docMk/>
            <pc:sldMk cId="0" sldId="412"/>
            <ac:spMk id="28675" creationId="{00000000-0000-0000-0000-000000000000}"/>
          </ac:spMkLst>
        </pc:spChg>
      </pc:sldChg>
      <pc:sldChg chg="modSp mod">
        <pc:chgData name="Randy Kearns" userId="839a70db29bb98fa" providerId="LiveId" clId="{B7863ED1-F161-48B0-B544-5ECA3C701209}" dt="2021-08-09T16:41:22.149" v="81" actId="13926"/>
        <pc:sldMkLst>
          <pc:docMk/>
          <pc:sldMk cId="0" sldId="419"/>
        </pc:sldMkLst>
        <pc:spChg chg="mod">
          <ac:chgData name="Randy Kearns" userId="839a70db29bb98fa" providerId="LiveId" clId="{B7863ED1-F161-48B0-B544-5ECA3C701209}" dt="2021-08-09T16:41:22.149" v="81" actId="13926"/>
          <ac:spMkLst>
            <pc:docMk/>
            <pc:sldMk cId="0" sldId="419"/>
            <ac:spMk id="33795" creationId="{00000000-0000-0000-0000-000000000000}"/>
          </ac:spMkLst>
        </pc:spChg>
      </pc:sldChg>
      <pc:sldChg chg="modSp mod">
        <pc:chgData name="Randy Kearns" userId="839a70db29bb98fa" providerId="LiveId" clId="{B7863ED1-F161-48B0-B544-5ECA3C701209}" dt="2021-08-09T16:43:14.962" v="99" actId="13926"/>
        <pc:sldMkLst>
          <pc:docMk/>
          <pc:sldMk cId="0" sldId="468"/>
        </pc:sldMkLst>
        <pc:spChg chg="mod">
          <ac:chgData name="Randy Kearns" userId="839a70db29bb98fa" providerId="LiveId" clId="{B7863ED1-F161-48B0-B544-5ECA3C701209}" dt="2021-08-09T16:43:14.962" v="99" actId="13926"/>
          <ac:spMkLst>
            <pc:docMk/>
            <pc:sldMk cId="0" sldId="468"/>
            <ac:spMk id="15363" creationId="{00000000-0000-0000-0000-000000000000}"/>
          </ac:spMkLst>
        </pc:spChg>
      </pc:sldChg>
      <pc:sldChg chg="modSp mod">
        <pc:chgData name="Randy Kearns" userId="839a70db29bb98fa" providerId="LiveId" clId="{B7863ED1-F161-48B0-B544-5ECA3C701209}" dt="2021-08-09T16:44:12.095" v="110" actId="13926"/>
        <pc:sldMkLst>
          <pc:docMk/>
          <pc:sldMk cId="50753523" sldId="571"/>
        </pc:sldMkLst>
        <pc:spChg chg="mod">
          <ac:chgData name="Randy Kearns" userId="839a70db29bb98fa" providerId="LiveId" clId="{B7863ED1-F161-48B0-B544-5ECA3C701209}" dt="2021-08-09T16:44:12.095" v="110" actId="13926"/>
          <ac:spMkLst>
            <pc:docMk/>
            <pc:sldMk cId="50753523" sldId="571"/>
            <ac:spMk id="3" creationId="{1B3E3D42-D22B-42D3-BFB3-276D2EDB46CE}"/>
          </ac:spMkLst>
        </pc:spChg>
      </pc:sldChg>
      <pc:sldChg chg="modSp mod">
        <pc:chgData name="Randy Kearns" userId="839a70db29bb98fa" providerId="LiveId" clId="{B7863ED1-F161-48B0-B544-5ECA3C701209}" dt="2021-08-09T16:43:58.413" v="107" actId="13926"/>
        <pc:sldMkLst>
          <pc:docMk/>
          <pc:sldMk cId="1795418431" sldId="573"/>
        </pc:sldMkLst>
        <pc:spChg chg="mod">
          <ac:chgData name="Randy Kearns" userId="839a70db29bb98fa" providerId="LiveId" clId="{B7863ED1-F161-48B0-B544-5ECA3C701209}" dt="2021-08-09T16:43:58.413" v="107" actId="13926"/>
          <ac:spMkLst>
            <pc:docMk/>
            <pc:sldMk cId="1795418431" sldId="573"/>
            <ac:spMk id="3" creationId="{1B3E3D42-D22B-42D3-BFB3-276D2EDB46CE}"/>
          </ac:spMkLst>
        </pc:spChg>
      </pc:sldChg>
      <pc:sldChg chg="modSp mod">
        <pc:chgData name="Randy Kearns" userId="839a70db29bb98fa" providerId="LiveId" clId="{B7863ED1-F161-48B0-B544-5ECA3C701209}" dt="2021-08-09T16:43:33.129" v="102" actId="13926"/>
        <pc:sldMkLst>
          <pc:docMk/>
          <pc:sldMk cId="2215895924" sldId="576"/>
        </pc:sldMkLst>
        <pc:spChg chg="mod">
          <ac:chgData name="Randy Kearns" userId="839a70db29bb98fa" providerId="LiveId" clId="{B7863ED1-F161-48B0-B544-5ECA3C701209}" dt="2021-08-09T16:43:33.129" v="102" actId="13926"/>
          <ac:spMkLst>
            <pc:docMk/>
            <pc:sldMk cId="2215895924" sldId="576"/>
            <ac:spMk id="3" creationId="{A1D3A9C3-96A5-42E9-AA3E-6B3C92E44673}"/>
          </ac:spMkLst>
        </pc:spChg>
      </pc:sldChg>
      <pc:sldChg chg="modSp mod">
        <pc:chgData name="Randy Kearns" userId="839a70db29bb98fa" providerId="LiveId" clId="{B7863ED1-F161-48B0-B544-5ECA3C701209}" dt="2021-08-09T16:42:01.765" v="85" actId="13926"/>
        <pc:sldMkLst>
          <pc:docMk/>
          <pc:sldMk cId="2399691322" sldId="584"/>
        </pc:sldMkLst>
        <pc:spChg chg="mod">
          <ac:chgData name="Randy Kearns" userId="839a70db29bb98fa" providerId="LiveId" clId="{B7863ED1-F161-48B0-B544-5ECA3C701209}" dt="2021-08-09T16:42:01.765" v="85" actId="13926"/>
          <ac:spMkLst>
            <pc:docMk/>
            <pc:sldMk cId="2399691322" sldId="584"/>
            <ac:spMk id="3" creationId="{4BE15724-76A0-4ECD-9616-F91BBEB2C72C}"/>
          </ac:spMkLst>
        </pc:spChg>
      </pc:sldChg>
      <pc:sldChg chg="modSp mod">
        <pc:chgData name="Randy Kearns" userId="839a70db29bb98fa" providerId="LiveId" clId="{B7863ED1-F161-48B0-B544-5ECA3C701209}" dt="2021-08-09T16:42:16.298" v="88" actId="9"/>
        <pc:sldMkLst>
          <pc:docMk/>
          <pc:sldMk cId="823340150" sldId="586"/>
        </pc:sldMkLst>
        <pc:spChg chg="mod">
          <ac:chgData name="Randy Kearns" userId="839a70db29bb98fa" providerId="LiveId" clId="{B7863ED1-F161-48B0-B544-5ECA3C701209}" dt="2021-08-09T16:42:16.298" v="88" actId="9"/>
          <ac:spMkLst>
            <pc:docMk/>
            <pc:sldMk cId="823340150" sldId="586"/>
            <ac:spMk id="3" creationId="{4BE15724-76A0-4ECD-9616-F91BBEB2C72C}"/>
          </ac:spMkLst>
        </pc:spChg>
      </pc:sldChg>
      <pc:sldChg chg="modSp mod">
        <pc:chgData name="Randy Kearns" userId="839a70db29bb98fa" providerId="LiveId" clId="{B7863ED1-F161-48B0-B544-5ECA3C701209}" dt="2021-08-09T16:42:35.285" v="92" actId="13926"/>
        <pc:sldMkLst>
          <pc:docMk/>
          <pc:sldMk cId="432219233" sldId="587"/>
        </pc:sldMkLst>
        <pc:spChg chg="mod">
          <ac:chgData name="Randy Kearns" userId="839a70db29bb98fa" providerId="LiveId" clId="{B7863ED1-F161-48B0-B544-5ECA3C701209}" dt="2021-08-09T16:42:35.285" v="92" actId="13926"/>
          <ac:spMkLst>
            <pc:docMk/>
            <pc:sldMk cId="432219233" sldId="587"/>
            <ac:spMk id="28675" creationId="{00000000-0000-0000-0000-000000000000}"/>
          </ac:spMkLst>
        </pc:spChg>
      </pc:sldChg>
      <pc:sldChg chg="addSp modSp mod">
        <pc:chgData name="Randy Kearns" userId="839a70db29bb98fa" providerId="LiveId" clId="{B7863ED1-F161-48B0-B544-5ECA3C701209}" dt="2021-08-20T13:38:17.365" v="121" actId="1076"/>
        <pc:sldMkLst>
          <pc:docMk/>
          <pc:sldMk cId="45559275" sldId="1402"/>
        </pc:sldMkLst>
        <pc:picChg chg="add mod">
          <ac:chgData name="Randy Kearns" userId="839a70db29bb98fa" providerId="LiveId" clId="{B7863ED1-F161-48B0-B544-5ECA3C701209}" dt="2021-08-20T13:38:17.365" v="121" actId="1076"/>
          <ac:picMkLst>
            <pc:docMk/>
            <pc:sldMk cId="45559275" sldId="1402"/>
            <ac:picMk id="9" creationId="{4E78C0A9-04F0-4AD0-95A3-E9CD7D914D0A}"/>
          </ac:picMkLst>
        </pc:picChg>
      </pc:sldChg>
      <pc:sldChg chg="modSp mod">
        <pc:chgData name="Randy Kearns" userId="839a70db29bb98fa" providerId="LiveId" clId="{B7863ED1-F161-48B0-B544-5ECA3C701209}" dt="2021-08-09T16:41:05.298" v="78" actId="13926"/>
        <pc:sldMkLst>
          <pc:docMk/>
          <pc:sldMk cId="661168308" sldId="1403"/>
        </pc:sldMkLst>
        <pc:spChg chg="mod">
          <ac:chgData name="Randy Kearns" userId="839a70db29bb98fa" providerId="LiveId" clId="{B7863ED1-F161-48B0-B544-5ECA3C701209}" dt="2021-08-09T16:41:05.298" v="78" actId="13926"/>
          <ac:spMkLst>
            <pc:docMk/>
            <pc:sldMk cId="661168308" sldId="1403"/>
            <ac:spMk id="3" creationId="{CF037D7E-45DD-4FD8-B50B-BA74F4FCED57}"/>
          </ac:spMkLst>
        </pc:spChg>
      </pc:sldChg>
      <pc:sldChg chg="modSp mod">
        <pc:chgData name="Randy Kearns" userId="839a70db29bb98fa" providerId="LiveId" clId="{B7863ED1-F161-48B0-B544-5ECA3C701209}" dt="2021-08-09T16:44:42.833" v="115" actId="13926"/>
        <pc:sldMkLst>
          <pc:docMk/>
          <pc:sldMk cId="198996557" sldId="1409"/>
        </pc:sldMkLst>
        <pc:spChg chg="mod">
          <ac:chgData name="Randy Kearns" userId="839a70db29bb98fa" providerId="LiveId" clId="{B7863ED1-F161-48B0-B544-5ECA3C701209}" dt="2021-08-09T16:44:42.833" v="115" actId="13926"/>
          <ac:spMkLst>
            <pc:docMk/>
            <pc:sldMk cId="198996557" sldId="1409"/>
            <ac:spMk id="7171" creationId="{00000000-0000-0000-0000-000000000000}"/>
          </ac:spMkLst>
        </pc:spChg>
      </pc:sldChg>
      <pc:sldChg chg="modSp mod">
        <pc:chgData name="Randy Kearns" userId="839a70db29bb98fa" providerId="LiveId" clId="{B7863ED1-F161-48B0-B544-5ECA3C701209}" dt="2021-08-09T16:44:36.996" v="114" actId="13926"/>
        <pc:sldMkLst>
          <pc:docMk/>
          <pc:sldMk cId="1816661612" sldId="1411"/>
        </pc:sldMkLst>
        <pc:spChg chg="mod">
          <ac:chgData name="Randy Kearns" userId="839a70db29bb98fa" providerId="LiveId" clId="{B7863ED1-F161-48B0-B544-5ECA3C701209}" dt="2021-08-09T16:44:36.996" v="114" actId="13926"/>
          <ac:spMkLst>
            <pc:docMk/>
            <pc:sldMk cId="1816661612" sldId="1411"/>
            <ac:spMk id="7171" creationId="{00000000-0000-0000-0000-000000000000}"/>
          </ac:spMkLst>
        </pc:spChg>
      </pc:sldChg>
      <pc:sldChg chg="modSp mod">
        <pc:chgData name="Randy Kearns" userId="839a70db29bb98fa" providerId="LiveId" clId="{B7863ED1-F161-48B0-B544-5ECA3C701209}" dt="2021-08-09T16:44:29.818" v="113" actId="13926"/>
        <pc:sldMkLst>
          <pc:docMk/>
          <pc:sldMk cId="1428188120" sldId="1412"/>
        </pc:sldMkLst>
        <pc:spChg chg="mod">
          <ac:chgData name="Randy Kearns" userId="839a70db29bb98fa" providerId="LiveId" clId="{B7863ED1-F161-48B0-B544-5ECA3C701209}" dt="2021-08-09T16:44:29.818" v="113" actId="13926"/>
          <ac:spMkLst>
            <pc:docMk/>
            <pc:sldMk cId="1428188120" sldId="1412"/>
            <ac:spMk id="7171" creationId="{00000000-0000-0000-0000-000000000000}"/>
          </ac:spMkLst>
        </pc:spChg>
      </pc:sldChg>
      <pc:sldChg chg="modSp mod">
        <pc:chgData name="Randy Kearns" userId="839a70db29bb98fa" providerId="LiveId" clId="{B7863ED1-F161-48B0-B544-5ECA3C701209}" dt="2021-08-09T16:44:25.543" v="112" actId="13926"/>
        <pc:sldMkLst>
          <pc:docMk/>
          <pc:sldMk cId="2252557264" sldId="1413"/>
        </pc:sldMkLst>
        <pc:spChg chg="mod">
          <ac:chgData name="Randy Kearns" userId="839a70db29bb98fa" providerId="LiveId" clId="{B7863ED1-F161-48B0-B544-5ECA3C701209}" dt="2021-08-09T16:44:25.543" v="112" actId="13926"/>
          <ac:spMkLst>
            <pc:docMk/>
            <pc:sldMk cId="2252557264" sldId="1413"/>
            <ac:spMk id="7171" creationId="{00000000-0000-0000-0000-000000000000}"/>
          </ac:spMkLst>
        </pc:spChg>
      </pc:sldChg>
      <pc:sldChg chg="modSp mod">
        <pc:chgData name="Randy Kearns" userId="839a70db29bb98fa" providerId="LiveId" clId="{B7863ED1-F161-48B0-B544-5ECA3C701209}" dt="2021-08-09T16:44:16.408" v="111" actId="13926"/>
        <pc:sldMkLst>
          <pc:docMk/>
          <pc:sldMk cId="1631820665" sldId="1414"/>
        </pc:sldMkLst>
        <pc:spChg chg="mod">
          <ac:chgData name="Randy Kearns" userId="839a70db29bb98fa" providerId="LiveId" clId="{B7863ED1-F161-48B0-B544-5ECA3C701209}" dt="2021-08-09T16:44:16.408" v="111" actId="13926"/>
          <ac:spMkLst>
            <pc:docMk/>
            <pc:sldMk cId="1631820665" sldId="1414"/>
            <ac:spMk id="3" creationId="{1B3E3D42-D22B-42D3-BFB3-276D2EDB46CE}"/>
          </ac:spMkLst>
        </pc:spChg>
      </pc:sldChg>
      <pc:sldChg chg="modSp mod">
        <pc:chgData name="Randy Kearns" userId="839a70db29bb98fa" providerId="LiveId" clId="{B7863ED1-F161-48B0-B544-5ECA3C701209}" dt="2021-08-09T16:44:07.461" v="109" actId="13926"/>
        <pc:sldMkLst>
          <pc:docMk/>
          <pc:sldMk cId="3296075672" sldId="1415"/>
        </pc:sldMkLst>
        <pc:spChg chg="mod">
          <ac:chgData name="Randy Kearns" userId="839a70db29bb98fa" providerId="LiveId" clId="{B7863ED1-F161-48B0-B544-5ECA3C701209}" dt="2021-08-09T16:44:07.461" v="109" actId="13926"/>
          <ac:spMkLst>
            <pc:docMk/>
            <pc:sldMk cId="3296075672" sldId="1415"/>
            <ac:spMk id="3" creationId="{1B3E3D42-D22B-42D3-BFB3-276D2EDB46CE}"/>
          </ac:spMkLst>
        </pc:spChg>
      </pc:sldChg>
      <pc:sldChg chg="modSp mod">
        <pc:chgData name="Randy Kearns" userId="839a70db29bb98fa" providerId="LiveId" clId="{B7863ED1-F161-48B0-B544-5ECA3C701209}" dt="2021-08-09T16:44:01.873" v="108" actId="13926"/>
        <pc:sldMkLst>
          <pc:docMk/>
          <pc:sldMk cId="3849475668" sldId="1416"/>
        </pc:sldMkLst>
        <pc:spChg chg="mod">
          <ac:chgData name="Randy Kearns" userId="839a70db29bb98fa" providerId="LiveId" clId="{B7863ED1-F161-48B0-B544-5ECA3C701209}" dt="2021-08-09T16:44:01.873" v="108" actId="13926"/>
          <ac:spMkLst>
            <pc:docMk/>
            <pc:sldMk cId="3849475668" sldId="1416"/>
            <ac:spMk id="3" creationId="{1B3E3D42-D22B-42D3-BFB3-276D2EDB46CE}"/>
          </ac:spMkLst>
        </pc:spChg>
      </pc:sldChg>
      <pc:sldChg chg="modSp mod">
        <pc:chgData name="Randy Kearns" userId="839a70db29bb98fa" providerId="LiveId" clId="{B7863ED1-F161-48B0-B544-5ECA3C701209}" dt="2021-08-09T16:43:37.786" v="103" actId="13926"/>
        <pc:sldMkLst>
          <pc:docMk/>
          <pc:sldMk cId="3011415036" sldId="1417"/>
        </pc:sldMkLst>
        <pc:spChg chg="mod">
          <ac:chgData name="Randy Kearns" userId="839a70db29bb98fa" providerId="LiveId" clId="{B7863ED1-F161-48B0-B544-5ECA3C701209}" dt="2021-08-09T16:43:37.786" v="103" actId="13926"/>
          <ac:spMkLst>
            <pc:docMk/>
            <pc:sldMk cId="3011415036" sldId="1417"/>
            <ac:spMk id="3" creationId="{A1D3A9C3-96A5-42E9-AA3E-6B3C92E44673}"/>
          </ac:spMkLst>
        </pc:spChg>
      </pc:sldChg>
      <pc:sldChg chg="modSp mod">
        <pc:chgData name="Randy Kearns" userId="839a70db29bb98fa" providerId="LiveId" clId="{B7863ED1-F161-48B0-B544-5ECA3C701209}" dt="2021-08-09T16:43:19.741" v="100" actId="13926"/>
        <pc:sldMkLst>
          <pc:docMk/>
          <pc:sldMk cId="4145345043" sldId="1418"/>
        </pc:sldMkLst>
        <pc:spChg chg="mod">
          <ac:chgData name="Randy Kearns" userId="839a70db29bb98fa" providerId="LiveId" clId="{B7863ED1-F161-48B0-B544-5ECA3C701209}" dt="2021-08-09T16:43:19.741" v="100" actId="13926"/>
          <ac:spMkLst>
            <pc:docMk/>
            <pc:sldMk cId="4145345043" sldId="1418"/>
            <ac:spMk id="12291" creationId="{00000000-0000-0000-0000-000000000000}"/>
          </ac:spMkLst>
        </pc:spChg>
      </pc:sldChg>
      <pc:sldChg chg="modSp mod">
        <pc:chgData name="Randy Kearns" userId="839a70db29bb98fa" providerId="LiveId" clId="{B7863ED1-F161-48B0-B544-5ECA3C701209}" dt="2021-08-09T16:43:53.523" v="106" actId="13926"/>
        <pc:sldMkLst>
          <pc:docMk/>
          <pc:sldMk cId="1425805954" sldId="1421"/>
        </pc:sldMkLst>
        <pc:spChg chg="mod">
          <ac:chgData name="Randy Kearns" userId="839a70db29bb98fa" providerId="LiveId" clId="{B7863ED1-F161-48B0-B544-5ECA3C701209}" dt="2021-08-09T16:43:53.523" v="106" actId="13926"/>
          <ac:spMkLst>
            <pc:docMk/>
            <pc:sldMk cId="1425805954" sldId="1421"/>
            <ac:spMk id="3" creationId="{1B3E3D42-D22B-42D3-BFB3-276D2EDB46CE}"/>
          </ac:spMkLst>
        </pc:spChg>
      </pc:sldChg>
      <pc:sldChg chg="modSp mod">
        <pc:chgData name="Randy Kearns" userId="839a70db29bb98fa" providerId="LiveId" clId="{B7863ED1-F161-48B0-B544-5ECA3C701209}" dt="2021-08-09T16:43:49.556" v="105" actId="13926"/>
        <pc:sldMkLst>
          <pc:docMk/>
          <pc:sldMk cId="4092418264" sldId="1422"/>
        </pc:sldMkLst>
        <pc:spChg chg="mod">
          <ac:chgData name="Randy Kearns" userId="839a70db29bb98fa" providerId="LiveId" clId="{B7863ED1-F161-48B0-B544-5ECA3C701209}" dt="2021-08-09T16:43:49.556" v="105" actId="13926"/>
          <ac:spMkLst>
            <pc:docMk/>
            <pc:sldMk cId="4092418264" sldId="1422"/>
            <ac:spMk id="3" creationId="{1B3E3D42-D22B-42D3-BFB3-276D2EDB46CE}"/>
          </ac:spMkLst>
        </pc:spChg>
      </pc:sldChg>
      <pc:sldChg chg="modSp mod">
        <pc:chgData name="Randy Kearns" userId="839a70db29bb98fa" providerId="LiveId" clId="{B7863ED1-F161-48B0-B544-5ECA3C701209}" dt="2021-08-09T16:43:44.752" v="104" actId="13926"/>
        <pc:sldMkLst>
          <pc:docMk/>
          <pc:sldMk cId="2995851946" sldId="1423"/>
        </pc:sldMkLst>
        <pc:spChg chg="mod">
          <ac:chgData name="Randy Kearns" userId="839a70db29bb98fa" providerId="LiveId" clId="{B7863ED1-F161-48B0-B544-5ECA3C701209}" dt="2021-08-09T16:43:44.752" v="104" actId="13926"/>
          <ac:spMkLst>
            <pc:docMk/>
            <pc:sldMk cId="2995851946" sldId="1423"/>
            <ac:spMk id="3" creationId="{1B3E3D42-D22B-42D3-BFB3-276D2EDB46CE}"/>
          </ac:spMkLst>
        </pc:spChg>
      </pc:sldChg>
      <pc:sldChg chg="modSp mod">
        <pc:chgData name="Randy Kearns" userId="839a70db29bb98fa" providerId="LiveId" clId="{B7863ED1-F161-48B0-B544-5ECA3C701209}" dt="2021-08-09T16:44:48.846" v="116" actId="13926"/>
        <pc:sldMkLst>
          <pc:docMk/>
          <pc:sldMk cId="3456764713" sldId="1427"/>
        </pc:sldMkLst>
        <pc:spChg chg="mod">
          <ac:chgData name="Randy Kearns" userId="839a70db29bb98fa" providerId="LiveId" clId="{B7863ED1-F161-48B0-B544-5ECA3C701209}" dt="2021-08-09T16:44:48.846" v="116" actId="13926"/>
          <ac:spMkLst>
            <pc:docMk/>
            <pc:sldMk cId="3456764713" sldId="1427"/>
            <ac:spMk id="7171" creationId="{00000000-0000-0000-0000-000000000000}"/>
          </ac:spMkLst>
        </pc:spChg>
      </pc:sldChg>
      <pc:sldChg chg="modSp mod">
        <pc:chgData name="Randy Kearns" userId="839a70db29bb98fa" providerId="LiveId" clId="{B7863ED1-F161-48B0-B544-5ECA3C701209}" dt="2021-08-09T16:43:09.014" v="98" actId="13926"/>
        <pc:sldMkLst>
          <pc:docMk/>
          <pc:sldMk cId="1046376036" sldId="1441"/>
        </pc:sldMkLst>
        <pc:spChg chg="mod">
          <ac:chgData name="Randy Kearns" userId="839a70db29bb98fa" providerId="LiveId" clId="{B7863ED1-F161-48B0-B544-5ECA3C701209}" dt="2021-08-09T16:43:09.014" v="98" actId="13926"/>
          <ac:spMkLst>
            <pc:docMk/>
            <pc:sldMk cId="1046376036" sldId="1441"/>
            <ac:spMk id="15363" creationId="{00000000-0000-0000-0000-000000000000}"/>
          </ac:spMkLst>
        </pc:spChg>
      </pc:sldChg>
      <pc:sldChg chg="modSp mod">
        <pc:chgData name="Randy Kearns" userId="839a70db29bb98fa" providerId="LiveId" clId="{B7863ED1-F161-48B0-B544-5ECA3C701209}" dt="2021-08-09T16:43:04.281" v="97" actId="13926"/>
        <pc:sldMkLst>
          <pc:docMk/>
          <pc:sldMk cId="3540392689" sldId="1442"/>
        </pc:sldMkLst>
        <pc:spChg chg="mod">
          <ac:chgData name="Randy Kearns" userId="839a70db29bb98fa" providerId="LiveId" clId="{B7863ED1-F161-48B0-B544-5ECA3C701209}" dt="2021-08-09T16:43:04.281" v="97" actId="13926"/>
          <ac:spMkLst>
            <pc:docMk/>
            <pc:sldMk cId="3540392689" sldId="1442"/>
            <ac:spMk id="15363" creationId="{00000000-0000-0000-0000-000000000000}"/>
          </ac:spMkLst>
        </pc:spChg>
      </pc:sldChg>
      <pc:sldChg chg="modSp mod">
        <pc:chgData name="Randy Kearns" userId="839a70db29bb98fa" providerId="LiveId" clId="{B7863ED1-F161-48B0-B544-5ECA3C701209}" dt="2021-08-09T16:42:59.051" v="96" actId="13926"/>
        <pc:sldMkLst>
          <pc:docMk/>
          <pc:sldMk cId="3213729900" sldId="1443"/>
        </pc:sldMkLst>
        <pc:spChg chg="mod">
          <ac:chgData name="Randy Kearns" userId="839a70db29bb98fa" providerId="LiveId" clId="{B7863ED1-F161-48B0-B544-5ECA3C701209}" dt="2021-08-09T16:42:59.051" v="96" actId="13926"/>
          <ac:spMkLst>
            <pc:docMk/>
            <pc:sldMk cId="3213729900" sldId="1443"/>
            <ac:spMk id="15363" creationId="{00000000-0000-0000-0000-000000000000}"/>
          </ac:spMkLst>
        </pc:spChg>
      </pc:sldChg>
      <pc:sldChg chg="modSp mod">
        <pc:chgData name="Randy Kearns" userId="839a70db29bb98fa" providerId="LiveId" clId="{B7863ED1-F161-48B0-B544-5ECA3C701209}" dt="2021-08-09T16:42:44.699" v="94" actId="13926"/>
        <pc:sldMkLst>
          <pc:docMk/>
          <pc:sldMk cId="3853445951" sldId="1444"/>
        </pc:sldMkLst>
        <pc:spChg chg="mod">
          <ac:chgData name="Randy Kearns" userId="839a70db29bb98fa" providerId="LiveId" clId="{B7863ED1-F161-48B0-B544-5ECA3C701209}" dt="2021-08-09T16:42:44.699" v="94" actId="13926"/>
          <ac:spMkLst>
            <pc:docMk/>
            <pc:sldMk cId="3853445951" sldId="1444"/>
            <ac:spMk id="28675" creationId="{00000000-0000-0000-0000-000000000000}"/>
          </ac:spMkLst>
        </pc:spChg>
      </pc:sldChg>
      <pc:sldChg chg="modSp mod">
        <pc:chgData name="Randy Kearns" userId="839a70db29bb98fa" providerId="LiveId" clId="{B7863ED1-F161-48B0-B544-5ECA3C701209}" dt="2021-08-09T16:42:40.592" v="93" actId="13926"/>
        <pc:sldMkLst>
          <pc:docMk/>
          <pc:sldMk cId="1314664415" sldId="1445"/>
        </pc:sldMkLst>
        <pc:spChg chg="mod">
          <ac:chgData name="Randy Kearns" userId="839a70db29bb98fa" providerId="LiveId" clId="{B7863ED1-F161-48B0-B544-5ECA3C701209}" dt="2021-08-09T16:42:40.592" v="93" actId="13926"/>
          <ac:spMkLst>
            <pc:docMk/>
            <pc:sldMk cId="1314664415" sldId="1445"/>
            <ac:spMk id="28675" creationId="{00000000-0000-0000-0000-000000000000}"/>
          </ac:spMkLst>
        </pc:spChg>
      </pc:sldChg>
      <pc:sldChg chg="modSp mod">
        <pc:chgData name="Randy Kearns" userId="839a70db29bb98fa" providerId="LiveId" clId="{B7863ED1-F161-48B0-B544-5ECA3C701209}" dt="2021-08-09T16:42:27.155" v="90" actId="9"/>
        <pc:sldMkLst>
          <pc:docMk/>
          <pc:sldMk cId="3234270758" sldId="1446"/>
        </pc:sldMkLst>
        <pc:spChg chg="mod">
          <ac:chgData name="Randy Kearns" userId="839a70db29bb98fa" providerId="LiveId" clId="{B7863ED1-F161-48B0-B544-5ECA3C701209}" dt="2021-08-09T16:42:27.155" v="90" actId="9"/>
          <ac:spMkLst>
            <pc:docMk/>
            <pc:sldMk cId="3234270758" sldId="1446"/>
            <ac:spMk id="28675" creationId="{00000000-0000-0000-0000-000000000000}"/>
          </ac:spMkLst>
        </pc:spChg>
      </pc:sldChg>
      <pc:sldChg chg="modSp mod">
        <pc:chgData name="Randy Kearns" userId="839a70db29bb98fa" providerId="LiveId" clId="{B7863ED1-F161-48B0-B544-5ECA3C701209}" dt="2021-08-09T16:42:09.976" v="87" actId="9"/>
        <pc:sldMkLst>
          <pc:docMk/>
          <pc:sldMk cId="1199366402" sldId="1447"/>
        </pc:sldMkLst>
        <pc:spChg chg="mod">
          <ac:chgData name="Randy Kearns" userId="839a70db29bb98fa" providerId="LiveId" clId="{B7863ED1-F161-48B0-B544-5ECA3C701209}" dt="2021-08-09T16:42:09.976" v="87" actId="9"/>
          <ac:spMkLst>
            <pc:docMk/>
            <pc:sldMk cId="1199366402" sldId="1447"/>
            <ac:spMk id="28675" creationId="{00000000-0000-0000-0000-000000000000}"/>
          </ac:spMkLst>
        </pc:spChg>
      </pc:sldChg>
      <pc:sldChg chg="modSp mod">
        <pc:chgData name="Randy Kearns" userId="839a70db29bb98fa" providerId="LiveId" clId="{B7863ED1-F161-48B0-B544-5ECA3C701209}" dt="2021-08-09T16:41:43.617" v="84" actId="13926"/>
        <pc:sldMkLst>
          <pc:docMk/>
          <pc:sldMk cId="352066619" sldId="1448"/>
        </pc:sldMkLst>
        <pc:spChg chg="mod">
          <ac:chgData name="Randy Kearns" userId="839a70db29bb98fa" providerId="LiveId" clId="{B7863ED1-F161-48B0-B544-5ECA3C701209}" dt="2021-08-09T16:41:43.617" v="84" actId="13926"/>
          <ac:spMkLst>
            <pc:docMk/>
            <pc:sldMk cId="352066619" sldId="1448"/>
            <ac:spMk id="3" creationId="{4BE15724-76A0-4ECD-9616-F91BBEB2C72C}"/>
          </ac:spMkLst>
        </pc:spChg>
      </pc:sldChg>
      <pc:sldChg chg="modSp mod">
        <pc:chgData name="Randy Kearns" userId="839a70db29bb98fa" providerId="LiveId" clId="{B7863ED1-F161-48B0-B544-5ECA3C701209}" dt="2021-08-09T16:41:34.234" v="82" actId="13926"/>
        <pc:sldMkLst>
          <pc:docMk/>
          <pc:sldMk cId="532628275" sldId="1449"/>
        </pc:sldMkLst>
        <pc:spChg chg="mod">
          <ac:chgData name="Randy Kearns" userId="839a70db29bb98fa" providerId="LiveId" clId="{B7863ED1-F161-48B0-B544-5ECA3C701209}" dt="2021-08-09T16:41:34.234" v="82" actId="13926"/>
          <ac:spMkLst>
            <pc:docMk/>
            <pc:sldMk cId="532628275" sldId="1449"/>
            <ac:spMk id="3" creationId="{4BE15724-76A0-4ECD-9616-F91BBEB2C72C}"/>
          </ac:spMkLst>
        </pc:spChg>
      </pc:sldChg>
      <pc:sldChg chg="modSp mod">
        <pc:chgData name="Randy Kearns" userId="839a70db29bb98fa" providerId="LiveId" clId="{B7863ED1-F161-48B0-B544-5ECA3C701209}" dt="2021-08-09T16:41:16.078" v="80" actId="13926"/>
        <pc:sldMkLst>
          <pc:docMk/>
          <pc:sldMk cId="1510591837" sldId="1450"/>
        </pc:sldMkLst>
        <pc:spChg chg="mod">
          <ac:chgData name="Randy Kearns" userId="839a70db29bb98fa" providerId="LiveId" clId="{B7863ED1-F161-48B0-B544-5ECA3C701209}" dt="2021-08-09T16:41:16.078" v="80" actId="13926"/>
          <ac:spMkLst>
            <pc:docMk/>
            <pc:sldMk cId="1510591837" sldId="1450"/>
            <ac:spMk id="33795" creationId="{00000000-0000-0000-0000-000000000000}"/>
          </ac:spMkLst>
        </pc:spChg>
      </pc:sldChg>
      <pc:sldChg chg="modSp mod">
        <pc:chgData name="Randy Kearns" userId="839a70db29bb98fa" providerId="LiveId" clId="{B7863ED1-F161-48B0-B544-5ECA3C701209}" dt="2021-08-09T16:41:10.552" v="79" actId="13926"/>
        <pc:sldMkLst>
          <pc:docMk/>
          <pc:sldMk cId="195753039" sldId="1451"/>
        </pc:sldMkLst>
        <pc:spChg chg="mod">
          <ac:chgData name="Randy Kearns" userId="839a70db29bb98fa" providerId="LiveId" clId="{B7863ED1-F161-48B0-B544-5ECA3C701209}" dt="2021-08-09T16:41:10.552" v="79" actId="13926"/>
          <ac:spMkLst>
            <pc:docMk/>
            <pc:sldMk cId="195753039" sldId="1451"/>
            <ac:spMk id="33795" creationId="{00000000-0000-0000-0000-000000000000}"/>
          </ac:spMkLst>
        </pc:spChg>
      </pc:sldChg>
      <pc:sldChg chg="modSp mod">
        <pc:chgData name="Randy Kearns" userId="839a70db29bb98fa" providerId="LiveId" clId="{B7863ED1-F161-48B0-B544-5ECA3C701209}" dt="2021-08-09T16:41:00.440" v="77" actId="13926"/>
        <pc:sldMkLst>
          <pc:docMk/>
          <pc:sldMk cId="2568522695" sldId="1452"/>
        </pc:sldMkLst>
        <pc:spChg chg="mod">
          <ac:chgData name="Randy Kearns" userId="839a70db29bb98fa" providerId="LiveId" clId="{B7863ED1-F161-48B0-B544-5ECA3C701209}" dt="2021-08-09T16:41:00.440" v="77" actId="13926"/>
          <ac:spMkLst>
            <pc:docMk/>
            <pc:sldMk cId="2568522695" sldId="1452"/>
            <ac:spMk id="3" creationId="{CF037D7E-45DD-4FD8-B50B-BA74F4FCED57}"/>
          </ac:spMkLst>
        </pc:spChg>
      </pc:sldChg>
      <pc:sldChg chg="modSp mod">
        <pc:chgData name="Randy Kearns" userId="839a70db29bb98fa" providerId="LiveId" clId="{B7863ED1-F161-48B0-B544-5ECA3C701209}" dt="2021-08-09T16:40:51.111" v="75" actId="13926"/>
        <pc:sldMkLst>
          <pc:docMk/>
          <pc:sldMk cId="3119427409" sldId="1453"/>
        </pc:sldMkLst>
        <pc:spChg chg="mod">
          <ac:chgData name="Randy Kearns" userId="839a70db29bb98fa" providerId="LiveId" clId="{B7863ED1-F161-48B0-B544-5ECA3C701209}" dt="2021-08-09T16:40:51.111" v="75" actId="13926"/>
          <ac:spMkLst>
            <pc:docMk/>
            <pc:sldMk cId="3119427409" sldId="1453"/>
            <ac:spMk id="3" creationId="{CF037D7E-45DD-4FD8-B50B-BA74F4FCED57}"/>
          </ac:spMkLst>
        </pc:spChg>
      </pc:sldChg>
    </pc:docChg>
  </pc:docChgLst>
  <pc:docChgLst>
    <pc:chgData name="Randy Kearns" userId="839a70db29bb98fa" providerId="LiveId" clId="{BF857AFD-6CC9-4EB3-8FAB-CEBAAAA72B92}"/>
    <pc:docChg chg="custSel addSld delSld modSld">
      <pc:chgData name="Randy Kearns" userId="839a70db29bb98fa" providerId="LiveId" clId="{BF857AFD-6CC9-4EB3-8FAB-CEBAAAA72B92}" dt="2021-09-20T00:09:05.917" v="53" actId="403"/>
      <pc:docMkLst>
        <pc:docMk/>
      </pc:docMkLst>
      <pc:sldChg chg="addSp modSp">
        <pc:chgData name="Randy Kearns" userId="839a70db29bb98fa" providerId="LiveId" clId="{BF857AFD-6CC9-4EB3-8FAB-CEBAAAA72B92}" dt="2021-09-19T14:11:48.506" v="0"/>
        <pc:sldMkLst>
          <pc:docMk/>
          <pc:sldMk cId="0" sldId="411"/>
        </pc:sldMkLst>
        <pc:picChg chg="add mod">
          <ac:chgData name="Randy Kearns" userId="839a70db29bb98fa" providerId="LiveId" clId="{BF857AFD-6CC9-4EB3-8FAB-CEBAAAA72B92}" dt="2021-09-19T14:11:48.506" v="0"/>
          <ac:picMkLst>
            <pc:docMk/>
            <pc:sldMk cId="0" sldId="411"/>
            <ac:picMk id="4" creationId="{0829C1B0-BF90-44B1-BEFB-185CFFA5193F}"/>
          </ac:picMkLst>
        </pc:picChg>
      </pc:sldChg>
      <pc:sldChg chg="addSp modSp mod">
        <pc:chgData name="Randy Kearns" userId="839a70db29bb98fa" providerId="LiveId" clId="{BF857AFD-6CC9-4EB3-8FAB-CEBAAAA72B92}" dt="2021-09-20T00:07:22.747" v="41" actId="403"/>
        <pc:sldMkLst>
          <pc:docMk/>
          <pc:sldMk cId="0" sldId="412"/>
        </pc:sldMkLst>
        <pc:spChg chg="mod">
          <ac:chgData name="Randy Kearns" userId="839a70db29bb98fa" providerId="LiveId" clId="{BF857AFD-6CC9-4EB3-8FAB-CEBAAAA72B92}" dt="2021-09-20T00:07:22.747" v="41" actId="403"/>
          <ac:spMkLst>
            <pc:docMk/>
            <pc:sldMk cId="0" sldId="412"/>
            <ac:spMk id="28675" creationId="{00000000-0000-0000-0000-000000000000}"/>
          </ac:spMkLst>
        </pc:spChg>
        <pc:picChg chg="add mod">
          <ac:chgData name="Randy Kearns" userId="839a70db29bb98fa" providerId="LiveId" clId="{BF857AFD-6CC9-4EB3-8FAB-CEBAAAA72B92}" dt="2021-09-19T14:11:56.691" v="2" actId="1076"/>
          <ac:picMkLst>
            <pc:docMk/>
            <pc:sldMk cId="0" sldId="412"/>
            <ac:picMk id="4" creationId="{F74D3754-A0E5-48D6-9525-FB1F9B48A4C3}"/>
          </ac:picMkLst>
        </pc:picChg>
      </pc:sldChg>
      <pc:sldChg chg="addSp modSp">
        <pc:chgData name="Randy Kearns" userId="839a70db29bb98fa" providerId="LiveId" clId="{BF857AFD-6CC9-4EB3-8FAB-CEBAAAA72B92}" dt="2021-09-19T14:12:57.474" v="15"/>
        <pc:sldMkLst>
          <pc:docMk/>
          <pc:sldMk cId="0" sldId="417"/>
        </pc:sldMkLst>
        <pc:picChg chg="add mod">
          <ac:chgData name="Randy Kearns" userId="839a70db29bb98fa" providerId="LiveId" clId="{BF857AFD-6CC9-4EB3-8FAB-CEBAAAA72B92}" dt="2021-09-19T14:12:57.474" v="15"/>
          <ac:picMkLst>
            <pc:docMk/>
            <pc:sldMk cId="0" sldId="417"/>
            <ac:picMk id="4" creationId="{E4A63DA0-858B-4A08-926D-6F939167200C}"/>
          </ac:picMkLst>
        </pc:picChg>
      </pc:sldChg>
      <pc:sldChg chg="addSp modSp">
        <pc:chgData name="Randy Kearns" userId="839a70db29bb98fa" providerId="LiveId" clId="{BF857AFD-6CC9-4EB3-8FAB-CEBAAAA72B92}" dt="2021-09-19T14:13:09.203" v="20"/>
        <pc:sldMkLst>
          <pc:docMk/>
          <pc:sldMk cId="0" sldId="419"/>
        </pc:sldMkLst>
        <pc:picChg chg="add mod">
          <ac:chgData name="Randy Kearns" userId="839a70db29bb98fa" providerId="LiveId" clId="{BF857AFD-6CC9-4EB3-8FAB-CEBAAAA72B92}" dt="2021-09-19T14:13:09.203" v="20"/>
          <ac:picMkLst>
            <pc:docMk/>
            <pc:sldMk cId="0" sldId="419"/>
            <ac:picMk id="4" creationId="{D80DB641-B24D-43FA-B4A2-64BD675EC8D3}"/>
          </ac:picMkLst>
        </pc:picChg>
      </pc:sldChg>
      <pc:sldChg chg="addSp modSp">
        <pc:chgData name="Randy Kearns" userId="839a70db29bb98fa" providerId="LiveId" clId="{BF857AFD-6CC9-4EB3-8FAB-CEBAAAA72B92}" dt="2021-09-19T14:13:01.710" v="17"/>
        <pc:sldMkLst>
          <pc:docMk/>
          <pc:sldMk cId="0" sldId="499"/>
        </pc:sldMkLst>
        <pc:picChg chg="add mod">
          <ac:chgData name="Randy Kearns" userId="839a70db29bb98fa" providerId="LiveId" clId="{BF857AFD-6CC9-4EB3-8FAB-CEBAAAA72B92}" dt="2021-09-19T14:13:01.710" v="17"/>
          <ac:picMkLst>
            <pc:docMk/>
            <pc:sldMk cId="0" sldId="499"/>
            <ac:picMk id="4" creationId="{9719814C-26C4-4BE0-B170-30B668F2E7FA}"/>
          </ac:picMkLst>
        </pc:picChg>
      </pc:sldChg>
      <pc:sldChg chg="modSp mod">
        <pc:chgData name="Randy Kearns" userId="839a70db29bb98fa" providerId="LiveId" clId="{BF857AFD-6CC9-4EB3-8FAB-CEBAAAA72B92}" dt="2021-09-20T00:04:37.156" v="33" actId="403"/>
        <pc:sldMkLst>
          <pc:docMk/>
          <pc:sldMk cId="4033341384" sldId="575"/>
        </pc:sldMkLst>
        <pc:spChg chg="mod">
          <ac:chgData name="Randy Kearns" userId="839a70db29bb98fa" providerId="LiveId" clId="{BF857AFD-6CC9-4EB3-8FAB-CEBAAAA72B92}" dt="2021-09-20T00:04:37.156" v="33" actId="403"/>
          <ac:spMkLst>
            <pc:docMk/>
            <pc:sldMk cId="4033341384" sldId="575"/>
            <ac:spMk id="3" creationId="{7E4EDDB2-E266-472E-A00E-991CD63FA8E1}"/>
          </ac:spMkLst>
        </pc:spChg>
      </pc:sldChg>
      <pc:sldChg chg="modSp mod">
        <pc:chgData name="Randy Kearns" userId="839a70db29bb98fa" providerId="LiveId" clId="{BF857AFD-6CC9-4EB3-8FAB-CEBAAAA72B92}" dt="2021-09-20T00:01:22.037" v="27" actId="403"/>
        <pc:sldMkLst>
          <pc:docMk/>
          <pc:sldMk cId="2215895924" sldId="576"/>
        </pc:sldMkLst>
        <pc:spChg chg="mod">
          <ac:chgData name="Randy Kearns" userId="839a70db29bb98fa" providerId="LiveId" clId="{BF857AFD-6CC9-4EB3-8FAB-CEBAAAA72B92}" dt="2021-09-20T00:01:22.037" v="27" actId="403"/>
          <ac:spMkLst>
            <pc:docMk/>
            <pc:sldMk cId="2215895924" sldId="576"/>
            <ac:spMk id="3" creationId="{A1D3A9C3-96A5-42E9-AA3E-6B3C92E44673}"/>
          </ac:spMkLst>
        </pc:spChg>
      </pc:sldChg>
      <pc:sldChg chg="addSp modSp mod">
        <pc:chgData name="Randy Kearns" userId="839a70db29bb98fa" providerId="LiveId" clId="{BF857AFD-6CC9-4EB3-8FAB-CEBAAAA72B92}" dt="2021-09-20T00:08:10.304" v="48" actId="403"/>
        <pc:sldMkLst>
          <pc:docMk/>
          <pc:sldMk cId="2399691322" sldId="584"/>
        </pc:sldMkLst>
        <pc:spChg chg="mod">
          <ac:chgData name="Randy Kearns" userId="839a70db29bb98fa" providerId="LiveId" clId="{BF857AFD-6CC9-4EB3-8FAB-CEBAAAA72B92}" dt="2021-09-20T00:08:10.304" v="48" actId="403"/>
          <ac:spMkLst>
            <pc:docMk/>
            <pc:sldMk cId="2399691322" sldId="584"/>
            <ac:spMk id="3" creationId="{4BE15724-76A0-4ECD-9616-F91BBEB2C72C}"/>
          </ac:spMkLst>
        </pc:spChg>
        <pc:picChg chg="add mod">
          <ac:chgData name="Randy Kearns" userId="839a70db29bb98fa" providerId="LiveId" clId="{BF857AFD-6CC9-4EB3-8FAB-CEBAAAA72B92}" dt="2021-09-19T14:12:11.488" v="8"/>
          <ac:picMkLst>
            <pc:docMk/>
            <pc:sldMk cId="2399691322" sldId="584"/>
            <ac:picMk id="4" creationId="{AF18AADE-4AB8-4C05-98C0-1536EC95DA77}"/>
          </ac:picMkLst>
        </pc:picChg>
      </pc:sldChg>
      <pc:sldChg chg="addSp modSp mod">
        <pc:chgData name="Randy Kearns" userId="839a70db29bb98fa" providerId="LiveId" clId="{BF857AFD-6CC9-4EB3-8FAB-CEBAAAA72B92}" dt="2021-09-20T00:08:20.888" v="50" actId="403"/>
        <pc:sldMkLst>
          <pc:docMk/>
          <pc:sldMk cId="823340150" sldId="586"/>
        </pc:sldMkLst>
        <pc:spChg chg="mod">
          <ac:chgData name="Randy Kearns" userId="839a70db29bb98fa" providerId="LiveId" clId="{BF857AFD-6CC9-4EB3-8FAB-CEBAAAA72B92}" dt="2021-09-20T00:08:20.888" v="50" actId="403"/>
          <ac:spMkLst>
            <pc:docMk/>
            <pc:sldMk cId="823340150" sldId="586"/>
            <ac:spMk id="3" creationId="{4BE15724-76A0-4ECD-9616-F91BBEB2C72C}"/>
          </ac:spMkLst>
        </pc:spChg>
        <pc:picChg chg="add mod">
          <ac:chgData name="Randy Kearns" userId="839a70db29bb98fa" providerId="LiveId" clId="{BF857AFD-6CC9-4EB3-8FAB-CEBAAAA72B92}" dt="2021-09-19T14:12:15.539" v="10"/>
          <ac:picMkLst>
            <pc:docMk/>
            <pc:sldMk cId="823340150" sldId="586"/>
            <ac:picMk id="4" creationId="{1E0D0F2C-7009-4E99-A341-34A72E302040}"/>
          </ac:picMkLst>
        </pc:picChg>
      </pc:sldChg>
      <pc:sldChg chg="addSp modSp mod">
        <pc:chgData name="Randy Kearns" userId="839a70db29bb98fa" providerId="LiveId" clId="{BF857AFD-6CC9-4EB3-8FAB-CEBAAAA72B92}" dt="2021-09-20T00:07:43.113" v="44" actId="403"/>
        <pc:sldMkLst>
          <pc:docMk/>
          <pc:sldMk cId="432219233" sldId="587"/>
        </pc:sldMkLst>
        <pc:spChg chg="mod">
          <ac:chgData name="Randy Kearns" userId="839a70db29bb98fa" providerId="LiveId" clId="{BF857AFD-6CC9-4EB3-8FAB-CEBAAAA72B92}" dt="2021-09-20T00:07:43.113" v="44" actId="403"/>
          <ac:spMkLst>
            <pc:docMk/>
            <pc:sldMk cId="432219233" sldId="587"/>
            <ac:spMk id="28675" creationId="{00000000-0000-0000-0000-000000000000}"/>
          </ac:spMkLst>
        </pc:spChg>
        <pc:picChg chg="add mod">
          <ac:chgData name="Randy Kearns" userId="839a70db29bb98fa" providerId="LiveId" clId="{BF857AFD-6CC9-4EB3-8FAB-CEBAAAA72B92}" dt="2021-09-19T14:12:05.956" v="5"/>
          <ac:picMkLst>
            <pc:docMk/>
            <pc:sldMk cId="432219233" sldId="587"/>
            <ac:picMk id="4" creationId="{F9517390-9FF1-431E-9FE5-BBDF8C9F6137}"/>
          </ac:picMkLst>
        </pc:picChg>
      </pc:sldChg>
      <pc:sldChg chg="addSp modSp mod">
        <pc:chgData name="Randy Kearns" userId="839a70db29bb98fa" providerId="LiveId" clId="{BF857AFD-6CC9-4EB3-8FAB-CEBAAAA72B92}" dt="2021-09-20T00:08:46.710" v="51" actId="403"/>
        <pc:sldMkLst>
          <pc:docMk/>
          <pc:sldMk cId="661168308" sldId="1403"/>
        </pc:sldMkLst>
        <pc:spChg chg="mod">
          <ac:chgData name="Randy Kearns" userId="839a70db29bb98fa" providerId="LiveId" clId="{BF857AFD-6CC9-4EB3-8FAB-CEBAAAA72B92}" dt="2021-09-20T00:08:46.710" v="51" actId="403"/>
          <ac:spMkLst>
            <pc:docMk/>
            <pc:sldMk cId="661168308" sldId="1403"/>
            <ac:spMk id="3" creationId="{CF037D7E-45DD-4FD8-B50B-BA74F4FCED57}"/>
          </ac:spMkLst>
        </pc:spChg>
        <pc:picChg chg="add mod">
          <ac:chgData name="Randy Kearns" userId="839a70db29bb98fa" providerId="LiveId" clId="{BF857AFD-6CC9-4EB3-8FAB-CEBAAAA72B92}" dt="2021-09-19T14:13:25.499" v="24"/>
          <ac:picMkLst>
            <pc:docMk/>
            <pc:sldMk cId="661168308" sldId="1403"/>
            <ac:picMk id="4" creationId="{BA59AD5A-85E5-417C-BDF9-39C76C675754}"/>
          </ac:picMkLst>
        </pc:picChg>
      </pc:sldChg>
      <pc:sldChg chg="addSp modSp">
        <pc:chgData name="Randy Kearns" userId="839a70db29bb98fa" providerId="LiveId" clId="{BF857AFD-6CC9-4EB3-8FAB-CEBAAAA72B92}" dt="2021-09-19T14:12:59.545" v="16"/>
        <pc:sldMkLst>
          <pc:docMk/>
          <pc:sldMk cId="594131828" sldId="1404"/>
        </pc:sldMkLst>
        <pc:picChg chg="add mod">
          <ac:chgData name="Randy Kearns" userId="839a70db29bb98fa" providerId="LiveId" clId="{BF857AFD-6CC9-4EB3-8FAB-CEBAAAA72B92}" dt="2021-09-19T14:12:59.545" v="16"/>
          <ac:picMkLst>
            <pc:docMk/>
            <pc:sldMk cId="594131828" sldId="1404"/>
            <ac:picMk id="4" creationId="{2998A073-8D92-4B9F-AEEA-9F8486530033}"/>
          </ac:picMkLst>
        </pc:picChg>
      </pc:sldChg>
      <pc:sldChg chg="addSp modSp">
        <pc:chgData name="Randy Kearns" userId="839a70db29bb98fa" providerId="LiveId" clId="{BF857AFD-6CC9-4EB3-8FAB-CEBAAAA72B92}" dt="2021-09-19T14:13:03.846" v="18"/>
        <pc:sldMkLst>
          <pc:docMk/>
          <pc:sldMk cId="4119701928" sldId="1405"/>
        </pc:sldMkLst>
        <pc:picChg chg="add mod">
          <ac:chgData name="Randy Kearns" userId="839a70db29bb98fa" providerId="LiveId" clId="{BF857AFD-6CC9-4EB3-8FAB-CEBAAAA72B92}" dt="2021-09-19T14:13:03.846" v="18"/>
          <ac:picMkLst>
            <pc:docMk/>
            <pc:sldMk cId="4119701928" sldId="1405"/>
            <ac:picMk id="4" creationId="{26F35112-F7DA-43FE-A1EC-4076E4940342}"/>
          </ac:picMkLst>
        </pc:picChg>
      </pc:sldChg>
      <pc:sldChg chg="modSp mod">
        <pc:chgData name="Randy Kearns" userId="839a70db29bb98fa" providerId="LiveId" clId="{BF857AFD-6CC9-4EB3-8FAB-CEBAAAA72B92}" dt="2021-09-20T00:01:36.704" v="28" actId="403"/>
        <pc:sldMkLst>
          <pc:docMk/>
          <pc:sldMk cId="3011415036" sldId="1417"/>
        </pc:sldMkLst>
        <pc:spChg chg="mod">
          <ac:chgData name="Randy Kearns" userId="839a70db29bb98fa" providerId="LiveId" clId="{BF857AFD-6CC9-4EB3-8FAB-CEBAAAA72B92}" dt="2021-09-20T00:01:36.704" v="28" actId="403"/>
          <ac:spMkLst>
            <pc:docMk/>
            <pc:sldMk cId="3011415036" sldId="1417"/>
            <ac:spMk id="3" creationId="{A1D3A9C3-96A5-42E9-AA3E-6B3C92E44673}"/>
          </ac:spMkLst>
        </pc:spChg>
      </pc:sldChg>
      <pc:sldChg chg="addSp delSp modSp mod">
        <pc:chgData name="Randy Kearns" userId="839a70db29bb98fa" providerId="LiveId" clId="{BF857AFD-6CC9-4EB3-8FAB-CEBAAAA72B92}" dt="2021-09-19T14:12:53.084" v="14"/>
        <pc:sldMkLst>
          <pc:docMk/>
          <pc:sldMk cId="1709707350" sldId="1438"/>
        </pc:sldMkLst>
        <pc:picChg chg="add del mod">
          <ac:chgData name="Randy Kearns" userId="839a70db29bb98fa" providerId="LiveId" clId="{BF857AFD-6CC9-4EB3-8FAB-CEBAAAA72B92}" dt="2021-09-19T14:12:52.572" v="13" actId="478"/>
          <ac:picMkLst>
            <pc:docMk/>
            <pc:sldMk cId="1709707350" sldId="1438"/>
            <ac:picMk id="4" creationId="{9CD469F2-2C42-43BD-9621-D80E649C231A}"/>
          </ac:picMkLst>
        </pc:picChg>
        <pc:picChg chg="add mod">
          <ac:chgData name="Randy Kearns" userId="839a70db29bb98fa" providerId="LiveId" clId="{BF857AFD-6CC9-4EB3-8FAB-CEBAAAA72B92}" dt="2021-09-19T14:12:53.084" v="14"/>
          <ac:picMkLst>
            <pc:docMk/>
            <pc:sldMk cId="1709707350" sldId="1438"/>
            <ac:picMk id="5" creationId="{9A5D5264-54FD-4026-B1B2-BFFC3F11599B}"/>
          </ac:picMkLst>
        </pc:picChg>
      </pc:sldChg>
      <pc:sldChg chg="addSp modSp">
        <pc:chgData name="Randy Kearns" userId="839a70db29bb98fa" providerId="LiveId" clId="{BF857AFD-6CC9-4EB3-8FAB-CEBAAAA72B92}" dt="2021-09-19T14:13:06.227" v="19"/>
        <pc:sldMkLst>
          <pc:docMk/>
          <pc:sldMk cId="4081867378" sldId="1439"/>
        </pc:sldMkLst>
        <pc:picChg chg="add mod">
          <ac:chgData name="Randy Kearns" userId="839a70db29bb98fa" providerId="LiveId" clId="{BF857AFD-6CC9-4EB3-8FAB-CEBAAAA72B92}" dt="2021-09-19T14:13:06.227" v="19"/>
          <ac:picMkLst>
            <pc:docMk/>
            <pc:sldMk cId="4081867378" sldId="1439"/>
            <ac:picMk id="4" creationId="{93BA07EE-0147-42EC-ACA1-FBC7C16A4474}"/>
          </ac:picMkLst>
        </pc:picChg>
      </pc:sldChg>
      <pc:sldChg chg="addSp modSp mod">
        <pc:chgData name="Randy Kearns" userId="839a70db29bb98fa" providerId="LiveId" clId="{BF857AFD-6CC9-4EB3-8FAB-CEBAAAA72B92}" dt="2021-09-20T00:07:29.937" v="42" actId="403"/>
        <pc:sldMkLst>
          <pc:docMk/>
          <pc:sldMk cId="3853445951" sldId="1444"/>
        </pc:sldMkLst>
        <pc:spChg chg="mod">
          <ac:chgData name="Randy Kearns" userId="839a70db29bb98fa" providerId="LiveId" clId="{BF857AFD-6CC9-4EB3-8FAB-CEBAAAA72B92}" dt="2021-09-20T00:07:29.937" v="42" actId="403"/>
          <ac:spMkLst>
            <pc:docMk/>
            <pc:sldMk cId="3853445951" sldId="1444"/>
            <ac:spMk id="28675" creationId="{00000000-0000-0000-0000-000000000000}"/>
          </ac:spMkLst>
        </pc:spChg>
        <pc:picChg chg="add mod">
          <ac:chgData name="Randy Kearns" userId="839a70db29bb98fa" providerId="LiveId" clId="{BF857AFD-6CC9-4EB3-8FAB-CEBAAAA72B92}" dt="2021-09-19T14:12:01.280" v="3"/>
          <ac:picMkLst>
            <pc:docMk/>
            <pc:sldMk cId="3853445951" sldId="1444"/>
            <ac:picMk id="4" creationId="{3BF0CFF3-03E1-4DE3-8CB0-60ED35B0289D}"/>
          </ac:picMkLst>
        </pc:picChg>
      </pc:sldChg>
      <pc:sldChg chg="addSp modSp mod">
        <pc:chgData name="Randy Kearns" userId="839a70db29bb98fa" providerId="LiveId" clId="{BF857AFD-6CC9-4EB3-8FAB-CEBAAAA72B92}" dt="2021-09-20T00:07:35.714" v="43" actId="403"/>
        <pc:sldMkLst>
          <pc:docMk/>
          <pc:sldMk cId="1314664415" sldId="1445"/>
        </pc:sldMkLst>
        <pc:spChg chg="mod">
          <ac:chgData name="Randy Kearns" userId="839a70db29bb98fa" providerId="LiveId" clId="{BF857AFD-6CC9-4EB3-8FAB-CEBAAAA72B92}" dt="2021-09-20T00:07:35.714" v="43" actId="403"/>
          <ac:spMkLst>
            <pc:docMk/>
            <pc:sldMk cId="1314664415" sldId="1445"/>
            <ac:spMk id="28675" creationId="{00000000-0000-0000-0000-000000000000}"/>
          </ac:spMkLst>
        </pc:spChg>
        <pc:picChg chg="add mod">
          <ac:chgData name="Randy Kearns" userId="839a70db29bb98fa" providerId="LiveId" clId="{BF857AFD-6CC9-4EB3-8FAB-CEBAAAA72B92}" dt="2021-09-19T14:12:03.923" v="4"/>
          <ac:picMkLst>
            <pc:docMk/>
            <pc:sldMk cId="1314664415" sldId="1445"/>
            <ac:picMk id="4" creationId="{9B5A2FC1-37FD-4ED3-9928-4964AD0B7ABE}"/>
          </ac:picMkLst>
        </pc:picChg>
      </pc:sldChg>
      <pc:sldChg chg="addSp modSp mod">
        <pc:chgData name="Randy Kearns" userId="839a70db29bb98fa" providerId="LiveId" clId="{BF857AFD-6CC9-4EB3-8FAB-CEBAAAA72B92}" dt="2021-09-20T00:07:52.793" v="46" actId="403"/>
        <pc:sldMkLst>
          <pc:docMk/>
          <pc:sldMk cId="3234270758" sldId="1446"/>
        </pc:sldMkLst>
        <pc:spChg chg="mod">
          <ac:chgData name="Randy Kearns" userId="839a70db29bb98fa" providerId="LiveId" clId="{BF857AFD-6CC9-4EB3-8FAB-CEBAAAA72B92}" dt="2021-09-20T00:07:52.793" v="46" actId="403"/>
          <ac:spMkLst>
            <pc:docMk/>
            <pc:sldMk cId="3234270758" sldId="1446"/>
            <ac:spMk id="28675" creationId="{00000000-0000-0000-0000-000000000000}"/>
          </ac:spMkLst>
        </pc:spChg>
        <pc:picChg chg="add mod">
          <ac:chgData name="Randy Kearns" userId="839a70db29bb98fa" providerId="LiveId" clId="{BF857AFD-6CC9-4EB3-8FAB-CEBAAAA72B92}" dt="2021-09-19T14:12:07.803" v="6"/>
          <ac:picMkLst>
            <pc:docMk/>
            <pc:sldMk cId="3234270758" sldId="1446"/>
            <ac:picMk id="4" creationId="{8A528E55-0093-4776-B2BB-73DD2AAD2050}"/>
          </ac:picMkLst>
        </pc:picChg>
      </pc:sldChg>
      <pc:sldChg chg="addSp modSp mod">
        <pc:chgData name="Randy Kearns" userId="839a70db29bb98fa" providerId="LiveId" clId="{BF857AFD-6CC9-4EB3-8FAB-CEBAAAA72B92}" dt="2021-09-20T00:08:04.169" v="47" actId="403"/>
        <pc:sldMkLst>
          <pc:docMk/>
          <pc:sldMk cId="1199366402" sldId="1447"/>
        </pc:sldMkLst>
        <pc:spChg chg="mod">
          <ac:chgData name="Randy Kearns" userId="839a70db29bb98fa" providerId="LiveId" clId="{BF857AFD-6CC9-4EB3-8FAB-CEBAAAA72B92}" dt="2021-09-20T00:08:04.169" v="47" actId="403"/>
          <ac:spMkLst>
            <pc:docMk/>
            <pc:sldMk cId="1199366402" sldId="1447"/>
            <ac:spMk id="28675" creationId="{00000000-0000-0000-0000-000000000000}"/>
          </ac:spMkLst>
        </pc:spChg>
        <pc:picChg chg="add mod">
          <ac:chgData name="Randy Kearns" userId="839a70db29bb98fa" providerId="LiveId" clId="{BF857AFD-6CC9-4EB3-8FAB-CEBAAAA72B92}" dt="2021-09-19T14:12:09.637" v="7"/>
          <ac:picMkLst>
            <pc:docMk/>
            <pc:sldMk cId="1199366402" sldId="1447"/>
            <ac:picMk id="4" creationId="{813D47F5-C463-4D9D-B551-8745D864C5C0}"/>
          </ac:picMkLst>
        </pc:picChg>
      </pc:sldChg>
      <pc:sldChg chg="addSp modSp mod">
        <pc:chgData name="Randy Kearns" userId="839a70db29bb98fa" providerId="LiveId" clId="{BF857AFD-6CC9-4EB3-8FAB-CEBAAAA72B92}" dt="2021-09-20T00:08:15.803" v="49" actId="403"/>
        <pc:sldMkLst>
          <pc:docMk/>
          <pc:sldMk cId="352066619" sldId="1448"/>
        </pc:sldMkLst>
        <pc:spChg chg="mod">
          <ac:chgData name="Randy Kearns" userId="839a70db29bb98fa" providerId="LiveId" clId="{BF857AFD-6CC9-4EB3-8FAB-CEBAAAA72B92}" dt="2021-09-20T00:08:15.803" v="49" actId="403"/>
          <ac:spMkLst>
            <pc:docMk/>
            <pc:sldMk cId="352066619" sldId="1448"/>
            <ac:spMk id="3" creationId="{4BE15724-76A0-4ECD-9616-F91BBEB2C72C}"/>
          </ac:spMkLst>
        </pc:spChg>
        <pc:picChg chg="add mod">
          <ac:chgData name="Randy Kearns" userId="839a70db29bb98fa" providerId="LiveId" clId="{BF857AFD-6CC9-4EB3-8FAB-CEBAAAA72B92}" dt="2021-09-19T14:12:13.677" v="9"/>
          <ac:picMkLst>
            <pc:docMk/>
            <pc:sldMk cId="352066619" sldId="1448"/>
            <ac:picMk id="4" creationId="{5B2B1046-6497-4E71-9F78-098EF1DFA16C}"/>
          </ac:picMkLst>
        </pc:picChg>
      </pc:sldChg>
      <pc:sldChg chg="addSp modSp">
        <pc:chgData name="Randy Kearns" userId="839a70db29bb98fa" providerId="LiveId" clId="{BF857AFD-6CC9-4EB3-8FAB-CEBAAAA72B92}" dt="2021-09-19T14:12:18.929" v="11"/>
        <pc:sldMkLst>
          <pc:docMk/>
          <pc:sldMk cId="532628275" sldId="1449"/>
        </pc:sldMkLst>
        <pc:picChg chg="add mod">
          <ac:chgData name="Randy Kearns" userId="839a70db29bb98fa" providerId="LiveId" clId="{BF857AFD-6CC9-4EB3-8FAB-CEBAAAA72B92}" dt="2021-09-19T14:12:18.929" v="11"/>
          <ac:picMkLst>
            <pc:docMk/>
            <pc:sldMk cId="532628275" sldId="1449"/>
            <ac:picMk id="4" creationId="{87A639A6-E92E-4294-9656-2A2197072F12}"/>
          </ac:picMkLst>
        </pc:picChg>
      </pc:sldChg>
      <pc:sldChg chg="addSp modSp mod">
        <pc:chgData name="Randy Kearns" userId="839a70db29bb98fa" providerId="LiveId" clId="{BF857AFD-6CC9-4EB3-8FAB-CEBAAAA72B92}" dt="2021-09-19T14:13:20.124" v="22" actId="1076"/>
        <pc:sldMkLst>
          <pc:docMk/>
          <pc:sldMk cId="1510591837" sldId="1450"/>
        </pc:sldMkLst>
        <pc:picChg chg="add mod">
          <ac:chgData name="Randy Kearns" userId="839a70db29bb98fa" providerId="LiveId" clId="{BF857AFD-6CC9-4EB3-8FAB-CEBAAAA72B92}" dt="2021-09-19T14:13:20.124" v="22" actId="1076"/>
          <ac:picMkLst>
            <pc:docMk/>
            <pc:sldMk cId="1510591837" sldId="1450"/>
            <ac:picMk id="4" creationId="{90E6C038-AA7C-4BF2-BEC3-215DE0F7D2FB}"/>
          </ac:picMkLst>
        </pc:picChg>
      </pc:sldChg>
      <pc:sldChg chg="addSp modSp">
        <pc:chgData name="Randy Kearns" userId="839a70db29bb98fa" providerId="LiveId" clId="{BF857AFD-6CC9-4EB3-8FAB-CEBAAAA72B92}" dt="2021-09-19T14:13:23.802" v="23"/>
        <pc:sldMkLst>
          <pc:docMk/>
          <pc:sldMk cId="195753039" sldId="1451"/>
        </pc:sldMkLst>
        <pc:picChg chg="add mod">
          <ac:chgData name="Randy Kearns" userId="839a70db29bb98fa" providerId="LiveId" clId="{BF857AFD-6CC9-4EB3-8FAB-CEBAAAA72B92}" dt="2021-09-19T14:13:23.802" v="23"/>
          <ac:picMkLst>
            <pc:docMk/>
            <pc:sldMk cId="195753039" sldId="1451"/>
            <ac:picMk id="4" creationId="{881B5D6D-85EF-4E31-A553-89ECAF4BAD5F}"/>
          </ac:picMkLst>
        </pc:picChg>
      </pc:sldChg>
      <pc:sldChg chg="addSp modSp mod">
        <pc:chgData name="Randy Kearns" userId="839a70db29bb98fa" providerId="LiveId" clId="{BF857AFD-6CC9-4EB3-8FAB-CEBAAAA72B92}" dt="2021-09-20T00:08:56.100" v="52" actId="403"/>
        <pc:sldMkLst>
          <pc:docMk/>
          <pc:sldMk cId="2568522695" sldId="1452"/>
        </pc:sldMkLst>
        <pc:spChg chg="mod">
          <ac:chgData name="Randy Kearns" userId="839a70db29bb98fa" providerId="LiveId" clId="{BF857AFD-6CC9-4EB3-8FAB-CEBAAAA72B92}" dt="2021-09-20T00:08:56.100" v="52" actId="403"/>
          <ac:spMkLst>
            <pc:docMk/>
            <pc:sldMk cId="2568522695" sldId="1452"/>
            <ac:spMk id="3" creationId="{CF037D7E-45DD-4FD8-B50B-BA74F4FCED57}"/>
          </ac:spMkLst>
        </pc:spChg>
        <pc:picChg chg="add mod">
          <ac:chgData name="Randy Kearns" userId="839a70db29bb98fa" providerId="LiveId" clId="{BF857AFD-6CC9-4EB3-8FAB-CEBAAAA72B92}" dt="2021-09-19T14:13:27.340" v="25"/>
          <ac:picMkLst>
            <pc:docMk/>
            <pc:sldMk cId="2568522695" sldId="1452"/>
            <ac:picMk id="4" creationId="{0EE49FE4-6532-45B9-8916-4E83710B5522}"/>
          </ac:picMkLst>
        </pc:picChg>
      </pc:sldChg>
      <pc:sldChg chg="addSp modSp mod">
        <pc:chgData name="Randy Kearns" userId="839a70db29bb98fa" providerId="LiveId" clId="{BF857AFD-6CC9-4EB3-8FAB-CEBAAAA72B92}" dt="2021-09-20T00:09:05.917" v="53" actId="403"/>
        <pc:sldMkLst>
          <pc:docMk/>
          <pc:sldMk cId="3119427409" sldId="1453"/>
        </pc:sldMkLst>
        <pc:spChg chg="mod">
          <ac:chgData name="Randy Kearns" userId="839a70db29bb98fa" providerId="LiveId" clId="{BF857AFD-6CC9-4EB3-8FAB-CEBAAAA72B92}" dt="2021-09-20T00:09:05.917" v="53" actId="403"/>
          <ac:spMkLst>
            <pc:docMk/>
            <pc:sldMk cId="3119427409" sldId="1453"/>
            <ac:spMk id="3" creationId="{CF037D7E-45DD-4FD8-B50B-BA74F4FCED57}"/>
          </ac:spMkLst>
        </pc:spChg>
        <pc:picChg chg="add mod">
          <ac:chgData name="Randy Kearns" userId="839a70db29bb98fa" providerId="LiveId" clId="{BF857AFD-6CC9-4EB3-8FAB-CEBAAAA72B92}" dt="2021-09-19T14:13:29.236" v="26"/>
          <ac:picMkLst>
            <pc:docMk/>
            <pc:sldMk cId="3119427409" sldId="1453"/>
            <ac:picMk id="4" creationId="{5439C11E-0C1E-43A1-95B8-8173552D7A2D}"/>
          </ac:picMkLst>
        </pc:picChg>
      </pc:sldChg>
      <pc:sldChg chg="modSp add del mod">
        <pc:chgData name="Randy Kearns" userId="839a70db29bb98fa" providerId="LiveId" clId="{BF857AFD-6CC9-4EB3-8FAB-CEBAAAA72B92}" dt="2021-09-20T00:05:07.236" v="40" actId="47"/>
        <pc:sldMkLst>
          <pc:docMk/>
          <pc:sldMk cId="320113223" sldId="1455"/>
        </pc:sldMkLst>
        <pc:spChg chg="mod">
          <ac:chgData name="Randy Kearns" userId="839a70db29bb98fa" providerId="LiveId" clId="{BF857AFD-6CC9-4EB3-8FAB-CEBAAAA72B92}" dt="2021-09-20T00:04:48.729" v="36" actId="20577"/>
          <ac:spMkLst>
            <pc:docMk/>
            <pc:sldMk cId="320113223" sldId="1455"/>
            <ac:spMk id="3" creationId="{7E4EDDB2-E266-472E-A00E-991CD63FA8E1}"/>
          </ac:spMkLst>
        </pc:spChg>
      </pc:sldChg>
      <pc:sldChg chg="modSp add mod">
        <pc:chgData name="Randy Kearns" userId="839a70db29bb98fa" providerId="LiveId" clId="{BF857AFD-6CC9-4EB3-8FAB-CEBAAAA72B92}" dt="2021-09-20T00:05:04.436" v="39" actId="403"/>
        <pc:sldMkLst>
          <pc:docMk/>
          <pc:sldMk cId="697285070" sldId="1456"/>
        </pc:sldMkLst>
        <pc:spChg chg="mod">
          <ac:chgData name="Randy Kearns" userId="839a70db29bb98fa" providerId="LiveId" clId="{BF857AFD-6CC9-4EB3-8FAB-CEBAAAA72B92}" dt="2021-09-20T00:05:04.436" v="39" actId="403"/>
          <ac:spMkLst>
            <pc:docMk/>
            <pc:sldMk cId="697285070" sldId="1456"/>
            <ac:spMk id="3" creationId="{7E4EDDB2-E266-472E-A00E-991CD63FA8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C1B74-A857-4A3F-9566-EC36C53A5A2B}"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E4709-95BE-49E9-BD37-D119A6D46B86}" type="slidenum">
              <a:rPr lang="en-US" smtClean="0"/>
              <a:t>‹#›</a:t>
            </a:fld>
            <a:endParaRPr lang="en-US"/>
          </a:p>
        </p:txBody>
      </p:sp>
    </p:spTree>
    <p:extLst>
      <p:ext uri="{BB962C8B-B14F-4D97-AF65-F5344CB8AC3E}">
        <p14:creationId xmlns:p14="http://schemas.microsoft.com/office/powerpoint/2010/main" val="309415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03A5FA-5419-4F82-8EA1-C8692E25E531}" type="slidenum">
              <a:rPr lang="en-US"/>
              <a:pPr/>
              <a:t>57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114800"/>
          </a:xfrm>
          <a:noFill/>
          <a:ln/>
        </p:spPr>
        <p:txBody>
          <a:bodyPr/>
          <a:lstStyle/>
          <a:p>
            <a:pPr eaLnBrk="1" hangingPunct="1"/>
            <a:r>
              <a:rPr lang="en-US"/>
              <a:t>Adaptic, bacitracin, burn sheets, airway equipment (BVM, ET, intubation scopes and blades, central lines)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03A5FA-5419-4F82-8EA1-C8692E25E531}" type="slidenum">
              <a:rPr lang="en-US"/>
              <a:pPr/>
              <a:t>58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114800"/>
          </a:xfrm>
          <a:noFill/>
          <a:ln/>
        </p:spPr>
        <p:txBody>
          <a:bodyPr/>
          <a:lstStyle/>
          <a:p>
            <a:pPr eaLnBrk="1" hangingPunct="1"/>
            <a:r>
              <a:rPr lang="en-US"/>
              <a:t>Adaptic, bacitracin, burn sheets, airway equipment (BVM, ET, intubation scopes and blades, central lines)</a:t>
            </a:r>
          </a:p>
        </p:txBody>
      </p:sp>
    </p:spTree>
    <p:extLst>
      <p:ext uri="{BB962C8B-B14F-4D97-AF65-F5344CB8AC3E}">
        <p14:creationId xmlns:p14="http://schemas.microsoft.com/office/powerpoint/2010/main" val="19184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D03A5FA-5419-4F82-8EA1-C8692E25E531}" type="slidenum">
              <a:rPr lang="en-US"/>
              <a:pPr/>
              <a:t>59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114800"/>
          </a:xfrm>
          <a:noFill/>
          <a:ln/>
        </p:spPr>
        <p:txBody>
          <a:bodyPr/>
          <a:lstStyle/>
          <a:p>
            <a:pPr eaLnBrk="1" hangingPunct="1"/>
            <a:r>
              <a:rPr lang="en-US"/>
              <a:t>Adaptic, bacitracin, burn sheets, airway equipment (BVM, ET, intubation scopes and blades, central lines)</a:t>
            </a:r>
          </a:p>
        </p:txBody>
      </p:sp>
    </p:spTree>
    <p:extLst>
      <p:ext uri="{BB962C8B-B14F-4D97-AF65-F5344CB8AC3E}">
        <p14:creationId xmlns:p14="http://schemas.microsoft.com/office/powerpoint/2010/main" val="159787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C1CA2D1-3CFF-4A8C-AE95-5117EFFA2207}" type="slidenum">
              <a:rPr lang="en-US"/>
              <a:pPr/>
              <a:t>64</a:t>
            </a:fld>
            <a:endParaRPr lang="en-US"/>
          </a:p>
        </p:txBody>
      </p:sp>
      <p:sp>
        <p:nvSpPr>
          <p:cNvPr id="66563" name="Rectangle 2"/>
          <p:cNvSpPr>
            <a:spLocks noGrp="1" noRot="1" noChangeAspect="1" noChangeArrowheads="1" noTextEdit="1"/>
          </p:cNvSpPr>
          <p:nvPr>
            <p:ph type="sldImg"/>
          </p:nvPr>
        </p:nvSpPr>
        <p:spPr>
          <a:xfrm>
            <a:off x="365125" y="674688"/>
            <a:ext cx="6127750" cy="3448050"/>
          </a:xfrm>
          <a:ln/>
        </p:spPr>
      </p:sp>
      <p:sp>
        <p:nvSpPr>
          <p:cNvPr id="66564" name="Rectangle 3"/>
          <p:cNvSpPr>
            <a:spLocks noGrp="1" noChangeArrowheads="1"/>
          </p:cNvSpPr>
          <p:nvPr>
            <p:ph type="body" idx="1"/>
          </p:nvPr>
        </p:nvSpPr>
        <p:spPr>
          <a:xfrm>
            <a:off x="914400" y="4346575"/>
            <a:ext cx="5029200" cy="4122738"/>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A266B-D085-4DDA-B46A-8A1A6D004A5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67B2D-EB5E-403B-BDD1-5E364C5D0A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A266B-D085-4DDA-B46A-8A1A6D004A5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423348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A266B-D085-4DDA-B46A-8A1A6D004A5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2035368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3845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25438"/>
            <a:ext cx="8331200" cy="685800"/>
          </a:xfrm>
        </p:spPr>
        <p:txBody>
          <a:bodyPr/>
          <a:lstStyle/>
          <a:p>
            <a:r>
              <a:rPr lang="en-US"/>
              <a:t>Click to edit Master title style</a:t>
            </a:r>
          </a:p>
        </p:txBody>
      </p:sp>
      <p:sp>
        <p:nvSpPr>
          <p:cNvPr id="3" name="Text Placeholder 2"/>
          <p:cNvSpPr>
            <a:spLocks noGrp="1"/>
          </p:cNvSpPr>
          <p:nvPr>
            <p:ph type="body" sz="half" idx="1"/>
          </p:nvPr>
        </p:nvSpPr>
        <p:spPr>
          <a:xfrm>
            <a:off x="2743200" y="1143000"/>
            <a:ext cx="4064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10400" y="11430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010400" y="3695700"/>
            <a:ext cx="4064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9726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A266B-D085-4DDA-B46A-8A1A6D004A5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125996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A266B-D085-4DDA-B46A-8A1A6D004A59}"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67B2D-EB5E-403B-BDD1-5E364C5D0AB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04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A266B-D085-4DDA-B46A-8A1A6D004A59}"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194935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A266B-D085-4DDA-B46A-8A1A6D004A59}"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122763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A266B-D085-4DDA-B46A-8A1A6D004A59}"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232032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AA266B-D085-4DDA-B46A-8A1A6D004A59}" type="datetimeFigureOut">
              <a:rPr lang="en-US" smtClean="0"/>
              <a:t>9/19/2021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404746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AA266B-D085-4DDA-B46A-8A1A6D004A59}" type="datetimeFigureOut">
              <a:rPr lang="en-US" smtClean="0"/>
              <a:t>9/19/2021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767B2D-EB5E-403B-BDD1-5E364C5D0AB2}" type="slidenum">
              <a:rPr lang="en-US" smtClean="0"/>
              <a:t>‹#›</a:t>
            </a:fld>
            <a:endParaRPr lang="en-US"/>
          </a:p>
        </p:txBody>
      </p:sp>
    </p:spTree>
    <p:extLst>
      <p:ext uri="{BB962C8B-B14F-4D97-AF65-F5344CB8AC3E}">
        <p14:creationId xmlns:p14="http://schemas.microsoft.com/office/powerpoint/2010/main" val="37624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A266B-D085-4DDA-B46A-8A1A6D004A59}"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67B2D-EB5E-403B-BDD1-5E364C5D0AB2}" type="slidenum">
              <a:rPr lang="en-US" smtClean="0"/>
              <a:t>‹#›</a:t>
            </a:fld>
            <a:endParaRPr lang="en-US"/>
          </a:p>
        </p:txBody>
      </p:sp>
    </p:spTree>
    <p:extLst>
      <p:ext uri="{BB962C8B-B14F-4D97-AF65-F5344CB8AC3E}">
        <p14:creationId xmlns:p14="http://schemas.microsoft.com/office/powerpoint/2010/main" val="114724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AA266B-D085-4DDA-B46A-8A1A6D004A59}" type="datetimeFigureOut">
              <a:rPr lang="en-US" smtClean="0"/>
              <a:t>9/19/2021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767B2D-EB5E-403B-BDD1-5E364C5D0AB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02907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rkearns@uno.edu" TargetMode="External"/><Relationship Id="rId2" Type="http://schemas.openxmlformats.org/officeDocument/2006/relationships/hyperlink" Target="mailto:rdkearns001#@gmail.com"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randy_kearns@med.unc.edu"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copus.com/authid/detail.uri?authorId=55603245500" TargetMode="External"/><Relationship Id="rId7" Type="http://schemas.openxmlformats.org/officeDocument/2006/relationships/image" Target="../media/image14.png"/><Relationship Id="rId2" Type="http://schemas.openxmlformats.org/officeDocument/2006/relationships/hyperlink" Target="http://www.ncbi.nlm.nih.gov/sites/myncbi/collections/public/1tkQ75yPf5cCenD-kc53p9AAs/?sort=date&amp;direction=ascending" TargetMode="External"/><Relationship Id="rId1" Type="http://schemas.openxmlformats.org/officeDocument/2006/relationships/slideLayout" Target="../slideLayouts/slideLayout4.xml"/><Relationship Id="rId6" Type="http://schemas.openxmlformats.org/officeDocument/2006/relationships/hyperlink" Target="http://www.expertscape.com/" TargetMode="External"/><Relationship Id="rId11" Type="http://schemas.openxmlformats.org/officeDocument/2006/relationships/image" Target="../media/image3.tiff"/><Relationship Id="rId5" Type="http://schemas.openxmlformats.org/officeDocument/2006/relationships/hyperlink" Target="http://orcid.org/0000-0003-2037-0108" TargetMode="External"/><Relationship Id="rId10" Type="http://schemas.openxmlformats.org/officeDocument/2006/relationships/image" Target="../media/image16.png"/><Relationship Id="rId4" Type="http://schemas.openxmlformats.org/officeDocument/2006/relationships/hyperlink" Target="https://www.researchgate.net/profile/Randy_Kearns" TargetMode="External"/><Relationship Id="rId9" Type="http://schemas.openxmlformats.org/officeDocument/2006/relationships/image" Target="../media/image1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5720-B98D-44B0-896D-A8656B2A2DC5}"/>
              </a:ext>
            </a:extLst>
          </p:cNvPr>
          <p:cNvSpPr>
            <a:spLocks noGrp="1"/>
          </p:cNvSpPr>
          <p:nvPr>
            <p:ph type="ctrTitle"/>
          </p:nvPr>
        </p:nvSpPr>
        <p:spPr>
          <a:xfrm>
            <a:off x="1066800" y="1672115"/>
            <a:ext cx="10058400" cy="2454765"/>
          </a:xfrm>
        </p:spPr>
        <p:txBody>
          <a:bodyPr>
            <a:normAutofit/>
          </a:bodyPr>
          <a:lstStyle/>
          <a:p>
            <a:pPr algn="ctr"/>
            <a:r>
              <a:rPr lang="en-US" sz="5400" b="1" dirty="0"/>
              <a:t>Burn Mass Casualty and Burn Surge Disaster Preparedness Course</a:t>
            </a:r>
          </a:p>
        </p:txBody>
      </p:sp>
      <p:sp>
        <p:nvSpPr>
          <p:cNvPr id="3" name="Subtitle 2">
            <a:extLst>
              <a:ext uri="{FF2B5EF4-FFF2-40B4-BE49-F238E27FC236}">
                <a16:creationId xmlns:a16="http://schemas.microsoft.com/office/drawing/2014/main" id="{BAAC478D-3683-4400-B2B1-23B7857A1F8A}"/>
              </a:ext>
            </a:extLst>
          </p:cNvPr>
          <p:cNvSpPr>
            <a:spLocks noGrp="1"/>
          </p:cNvSpPr>
          <p:nvPr>
            <p:ph type="subTitle" idx="1"/>
          </p:nvPr>
        </p:nvSpPr>
        <p:spPr/>
        <p:txBody>
          <a:bodyPr>
            <a:normAutofit/>
          </a:bodyPr>
          <a:lstStyle/>
          <a:p>
            <a:r>
              <a:rPr lang="en-US" sz="2800" b="1" dirty="0"/>
              <a:t>The Science of Surge Capacity</a:t>
            </a:r>
          </a:p>
          <a:p>
            <a:r>
              <a:rPr lang="en-US" sz="2800" b="1" dirty="0"/>
              <a:t>September 2021 </a:t>
            </a:r>
            <a:endParaRPr lang="en-US" sz="2800" dirty="0"/>
          </a:p>
        </p:txBody>
      </p:sp>
      <p:pic>
        <p:nvPicPr>
          <p:cNvPr id="5" name="Picture 2">
            <a:extLst>
              <a:ext uri="{FF2B5EF4-FFF2-40B4-BE49-F238E27FC236}">
                <a16:creationId xmlns:a16="http://schemas.microsoft.com/office/drawing/2014/main" id="{D502E6CC-FE53-45BC-8487-D8154E44F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883" y="5528317"/>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10;&#10;Description automatically generated">
            <a:extLst>
              <a:ext uri="{FF2B5EF4-FFF2-40B4-BE49-F238E27FC236}">
                <a16:creationId xmlns:a16="http://schemas.microsoft.com/office/drawing/2014/main" id="{55F9FBFF-6F3F-491E-9F65-A769345EB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151" y="805403"/>
            <a:ext cx="3928872" cy="1075944"/>
          </a:xfrm>
          <a:prstGeom prst="rect">
            <a:avLst/>
          </a:prstGeom>
        </p:spPr>
      </p:pic>
    </p:spTree>
    <p:extLst>
      <p:ext uri="{BB962C8B-B14F-4D97-AF65-F5344CB8AC3E}">
        <p14:creationId xmlns:p14="http://schemas.microsoft.com/office/powerpoint/2010/main" val="418805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dirty="0"/>
              <a:t>Defining Surge Capacity </a:t>
            </a:r>
            <a:br>
              <a:rPr lang="en-US" dirty="0"/>
            </a:br>
            <a:r>
              <a:rPr lang="en-US" sz="3600" dirty="0"/>
              <a:t>(Hick et al., 2004)</a:t>
            </a:r>
            <a:endParaRPr lang="en-US" dirty="0"/>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Few surplus resources to accommodate these casualties exist in our current health care system.</a:t>
            </a:r>
          </a:p>
        </p:txBody>
      </p:sp>
      <p:pic>
        <p:nvPicPr>
          <p:cNvPr id="4" name="Picture 3">
            <a:extLst>
              <a:ext uri="{FF2B5EF4-FFF2-40B4-BE49-F238E27FC236}">
                <a16:creationId xmlns:a16="http://schemas.microsoft.com/office/drawing/2014/main" id="{CEA4EBB4-C17C-449F-BB0C-23220FED06E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5075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Plans for "surge capacity" must thus be made to accommodate a large number of patients. </a:t>
            </a:r>
          </a:p>
        </p:txBody>
      </p:sp>
      <p:pic>
        <p:nvPicPr>
          <p:cNvPr id="4" name="Picture 3">
            <a:extLst>
              <a:ext uri="{FF2B5EF4-FFF2-40B4-BE49-F238E27FC236}">
                <a16:creationId xmlns:a16="http://schemas.microsoft.com/office/drawing/2014/main" id="{F4059D08-0811-4E00-A84E-83DD70258D7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63182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Surge planning should allow activation of multiple levels of capacity from the health care facility level to the federal level. </a:t>
            </a:r>
          </a:p>
        </p:txBody>
      </p:sp>
      <p:pic>
        <p:nvPicPr>
          <p:cNvPr id="4" name="Picture 3">
            <a:extLst>
              <a:ext uri="{FF2B5EF4-FFF2-40B4-BE49-F238E27FC236}">
                <a16:creationId xmlns:a16="http://schemas.microsoft.com/office/drawing/2014/main" id="{2DCEF603-F5AF-4351-9BD4-592F330C181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329607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Plans should be scalable and flexible to cope with the many types and varied timelines of disasters. </a:t>
            </a:r>
          </a:p>
        </p:txBody>
      </p:sp>
      <p:pic>
        <p:nvPicPr>
          <p:cNvPr id="4" name="Picture 3">
            <a:extLst>
              <a:ext uri="{FF2B5EF4-FFF2-40B4-BE49-F238E27FC236}">
                <a16:creationId xmlns:a16="http://schemas.microsoft.com/office/drawing/2014/main" id="{06E66D17-66EF-452B-8871-C1ED5FA495A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384947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dirty="0"/>
              <a:t>Defining Surge Capacity cont. </a:t>
            </a:r>
            <a:br>
              <a:rPr lang="en-US" dirty="0"/>
            </a:br>
            <a:r>
              <a:rPr lang="en-US" sz="3600" dirty="0"/>
              <a:t>(Hick et al., 2004)</a:t>
            </a:r>
            <a:endParaRPr lang="en-US" dirty="0"/>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Incident management systems and cooperative planning processes will facilitate maximal use of available resources. </a:t>
            </a:r>
          </a:p>
        </p:txBody>
      </p:sp>
      <p:pic>
        <p:nvPicPr>
          <p:cNvPr id="4" name="Picture 3">
            <a:extLst>
              <a:ext uri="{FF2B5EF4-FFF2-40B4-BE49-F238E27FC236}">
                <a16:creationId xmlns:a16="http://schemas.microsoft.com/office/drawing/2014/main" id="{E1E56D51-E921-4877-9BCE-DB613AEDF28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79541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cont.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However, resource limitations may require implementation of triage strategies. </a:t>
            </a:r>
          </a:p>
        </p:txBody>
      </p:sp>
      <p:pic>
        <p:nvPicPr>
          <p:cNvPr id="5" name="Picture 4">
            <a:extLst>
              <a:ext uri="{FF2B5EF4-FFF2-40B4-BE49-F238E27FC236}">
                <a16:creationId xmlns:a16="http://schemas.microsoft.com/office/drawing/2014/main" id="{7F6E8965-C351-401B-9F48-ED7A38F0F3E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42580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cont.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Facility-based or "surge in place" solutions maximize health care facility capacity for patients during a disaster. </a:t>
            </a:r>
          </a:p>
        </p:txBody>
      </p:sp>
      <p:pic>
        <p:nvPicPr>
          <p:cNvPr id="4" name="Picture 3">
            <a:extLst>
              <a:ext uri="{FF2B5EF4-FFF2-40B4-BE49-F238E27FC236}">
                <a16:creationId xmlns:a16="http://schemas.microsoft.com/office/drawing/2014/main" id="{0B999DD3-BC0E-4C94-850F-E79057A1CB59}"/>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409241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0555-3B53-4526-ACAA-32C6F4575CA3}"/>
              </a:ext>
            </a:extLst>
          </p:cNvPr>
          <p:cNvSpPr>
            <a:spLocks noGrp="1"/>
          </p:cNvSpPr>
          <p:nvPr>
            <p:ph type="title"/>
          </p:nvPr>
        </p:nvSpPr>
        <p:spPr/>
        <p:txBody>
          <a:bodyPr/>
          <a:lstStyle/>
          <a:p>
            <a:r>
              <a:rPr lang="en-US" b="1"/>
              <a:t>Defining Surge Capacity cont. </a:t>
            </a:r>
            <a:br>
              <a:rPr lang="en-US"/>
            </a:br>
            <a:r>
              <a:rPr lang="en-US" sz="3600"/>
              <a:t>(Hick et al., 2004)</a:t>
            </a:r>
            <a:endParaRPr lang="en-US"/>
          </a:p>
        </p:txBody>
      </p:sp>
      <p:sp>
        <p:nvSpPr>
          <p:cNvPr id="3" name="Content Placeholder 2">
            <a:extLst>
              <a:ext uri="{FF2B5EF4-FFF2-40B4-BE49-F238E27FC236}">
                <a16:creationId xmlns:a16="http://schemas.microsoft.com/office/drawing/2014/main" id="{1B3E3D42-D22B-42D3-BFB3-276D2EDB46CE}"/>
              </a:ext>
            </a:extLst>
          </p:cNvPr>
          <p:cNvSpPr>
            <a:spLocks noGrp="1"/>
          </p:cNvSpPr>
          <p:nvPr>
            <p:ph idx="1"/>
          </p:nvPr>
        </p:nvSpPr>
        <p:spPr>
          <a:xfrm>
            <a:off x="1097280" y="2132337"/>
            <a:ext cx="10896452" cy="4725663"/>
          </a:xfrm>
        </p:spPr>
        <p:txBody>
          <a:bodyPr>
            <a:normAutofit/>
          </a:bodyPr>
          <a:lstStyle/>
          <a:p>
            <a:pPr>
              <a:buFont typeface="Wingdings" panose="05000000000000000000" pitchFamily="2" charset="2"/>
              <a:buChar char="§"/>
            </a:pPr>
            <a:r>
              <a:rPr lang="en-US" sz="2800" dirty="0"/>
              <a:t>When these resources are exceeded, community-based solutions, including the establishment of off-site hospital facilities, may be implemented.</a:t>
            </a:r>
          </a:p>
        </p:txBody>
      </p:sp>
      <p:pic>
        <p:nvPicPr>
          <p:cNvPr id="4" name="Picture 3">
            <a:extLst>
              <a:ext uri="{FF2B5EF4-FFF2-40B4-BE49-F238E27FC236}">
                <a16:creationId xmlns:a16="http://schemas.microsoft.com/office/drawing/2014/main" id="{709804BE-61DB-4D72-9772-83D7D6DF6CF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299585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3 Ss of Surge Capacity</a:t>
            </a:r>
            <a:br>
              <a:rPr lang="en-US" b="1" dirty="0"/>
            </a:br>
            <a:r>
              <a:rPr lang="en-US" sz="3600" dirty="0"/>
              <a:t>(Hick et al., 2004)</a:t>
            </a:r>
            <a:endParaRPr lang="en-US" b="1" dirty="0"/>
          </a:p>
        </p:txBody>
      </p:sp>
      <p:sp>
        <p:nvSpPr>
          <p:cNvPr id="27651" name="Rectangle 3"/>
          <p:cNvSpPr>
            <a:spLocks noGrp="1" noChangeArrowheads="1"/>
          </p:cNvSpPr>
          <p:nvPr>
            <p:ph idx="1"/>
          </p:nvPr>
        </p:nvSpPr>
        <p:spPr>
          <a:xfrm>
            <a:off x="1097280" y="2133601"/>
            <a:ext cx="9570720" cy="4411663"/>
          </a:xfrm>
        </p:spPr>
        <p:txBody>
          <a:bodyPr>
            <a:normAutofit/>
          </a:bodyPr>
          <a:lstStyle/>
          <a:p>
            <a:pPr marL="742950" indent="-742950" eaLnBrk="1" hangingPunct="1">
              <a:buFont typeface="+mj-lt"/>
              <a:buAutoNum type="arabicPeriod"/>
            </a:pPr>
            <a:r>
              <a:rPr lang="en-US" sz="4000" b="1" dirty="0"/>
              <a:t>Space</a:t>
            </a:r>
          </a:p>
          <a:p>
            <a:pPr marL="742950" indent="-742950" eaLnBrk="1" hangingPunct="1">
              <a:buFont typeface="+mj-lt"/>
              <a:buAutoNum type="arabicPeriod"/>
            </a:pPr>
            <a:r>
              <a:rPr lang="en-US" sz="4000" b="1" dirty="0"/>
              <a:t>Staff</a:t>
            </a:r>
          </a:p>
          <a:p>
            <a:pPr marL="742950" indent="-742950" eaLnBrk="1" hangingPunct="1">
              <a:buFont typeface="+mj-lt"/>
              <a:buAutoNum type="arabicPeriod"/>
            </a:pPr>
            <a:r>
              <a:rPr lang="en-US" sz="4000" b="1" dirty="0"/>
              <a:t>Supplies </a:t>
            </a:r>
            <a:r>
              <a:rPr lang="en-US" sz="3600" dirty="0"/>
              <a:t>(Also noted as Supplies, Pharmaceuticals and Equipment [SPE])</a:t>
            </a:r>
          </a:p>
          <a:p>
            <a:pPr marL="742950" indent="-742950" eaLnBrk="1" hangingPunct="1">
              <a:buFont typeface="+mj-lt"/>
              <a:buAutoNum type="arabicPeriod"/>
            </a:pPr>
            <a:endParaRPr lang="en-US" sz="3600" dirty="0"/>
          </a:p>
          <a:p>
            <a:pPr marL="0" indent="0" eaLnBrk="1" hangingPunct="1">
              <a:buNone/>
            </a:pPr>
            <a:r>
              <a:rPr lang="en-US" sz="2800" i="1" dirty="0">
                <a:highlight>
                  <a:srgbClr val="FFFF00"/>
                </a:highlight>
              </a:rPr>
              <a:t>More will be discussed later about this aspect of Surge Capacity</a:t>
            </a:r>
            <a:endParaRPr lang="en-US" sz="3200" i="1" dirty="0">
              <a:highlight>
                <a:srgbClr val="FFFF00"/>
              </a:highlight>
            </a:endParaRPr>
          </a:p>
        </p:txBody>
      </p:sp>
      <p:pic>
        <p:nvPicPr>
          <p:cNvPr id="4" name="Picture 3">
            <a:extLst>
              <a:ext uri="{FF2B5EF4-FFF2-40B4-BE49-F238E27FC236}">
                <a16:creationId xmlns:a16="http://schemas.microsoft.com/office/drawing/2014/main" id="{EC87A2FF-4FC1-4FD0-89F0-0CBD93A193E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919649465"/>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0F87-EB88-49FD-96E1-73DBC2B91E82}"/>
              </a:ext>
            </a:extLst>
          </p:cNvPr>
          <p:cNvSpPr>
            <a:spLocks noGrp="1"/>
          </p:cNvSpPr>
          <p:nvPr>
            <p:ph type="title"/>
          </p:nvPr>
        </p:nvSpPr>
        <p:spPr/>
        <p:txBody>
          <a:bodyPr/>
          <a:lstStyle/>
          <a:p>
            <a:r>
              <a:rPr lang="en-US" b="1" dirty="0"/>
              <a:t>Types of Surge Events</a:t>
            </a:r>
            <a:br>
              <a:rPr lang="en-US" b="1" dirty="0"/>
            </a:br>
            <a:r>
              <a:rPr lang="en-US" sz="3600" dirty="0"/>
              <a:t>(Kearns et al., 2017)</a:t>
            </a:r>
            <a:endParaRPr lang="en-US" dirty="0"/>
          </a:p>
        </p:txBody>
      </p:sp>
      <p:sp>
        <p:nvSpPr>
          <p:cNvPr id="3" name="Content Placeholder 2">
            <a:extLst>
              <a:ext uri="{FF2B5EF4-FFF2-40B4-BE49-F238E27FC236}">
                <a16:creationId xmlns:a16="http://schemas.microsoft.com/office/drawing/2014/main" id="{A1D3A9C3-96A5-42E9-AA3E-6B3C92E44673}"/>
              </a:ext>
            </a:extLst>
          </p:cNvPr>
          <p:cNvSpPr>
            <a:spLocks noGrp="1"/>
          </p:cNvSpPr>
          <p:nvPr>
            <p:ph idx="1"/>
          </p:nvPr>
        </p:nvSpPr>
        <p:spPr>
          <a:xfrm>
            <a:off x="1097279" y="1845733"/>
            <a:ext cx="10763287" cy="4430779"/>
          </a:xfrm>
        </p:spPr>
        <p:txBody>
          <a:bodyPr>
            <a:normAutofit/>
          </a:bodyPr>
          <a:lstStyle/>
          <a:p>
            <a:r>
              <a:rPr lang="en-US" sz="2800" b="1" dirty="0"/>
              <a:t>“No Notice” or “Time-Zero”  </a:t>
            </a:r>
            <a:r>
              <a:rPr lang="en-US" sz="2800" dirty="0"/>
              <a:t>There are two categories of surge events that any jurisdiction or facility may confront. They include the “no notice” (also referred to as “time-zero”) mass casualty incident (MCI) and the more gradual surge associated with scenarios such as a pandemic event.  A “no notice MCI event includes examples such as a traffic collision involving a bus, train derailment or a residential building collapse. </a:t>
            </a:r>
          </a:p>
        </p:txBody>
      </p:sp>
    </p:spTree>
    <p:extLst>
      <p:ext uri="{BB962C8B-B14F-4D97-AF65-F5344CB8AC3E}">
        <p14:creationId xmlns:p14="http://schemas.microsoft.com/office/powerpoint/2010/main" val="221589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8088-1F6B-47E6-A554-4A8F1566D514}"/>
              </a:ext>
            </a:extLst>
          </p:cNvPr>
          <p:cNvSpPr>
            <a:spLocks noGrp="1"/>
          </p:cNvSpPr>
          <p:nvPr>
            <p:ph type="title"/>
          </p:nvPr>
        </p:nvSpPr>
        <p:spPr/>
        <p:txBody>
          <a:bodyPr/>
          <a:lstStyle/>
          <a:p>
            <a:r>
              <a:rPr lang="en-US" b="1" dirty="0"/>
              <a:t>Disclosures</a:t>
            </a:r>
          </a:p>
        </p:txBody>
      </p:sp>
      <p:sp>
        <p:nvSpPr>
          <p:cNvPr id="7" name="Content Placeholder 6">
            <a:extLst>
              <a:ext uri="{FF2B5EF4-FFF2-40B4-BE49-F238E27FC236}">
                <a16:creationId xmlns:a16="http://schemas.microsoft.com/office/drawing/2014/main" id="{56B616C2-733C-40D9-9411-60484B9A5716}"/>
              </a:ext>
            </a:extLst>
          </p:cNvPr>
          <p:cNvSpPr>
            <a:spLocks noGrp="1"/>
          </p:cNvSpPr>
          <p:nvPr>
            <p:ph idx="1"/>
          </p:nvPr>
        </p:nvSpPr>
        <p:spPr>
          <a:xfrm>
            <a:off x="371061" y="1906261"/>
            <a:ext cx="11502887" cy="3908613"/>
          </a:xfrm>
        </p:spPr>
        <p:txBody>
          <a:bodyPr>
            <a:normAutofit fontScale="77500" lnSpcReduction="20000"/>
          </a:bodyPr>
          <a:lstStyle/>
          <a:p>
            <a:pPr marL="0" indent="0">
              <a:buNone/>
            </a:pPr>
            <a:r>
              <a:rPr lang="en-US" sz="3200" dirty="0"/>
              <a:t>In relation to this presentation, I declare that there are no conflicts of interest and, no off-label use of medications will be discussed </a:t>
            </a:r>
          </a:p>
          <a:p>
            <a:pPr marL="0" indent="0">
              <a:buNone/>
            </a:pPr>
            <a:r>
              <a:rPr lang="en-US" sz="3200" dirty="0"/>
              <a:t>The content of this work focuses on general surge topics is based in part on the research of Hick &amp; </a:t>
            </a:r>
            <a:r>
              <a:rPr lang="en-US" sz="3200" dirty="0" err="1"/>
              <a:t>Hanfling</a:t>
            </a:r>
            <a:r>
              <a:rPr lang="en-US" sz="3200" dirty="0"/>
              <a:t> et al. Terrorism, burn and blast trauma injury information is based on the research of Peleg et al. The burn surge content is based on the research of Kearns et al. Academic sources are included at the end of the presentation. </a:t>
            </a:r>
          </a:p>
          <a:p>
            <a:pPr marL="0" indent="0">
              <a:buNone/>
            </a:pPr>
            <a:r>
              <a:rPr lang="en-US" sz="3200" dirty="0"/>
              <a:t>Cases selected for demonstration are based on either personal experiences or extensive research of the event</a:t>
            </a:r>
          </a:p>
          <a:p>
            <a:pPr marL="0" indent="0">
              <a:buNone/>
            </a:pPr>
            <a:r>
              <a:rPr lang="en-US" sz="3200" dirty="0"/>
              <a:t>Medical care discussed in this content represents information commonly found in current academic sources at the time it was developed. All medical care and medical practice should be reviewed by a physician for currency and accuracy </a:t>
            </a:r>
          </a:p>
          <a:p>
            <a:pPr marL="0" indent="0">
              <a:buNone/>
            </a:pPr>
            <a:endParaRPr lang="en-US" sz="3200" dirty="0"/>
          </a:p>
          <a:p>
            <a:endParaRPr lang="en-US" dirty="0"/>
          </a:p>
        </p:txBody>
      </p:sp>
      <p:sp>
        <p:nvSpPr>
          <p:cNvPr id="5" name="Rectangle 1">
            <a:extLst>
              <a:ext uri="{FF2B5EF4-FFF2-40B4-BE49-F238E27FC236}">
                <a16:creationId xmlns:a16="http://schemas.microsoft.com/office/drawing/2014/main" id="{0B652712-E2C8-4788-B61E-DE5D1F1E87C4}"/>
              </a:ext>
            </a:extLst>
          </p:cNvPr>
          <p:cNvSpPr>
            <a:spLocks noChangeArrowheads="1"/>
          </p:cNvSpPr>
          <p:nvPr/>
        </p:nvSpPr>
        <p:spPr bwMode="auto">
          <a:xfrm>
            <a:off x="192156" y="5749933"/>
            <a:ext cx="11807687" cy="507831"/>
          </a:xfrm>
          <a:prstGeom prst="rect">
            <a:avLst/>
          </a:prstGeom>
          <a:noFill/>
          <a:ln w="9525">
            <a:noFill/>
            <a:miter lim="800000"/>
            <a:headEnd/>
            <a:tailEnd/>
          </a:ln>
        </p:spPr>
        <p:txBody>
          <a:bodyPr wrap="square" anchor="ctr">
            <a:spAutoFit/>
          </a:bodyPr>
          <a:lstStyle/>
          <a:p>
            <a:pPr eaLnBrk="0" hangingPunct="0"/>
            <a:r>
              <a:rPr lang="en-GB" sz="900" dirty="0">
                <a:solidFill>
                  <a:schemeClr val="accent1"/>
                </a:solidFill>
                <a:latin typeface="Verdana" pitchFamily="34" charset="0"/>
              </a:rPr>
              <a:t>A conflict of interest is any situation in which a speaker or immediate family members have interests, and those may cause a conflict with the current presentation. Conflicts of interest do not preclude the delivery of the talk, but should be explicitly declared. These may include financial interests (</a:t>
            </a:r>
            <a:r>
              <a:rPr lang="en-GB" sz="900" dirty="0" err="1">
                <a:solidFill>
                  <a:schemeClr val="accent1"/>
                </a:solidFill>
                <a:latin typeface="Verdana" pitchFamily="34" charset="0"/>
              </a:rPr>
              <a:t>eg</a:t>
            </a:r>
            <a:r>
              <a:rPr lang="en-GB" sz="900" dirty="0">
                <a:solidFill>
                  <a:schemeClr val="accent1"/>
                </a:solidFill>
                <a:latin typeface="Verdana" pitchFamily="34" charset="0"/>
              </a:rPr>
              <a:t>. owning stocks of a related company, having received honoraria, consultancy fees), research interests (research support by grants or otherwise), organisational interests and gifts.</a:t>
            </a:r>
            <a:endParaRPr lang="de-CH" sz="900" dirty="0">
              <a:latin typeface="Calibri" pitchFamily="34" charset="0"/>
            </a:endParaRPr>
          </a:p>
        </p:txBody>
      </p:sp>
      <p:pic>
        <p:nvPicPr>
          <p:cNvPr id="1026" name="Picture 2" descr="Conflict of Interest">
            <a:extLst>
              <a:ext uri="{FF2B5EF4-FFF2-40B4-BE49-F238E27FC236}">
                <a16:creationId xmlns:a16="http://schemas.microsoft.com/office/drawing/2014/main" id="{1D731790-7E51-46BF-B110-39331AD0F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5425" y="117702"/>
            <a:ext cx="1214418" cy="12144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white, pan&#10;&#10;Description automatically generated">
            <a:extLst>
              <a:ext uri="{FF2B5EF4-FFF2-40B4-BE49-F238E27FC236}">
                <a16:creationId xmlns:a16="http://schemas.microsoft.com/office/drawing/2014/main" id="{460BE802-964E-4925-9E3D-562ED10A5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578" y="805117"/>
            <a:ext cx="1065847" cy="1054005"/>
          </a:xfrm>
          <a:prstGeom prst="rect">
            <a:avLst/>
          </a:prstGeom>
        </p:spPr>
      </p:pic>
    </p:spTree>
    <p:extLst>
      <p:ext uri="{BB962C8B-B14F-4D97-AF65-F5344CB8AC3E}">
        <p14:creationId xmlns:p14="http://schemas.microsoft.com/office/powerpoint/2010/main" val="166722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0F87-EB88-49FD-96E1-73DBC2B91E82}"/>
              </a:ext>
            </a:extLst>
          </p:cNvPr>
          <p:cNvSpPr>
            <a:spLocks noGrp="1"/>
          </p:cNvSpPr>
          <p:nvPr>
            <p:ph type="title"/>
          </p:nvPr>
        </p:nvSpPr>
        <p:spPr/>
        <p:txBody>
          <a:bodyPr/>
          <a:lstStyle/>
          <a:p>
            <a:r>
              <a:rPr lang="en-US" b="1"/>
              <a:t>Types of Surge Events</a:t>
            </a:r>
            <a:br>
              <a:rPr lang="en-US" b="1"/>
            </a:br>
            <a:r>
              <a:rPr lang="en-US" sz="3600"/>
              <a:t>(Kearns et al., 2017)</a:t>
            </a:r>
            <a:endParaRPr lang="en-US"/>
          </a:p>
        </p:txBody>
      </p:sp>
      <p:sp>
        <p:nvSpPr>
          <p:cNvPr id="3" name="Content Placeholder 2">
            <a:extLst>
              <a:ext uri="{FF2B5EF4-FFF2-40B4-BE49-F238E27FC236}">
                <a16:creationId xmlns:a16="http://schemas.microsoft.com/office/drawing/2014/main" id="{A1D3A9C3-96A5-42E9-AA3E-6B3C92E44673}"/>
              </a:ext>
            </a:extLst>
          </p:cNvPr>
          <p:cNvSpPr>
            <a:spLocks noGrp="1"/>
          </p:cNvSpPr>
          <p:nvPr>
            <p:ph idx="1"/>
          </p:nvPr>
        </p:nvSpPr>
        <p:spPr>
          <a:xfrm>
            <a:off x="1097279" y="1845732"/>
            <a:ext cx="10763287" cy="4850489"/>
          </a:xfrm>
        </p:spPr>
        <p:txBody>
          <a:bodyPr>
            <a:normAutofit/>
          </a:bodyPr>
          <a:lstStyle/>
          <a:p>
            <a:r>
              <a:rPr lang="en-US" sz="2800" b="1" dirty="0"/>
              <a:t>“Time Lag Accumulation”  </a:t>
            </a:r>
            <a:r>
              <a:rPr lang="en-US" sz="2800" dirty="0"/>
              <a:t>Although more gradual in onset than the “no notice” event, surge capacity is also needed during disasters that extend (or lag) over time and include infectious disease outbreaks. </a:t>
            </a:r>
          </a:p>
          <a:p>
            <a:r>
              <a:rPr lang="en-US" sz="2800" dirty="0"/>
              <a:t>The sudden and immediate demand for medical services by a group of patients is not a new phenomenon. Nevertheless, management of these events have evolved through modeling and real-world events driving process improvement. </a:t>
            </a:r>
          </a:p>
        </p:txBody>
      </p:sp>
    </p:spTree>
    <p:extLst>
      <p:ext uri="{BB962C8B-B14F-4D97-AF65-F5344CB8AC3E}">
        <p14:creationId xmlns:p14="http://schemas.microsoft.com/office/powerpoint/2010/main" val="301141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tar: 10 Points 2">
            <a:extLst>
              <a:ext uri="{FF2B5EF4-FFF2-40B4-BE49-F238E27FC236}">
                <a16:creationId xmlns:a16="http://schemas.microsoft.com/office/drawing/2014/main" id="{C5DEC0A4-6DDF-40E4-BDD5-01CF2B7FB147}"/>
              </a:ext>
            </a:extLst>
          </p:cNvPr>
          <p:cNvSpPr/>
          <p:nvPr/>
        </p:nvSpPr>
        <p:spPr>
          <a:xfrm>
            <a:off x="4924014" y="2870171"/>
            <a:ext cx="2362199" cy="2286552"/>
          </a:xfrm>
          <a:prstGeom prst="star10">
            <a:avLst/>
          </a:prstGeom>
          <a:solidFill>
            <a:schemeClr val="accent3">
              <a:lumMod val="7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cap="small" dirty="0"/>
              <a:t>Disaster</a:t>
            </a:r>
          </a:p>
          <a:p>
            <a:pPr algn="ctr"/>
            <a:r>
              <a:rPr lang="en-US" sz="3200" b="1" cap="small" dirty="0"/>
              <a:t>Scene</a:t>
            </a:r>
          </a:p>
        </p:txBody>
      </p:sp>
      <p:sp>
        <p:nvSpPr>
          <p:cNvPr id="21506" name="Rectangle 2"/>
          <p:cNvSpPr>
            <a:spLocks noGrp="1" noChangeArrowheads="1"/>
          </p:cNvSpPr>
          <p:nvPr>
            <p:ph type="title"/>
          </p:nvPr>
        </p:nvSpPr>
        <p:spPr>
          <a:xfrm>
            <a:off x="2209800" y="228600"/>
            <a:ext cx="7162800" cy="1143000"/>
          </a:xfrm>
          <a:noFill/>
        </p:spPr>
        <p:txBody>
          <a:bodyPr vert="horz" lIns="90488" tIns="44450" rIns="90488" bIns="44450" rtlCol="0" anchor="ctr">
            <a:normAutofit/>
          </a:bodyPr>
          <a:lstStyle/>
          <a:p>
            <a:pPr algn="ctr" eaLnBrk="1" hangingPunct="1"/>
            <a:r>
              <a:rPr lang="en-US" sz="3200" b="1" dirty="0"/>
              <a:t>Disasters Present Themselves </a:t>
            </a:r>
            <a:br>
              <a:rPr lang="en-US" sz="3200" b="1" dirty="0"/>
            </a:br>
            <a:r>
              <a:rPr lang="en-US" sz="3200" b="1" dirty="0"/>
              <a:t>	In Two Ways…</a:t>
            </a:r>
            <a:endParaRPr lang="en-US" sz="3600" b="1" dirty="0"/>
          </a:p>
        </p:txBody>
      </p:sp>
      <p:sp>
        <p:nvSpPr>
          <p:cNvPr id="21508" name="AutoShape 4"/>
          <p:cNvSpPr>
            <a:spLocks noChangeArrowheads="1"/>
          </p:cNvSpPr>
          <p:nvPr/>
        </p:nvSpPr>
        <p:spPr bwMode="auto">
          <a:xfrm>
            <a:off x="1201829" y="3687494"/>
            <a:ext cx="3340100" cy="520700"/>
          </a:xfrm>
          <a:prstGeom prst="roundRect">
            <a:avLst>
              <a:gd name="adj" fmla="val 16667"/>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Station Nightclub Fire</a:t>
            </a:r>
          </a:p>
        </p:txBody>
      </p:sp>
      <p:sp>
        <p:nvSpPr>
          <p:cNvPr id="21509" name="AutoShape 5"/>
          <p:cNvSpPr>
            <a:spLocks noChangeArrowheads="1"/>
          </p:cNvSpPr>
          <p:nvPr/>
        </p:nvSpPr>
        <p:spPr bwMode="auto">
          <a:xfrm>
            <a:off x="2363469" y="4436787"/>
            <a:ext cx="2425700" cy="444500"/>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9/11 Attacks</a:t>
            </a:r>
          </a:p>
        </p:txBody>
      </p:sp>
      <p:sp>
        <p:nvSpPr>
          <p:cNvPr id="21510" name="AutoShape 6"/>
          <p:cNvSpPr>
            <a:spLocks noChangeArrowheads="1"/>
          </p:cNvSpPr>
          <p:nvPr/>
        </p:nvSpPr>
        <p:spPr bwMode="auto">
          <a:xfrm>
            <a:off x="7512279" y="3686798"/>
            <a:ext cx="3187700" cy="520700"/>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COVID-19 Pandemic</a:t>
            </a:r>
          </a:p>
        </p:txBody>
      </p:sp>
      <p:sp>
        <p:nvSpPr>
          <p:cNvPr id="21511" name="AutoShape 7"/>
          <p:cNvSpPr>
            <a:spLocks noChangeArrowheads="1"/>
          </p:cNvSpPr>
          <p:nvPr/>
        </p:nvSpPr>
        <p:spPr bwMode="auto">
          <a:xfrm>
            <a:off x="7326630" y="4451875"/>
            <a:ext cx="3814981" cy="444500"/>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Heat Wave (excessive weather event)</a:t>
            </a:r>
          </a:p>
        </p:txBody>
      </p:sp>
      <p:sp>
        <p:nvSpPr>
          <p:cNvPr id="21512" name="AutoShape 8"/>
          <p:cNvSpPr>
            <a:spLocks noChangeArrowheads="1"/>
          </p:cNvSpPr>
          <p:nvPr/>
        </p:nvSpPr>
        <p:spPr bwMode="auto">
          <a:xfrm>
            <a:off x="6387606" y="5085427"/>
            <a:ext cx="3187699" cy="444500"/>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Flooding from Hurricane Sandy</a:t>
            </a:r>
          </a:p>
        </p:txBody>
      </p:sp>
      <p:sp>
        <p:nvSpPr>
          <p:cNvPr id="21513" name="AutoShape 9"/>
          <p:cNvSpPr>
            <a:spLocks noChangeArrowheads="1"/>
          </p:cNvSpPr>
          <p:nvPr/>
        </p:nvSpPr>
        <p:spPr bwMode="auto">
          <a:xfrm>
            <a:off x="2908300" y="5068473"/>
            <a:ext cx="2882900" cy="444500"/>
          </a:xfrm>
          <a:prstGeom prst="roundRect">
            <a:avLst>
              <a:gd name="adj" fmla="val 16667"/>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Coconut Grove Fire</a:t>
            </a:r>
          </a:p>
        </p:txBody>
      </p:sp>
      <p:sp>
        <p:nvSpPr>
          <p:cNvPr id="21514" name="AutoShape 10"/>
          <p:cNvSpPr>
            <a:spLocks noChangeArrowheads="1"/>
          </p:cNvSpPr>
          <p:nvPr/>
        </p:nvSpPr>
        <p:spPr bwMode="auto">
          <a:xfrm>
            <a:off x="0" y="5703194"/>
            <a:ext cx="12192000" cy="798496"/>
          </a:xfrm>
          <a:prstGeom prst="roundRect">
            <a:avLst>
              <a:gd name="adj" fmla="val 12495"/>
            </a:avLst>
          </a:prstGeom>
          <a:solidFill>
            <a:schemeClr val="accent3">
              <a:lumMod val="75000"/>
            </a:schemeClr>
          </a:solidFill>
          <a:ln w="12700">
            <a:solidFill>
              <a:schemeClr val="tx1"/>
            </a:solidFill>
            <a:round/>
            <a:headEnd/>
            <a:tailEnd/>
          </a:ln>
        </p:spPr>
        <p:txBody>
          <a:bodyPr wrap="none" lIns="90488" tIns="44450" rIns="90488" bIns="44450" anchor="ctr"/>
          <a:lstStyle/>
          <a:p>
            <a:pPr algn="ctr" eaLnBrk="0" hangingPunct="0"/>
            <a:r>
              <a:rPr lang="en-US" sz="2400" b="1" i="1" dirty="0">
                <a:solidFill>
                  <a:schemeClr val="bg1"/>
                </a:solidFill>
              </a:rPr>
              <a:t>The Amount of Time We’re Given To Pre-Organize People and Pre-Stage Equipment</a:t>
            </a:r>
          </a:p>
          <a:p>
            <a:pPr algn="ctr" eaLnBrk="0" hangingPunct="0"/>
            <a:r>
              <a:rPr lang="en-US" sz="2400" b="1" i="1" dirty="0">
                <a:solidFill>
                  <a:schemeClr val="bg1"/>
                </a:solidFill>
              </a:rPr>
              <a:t>Can Drastically Change Our Response Effectiveness</a:t>
            </a:r>
          </a:p>
        </p:txBody>
      </p:sp>
      <p:sp>
        <p:nvSpPr>
          <p:cNvPr id="438283" name="Oval 11"/>
          <p:cNvSpPr>
            <a:spLocks noChangeArrowheads="1"/>
          </p:cNvSpPr>
          <p:nvPr/>
        </p:nvSpPr>
        <p:spPr bwMode="auto">
          <a:xfrm>
            <a:off x="6699252" y="1249334"/>
            <a:ext cx="3035300" cy="1511300"/>
          </a:xfrm>
          <a:prstGeom prst="ellipse">
            <a:avLst/>
          </a:prstGeom>
          <a:solidFill>
            <a:schemeClr val="bg1"/>
          </a:solidFill>
          <a:ln w="57150">
            <a:solidFill>
              <a:schemeClr val="accent3"/>
            </a:solidFill>
            <a:round/>
            <a:headEnd/>
            <a:tailEnd/>
          </a:ln>
          <a:effectLst/>
        </p:spPr>
        <p:txBody>
          <a:bodyPr wrap="none" lIns="90488" tIns="44450" rIns="90488" bIns="44450" anchor="ctr"/>
          <a:lstStyle/>
          <a:p>
            <a:pPr algn="ctr" eaLnBrk="0" hangingPunct="0">
              <a:defRPr/>
            </a:pPr>
            <a:r>
              <a:rPr lang="en-US" sz="2400" u="sng" dirty="0"/>
              <a:t>Time-Lag </a:t>
            </a:r>
          </a:p>
          <a:p>
            <a:pPr algn="ctr" eaLnBrk="0" hangingPunct="0">
              <a:defRPr/>
            </a:pPr>
            <a:r>
              <a:rPr lang="en-US" sz="2400" u="sng" dirty="0"/>
              <a:t>Accumulation</a:t>
            </a:r>
          </a:p>
        </p:txBody>
      </p:sp>
      <p:sp>
        <p:nvSpPr>
          <p:cNvPr id="438284" name="Oval 12"/>
          <p:cNvSpPr>
            <a:spLocks noChangeArrowheads="1"/>
          </p:cNvSpPr>
          <p:nvPr/>
        </p:nvSpPr>
        <p:spPr bwMode="auto">
          <a:xfrm>
            <a:off x="2381249" y="1211234"/>
            <a:ext cx="3111500" cy="1587500"/>
          </a:xfrm>
          <a:prstGeom prst="ellipse">
            <a:avLst/>
          </a:prstGeom>
          <a:solidFill>
            <a:schemeClr val="bg1"/>
          </a:solidFill>
          <a:ln w="57150">
            <a:solidFill>
              <a:schemeClr val="accent3"/>
            </a:solidFill>
            <a:round/>
            <a:headEnd/>
            <a:tailEnd/>
          </a:ln>
          <a:effectLst/>
        </p:spPr>
        <p:txBody>
          <a:bodyPr wrap="none" lIns="90488" tIns="44450" rIns="90488" bIns="44450" anchor="ctr"/>
          <a:lstStyle/>
          <a:p>
            <a:pPr algn="ctr" eaLnBrk="0" hangingPunct="0">
              <a:defRPr/>
            </a:pPr>
            <a:r>
              <a:rPr lang="en-US" sz="2400" u="sng" dirty="0"/>
              <a:t>“No-Notice”</a:t>
            </a:r>
          </a:p>
          <a:p>
            <a:pPr algn="ctr" eaLnBrk="0" hangingPunct="0">
              <a:defRPr/>
            </a:pPr>
            <a:r>
              <a:rPr lang="en-US" sz="2400" dirty="0"/>
              <a:t>or</a:t>
            </a:r>
          </a:p>
          <a:p>
            <a:pPr algn="ctr" eaLnBrk="0" hangingPunct="0">
              <a:defRPr/>
            </a:pPr>
            <a:r>
              <a:rPr lang="en-US" sz="2400" u="sng" dirty="0"/>
              <a:t>“Time Zero”</a:t>
            </a:r>
            <a:endParaRPr lang="en-US" sz="2400" dirty="0"/>
          </a:p>
        </p:txBody>
      </p:sp>
      <p:sp>
        <p:nvSpPr>
          <p:cNvPr id="13" name="AutoShape 6">
            <a:extLst>
              <a:ext uri="{FF2B5EF4-FFF2-40B4-BE49-F238E27FC236}">
                <a16:creationId xmlns:a16="http://schemas.microsoft.com/office/drawing/2014/main" id="{EA19AF06-C979-40B2-B497-95C3770B15D5}"/>
              </a:ext>
            </a:extLst>
          </p:cNvPr>
          <p:cNvSpPr>
            <a:spLocks noChangeArrowheads="1"/>
          </p:cNvSpPr>
          <p:nvPr/>
        </p:nvSpPr>
        <p:spPr bwMode="auto">
          <a:xfrm>
            <a:off x="8889507" y="21331"/>
            <a:ext cx="3187700" cy="1043989"/>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defRPr/>
            </a:pPr>
            <a:r>
              <a:rPr lang="en-US" b="1" u="sng" dirty="0"/>
              <a:t>Anticipated</a:t>
            </a:r>
            <a:endParaRPr lang="en-US" b="1" dirty="0"/>
          </a:p>
          <a:p>
            <a:pPr algn="ctr" eaLnBrk="0" hangingPunct="0">
              <a:defRPr/>
            </a:pPr>
            <a:r>
              <a:rPr lang="en-US" b="1" dirty="0"/>
              <a:t>and/or</a:t>
            </a:r>
          </a:p>
          <a:p>
            <a:pPr algn="ctr" eaLnBrk="0" hangingPunct="0">
              <a:defRPr/>
            </a:pPr>
            <a:r>
              <a:rPr lang="en-US" b="1" u="sng" dirty="0"/>
              <a:t>With </a:t>
            </a:r>
            <a:r>
              <a:rPr lang="en-US" b="1" dirty="0"/>
              <a:t>Warning</a:t>
            </a:r>
          </a:p>
        </p:txBody>
      </p:sp>
      <p:sp>
        <p:nvSpPr>
          <p:cNvPr id="14" name="AutoShape 6">
            <a:extLst>
              <a:ext uri="{FF2B5EF4-FFF2-40B4-BE49-F238E27FC236}">
                <a16:creationId xmlns:a16="http://schemas.microsoft.com/office/drawing/2014/main" id="{6263AB4D-0D5F-416F-9A64-3F53BE587661}"/>
              </a:ext>
            </a:extLst>
          </p:cNvPr>
          <p:cNvSpPr>
            <a:spLocks noChangeArrowheads="1"/>
          </p:cNvSpPr>
          <p:nvPr/>
        </p:nvSpPr>
        <p:spPr bwMode="auto">
          <a:xfrm>
            <a:off x="0" y="0"/>
            <a:ext cx="3187700" cy="1043989"/>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defRPr/>
            </a:pPr>
            <a:r>
              <a:rPr lang="en-US" b="1" u="sng" dirty="0"/>
              <a:t>Unanticipated</a:t>
            </a:r>
            <a:endParaRPr lang="en-US" b="1" dirty="0"/>
          </a:p>
          <a:p>
            <a:pPr algn="ctr" eaLnBrk="0" hangingPunct="0">
              <a:defRPr/>
            </a:pPr>
            <a:r>
              <a:rPr lang="en-US" b="1" dirty="0"/>
              <a:t>and/or</a:t>
            </a:r>
          </a:p>
          <a:p>
            <a:pPr algn="ctr" eaLnBrk="0" hangingPunct="0">
              <a:defRPr/>
            </a:pPr>
            <a:r>
              <a:rPr lang="en-US" b="1" u="sng" dirty="0"/>
              <a:t>Without</a:t>
            </a:r>
            <a:r>
              <a:rPr lang="en-US" b="1" dirty="0"/>
              <a:t> Warning</a:t>
            </a:r>
          </a:p>
        </p:txBody>
      </p:sp>
      <p:sp>
        <p:nvSpPr>
          <p:cNvPr id="15" name="AutoShape 4">
            <a:extLst>
              <a:ext uri="{FF2B5EF4-FFF2-40B4-BE49-F238E27FC236}">
                <a16:creationId xmlns:a16="http://schemas.microsoft.com/office/drawing/2014/main" id="{45B5E222-729D-4EDC-933C-01BE85FDDB22}"/>
              </a:ext>
            </a:extLst>
          </p:cNvPr>
          <p:cNvSpPr>
            <a:spLocks noChangeArrowheads="1"/>
          </p:cNvSpPr>
          <p:nvPr/>
        </p:nvSpPr>
        <p:spPr bwMode="auto">
          <a:xfrm>
            <a:off x="1583914" y="2949709"/>
            <a:ext cx="3340100" cy="520700"/>
          </a:xfrm>
          <a:prstGeom prst="roundRect">
            <a:avLst>
              <a:gd name="adj" fmla="val 16667"/>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Happy Land Fire</a:t>
            </a:r>
          </a:p>
        </p:txBody>
      </p:sp>
      <p:sp>
        <p:nvSpPr>
          <p:cNvPr id="16" name="AutoShape 6">
            <a:extLst>
              <a:ext uri="{FF2B5EF4-FFF2-40B4-BE49-F238E27FC236}">
                <a16:creationId xmlns:a16="http://schemas.microsoft.com/office/drawing/2014/main" id="{1DEB48B8-4312-4C1F-B098-E11590711FB0}"/>
              </a:ext>
            </a:extLst>
          </p:cNvPr>
          <p:cNvSpPr>
            <a:spLocks noChangeArrowheads="1"/>
          </p:cNvSpPr>
          <p:nvPr/>
        </p:nvSpPr>
        <p:spPr bwMode="auto">
          <a:xfrm>
            <a:off x="7286213" y="2867296"/>
            <a:ext cx="3187700" cy="520700"/>
          </a:xfrm>
          <a:prstGeom prst="roundRect">
            <a:avLst>
              <a:gd name="adj" fmla="val 12495"/>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i="1" dirty="0"/>
              <a:t>1918 Flu Pandemic</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9608" y="0"/>
            <a:ext cx="8944992" cy="1690586"/>
          </a:xfrm>
        </p:spPr>
        <p:txBody>
          <a:bodyPr/>
          <a:lstStyle/>
          <a:p>
            <a:pPr eaLnBrk="1" hangingPunct="1"/>
            <a:r>
              <a:rPr lang="en-US" b="1" dirty="0"/>
              <a:t>Capacity vs. Capability</a:t>
            </a:r>
            <a:br>
              <a:rPr lang="en-US" b="1" dirty="0"/>
            </a:br>
            <a:r>
              <a:rPr lang="en-US" sz="3200" dirty="0"/>
              <a:t>(Barbera &amp; Macintyre, 2007)</a:t>
            </a:r>
            <a:endParaRPr lang="en-US" dirty="0"/>
          </a:p>
        </p:txBody>
      </p:sp>
      <p:sp>
        <p:nvSpPr>
          <p:cNvPr id="12291" name="Rectangle 3"/>
          <p:cNvSpPr>
            <a:spLocks noGrp="1" noChangeArrowheads="1"/>
          </p:cNvSpPr>
          <p:nvPr>
            <p:ph idx="1"/>
          </p:nvPr>
        </p:nvSpPr>
        <p:spPr>
          <a:xfrm>
            <a:off x="1189608" y="2013751"/>
            <a:ext cx="10591060" cy="3886200"/>
          </a:xfrm>
        </p:spPr>
        <p:txBody>
          <a:bodyPr>
            <a:normAutofit/>
          </a:bodyPr>
          <a:lstStyle/>
          <a:p>
            <a:pPr eaLnBrk="1" hangingPunct="1">
              <a:buFont typeface="Wingdings" panose="05000000000000000000" pitchFamily="2" charset="2"/>
              <a:buChar char="§"/>
            </a:pPr>
            <a:r>
              <a:rPr lang="en-US" sz="2800" b="1" dirty="0"/>
              <a:t>Surge Capacity </a:t>
            </a:r>
            <a:r>
              <a:rPr lang="en-US" sz="2800" dirty="0"/>
              <a:t>– ‘the ability to manage increased patient care volume that otherwise would severely challenge or exceed the existing medical infrastructure’</a:t>
            </a:r>
          </a:p>
          <a:p>
            <a:pPr eaLnBrk="1" hangingPunct="1">
              <a:buFont typeface="Wingdings" panose="05000000000000000000" pitchFamily="2" charset="2"/>
              <a:buChar char="§"/>
            </a:pPr>
            <a:endParaRPr lang="en-US" sz="2800" dirty="0"/>
          </a:p>
          <a:p>
            <a:pPr lvl="4">
              <a:buFont typeface="Wingdings" panose="05000000000000000000" pitchFamily="2" charset="2"/>
              <a:buChar char="§"/>
            </a:pPr>
            <a:endParaRPr lang="en-US" sz="1800" dirty="0"/>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9608" y="0"/>
            <a:ext cx="8944992" cy="1690586"/>
          </a:xfrm>
        </p:spPr>
        <p:txBody>
          <a:bodyPr/>
          <a:lstStyle/>
          <a:p>
            <a:pPr eaLnBrk="1" hangingPunct="1"/>
            <a:r>
              <a:rPr lang="en-US" b="1"/>
              <a:t>Capacity vs. Capability</a:t>
            </a:r>
            <a:br>
              <a:rPr lang="en-US" b="1"/>
            </a:br>
            <a:r>
              <a:rPr lang="en-US" sz="3200"/>
              <a:t>(Barbera &amp; Macintyre, 2007)</a:t>
            </a:r>
            <a:endParaRPr lang="en-US"/>
          </a:p>
        </p:txBody>
      </p:sp>
      <p:sp>
        <p:nvSpPr>
          <p:cNvPr id="12291" name="Rectangle 3"/>
          <p:cNvSpPr>
            <a:spLocks noGrp="1" noChangeArrowheads="1"/>
          </p:cNvSpPr>
          <p:nvPr>
            <p:ph idx="1"/>
          </p:nvPr>
        </p:nvSpPr>
        <p:spPr>
          <a:xfrm>
            <a:off x="1189608" y="2013751"/>
            <a:ext cx="10591060" cy="3886200"/>
          </a:xfrm>
        </p:spPr>
        <p:txBody>
          <a:bodyPr>
            <a:normAutofit/>
          </a:bodyPr>
          <a:lstStyle/>
          <a:p>
            <a:pPr eaLnBrk="1" hangingPunct="1">
              <a:buFont typeface="Wingdings" panose="05000000000000000000" pitchFamily="2" charset="2"/>
              <a:buChar char="§"/>
            </a:pPr>
            <a:r>
              <a:rPr lang="en-US" sz="2800" b="1" dirty="0"/>
              <a:t>Surge Capability </a:t>
            </a:r>
            <a:r>
              <a:rPr lang="en-US" sz="2800" dirty="0"/>
              <a:t>– ‘the ability to manage patients requiring unusual or very specialized medical evaluation and intervention, often for uncommon medical conditions’</a:t>
            </a:r>
          </a:p>
          <a:p>
            <a:pPr lvl="4">
              <a:buFont typeface="Wingdings" panose="05000000000000000000" pitchFamily="2" charset="2"/>
              <a:buChar char="§"/>
            </a:pPr>
            <a:endParaRPr lang="en-US" sz="1800" dirty="0"/>
          </a:p>
        </p:txBody>
      </p:sp>
    </p:spTree>
    <p:extLst>
      <p:ext uri="{BB962C8B-B14F-4D97-AF65-F5344CB8AC3E}">
        <p14:creationId xmlns:p14="http://schemas.microsoft.com/office/powerpoint/2010/main" val="4145345043"/>
      </p:ext>
    </p:extLst>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t>Principles of Surge Capacity</a:t>
            </a:r>
            <a:br>
              <a:rPr lang="en-US" b="1" dirty="0"/>
            </a:br>
            <a:r>
              <a:rPr lang="en-US" sz="3600" dirty="0"/>
              <a:t>(Hick et al., 2004)</a:t>
            </a:r>
            <a:endParaRPr lang="en-US" b="1" dirty="0"/>
          </a:p>
        </p:txBody>
      </p:sp>
      <p:sp>
        <p:nvSpPr>
          <p:cNvPr id="15363" name="Rectangle 3"/>
          <p:cNvSpPr>
            <a:spLocks noGrp="1" noChangeArrowheads="1"/>
          </p:cNvSpPr>
          <p:nvPr>
            <p:ph idx="1"/>
          </p:nvPr>
        </p:nvSpPr>
        <p:spPr/>
        <p:txBody>
          <a:bodyPr>
            <a:normAutofit/>
          </a:bodyPr>
          <a:lstStyle/>
          <a:p>
            <a:pPr eaLnBrk="1" hangingPunct="1"/>
            <a:r>
              <a:rPr lang="en-US" sz="2800" dirty="0"/>
              <a:t>Standardization</a:t>
            </a:r>
          </a:p>
          <a:p>
            <a:pPr lvl="1" eaLnBrk="1" hangingPunct="1"/>
            <a:r>
              <a:rPr lang="en-US" sz="2400" dirty="0"/>
              <a:t>Incident Management System</a:t>
            </a:r>
          </a:p>
          <a:p>
            <a:pPr lvl="1" eaLnBrk="1" hangingPunct="1"/>
            <a:r>
              <a:rPr lang="en-US" sz="2400" dirty="0"/>
              <a:t>Multi-Agency Coordination System</a:t>
            </a:r>
          </a:p>
          <a:p>
            <a:pPr lvl="1" eaLnBrk="1" hangingPunct="1"/>
            <a:r>
              <a:rPr lang="en-US" sz="2400" dirty="0"/>
              <a:t>Public Information Systems</a:t>
            </a:r>
          </a:p>
          <a:p>
            <a:pPr lvl="1" eaLnBrk="1" hangingPunct="1"/>
            <a:r>
              <a:rPr lang="en-US" sz="2400" dirty="0"/>
              <a:t>Interoperability (</a:t>
            </a:r>
            <a:r>
              <a:rPr lang="en-US" sz="2400" dirty="0" err="1"/>
              <a:t>eg</a:t>
            </a:r>
            <a:r>
              <a:rPr lang="en-US" sz="2400" dirty="0"/>
              <a:t>: personnel and resource typing)</a:t>
            </a:r>
          </a:p>
          <a:p>
            <a:pPr eaLnBrk="1" hangingPunct="1"/>
            <a:endParaRPr lang="en-US" sz="2800" dirty="0"/>
          </a:p>
          <a:p>
            <a:pPr lvl="1" eaLnBrk="1" hangingPunct="1"/>
            <a:endParaRPr lang="en-US" sz="2400" dirty="0"/>
          </a:p>
        </p:txBody>
      </p:sp>
      <p:pic>
        <p:nvPicPr>
          <p:cNvPr id="4" name="Picture 3">
            <a:extLst>
              <a:ext uri="{FF2B5EF4-FFF2-40B4-BE49-F238E27FC236}">
                <a16:creationId xmlns:a16="http://schemas.microsoft.com/office/drawing/2014/main" id="{0537D677-60E4-4B03-848F-0DE7F61508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t>Principles of Surge Capacity</a:t>
            </a:r>
            <a:br>
              <a:rPr lang="en-US" b="1" dirty="0"/>
            </a:br>
            <a:r>
              <a:rPr lang="en-US" sz="3600" dirty="0"/>
              <a:t>(Hick et al., 2004)</a:t>
            </a:r>
            <a:endParaRPr lang="en-US" b="1" dirty="0"/>
          </a:p>
        </p:txBody>
      </p:sp>
      <p:sp>
        <p:nvSpPr>
          <p:cNvPr id="15363" name="Rectangle 3"/>
          <p:cNvSpPr>
            <a:spLocks noGrp="1" noChangeArrowheads="1"/>
          </p:cNvSpPr>
          <p:nvPr>
            <p:ph idx="1"/>
          </p:nvPr>
        </p:nvSpPr>
        <p:spPr/>
        <p:txBody>
          <a:bodyPr>
            <a:normAutofit/>
          </a:bodyPr>
          <a:lstStyle/>
          <a:p>
            <a:pPr eaLnBrk="1" hangingPunct="1"/>
            <a:r>
              <a:rPr lang="en-US" sz="2800" dirty="0"/>
              <a:t>Scalability</a:t>
            </a:r>
          </a:p>
          <a:p>
            <a:pPr eaLnBrk="1" hangingPunct="1"/>
            <a:endParaRPr lang="en-US" sz="2800" dirty="0"/>
          </a:p>
          <a:p>
            <a:pPr lvl="1" eaLnBrk="1" hangingPunct="1"/>
            <a:endParaRPr lang="en-US" sz="2400" dirty="0"/>
          </a:p>
        </p:txBody>
      </p:sp>
      <p:pic>
        <p:nvPicPr>
          <p:cNvPr id="4" name="Picture 3">
            <a:extLst>
              <a:ext uri="{FF2B5EF4-FFF2-40B4-BE49-F238E27FC236}">
                <a16:creationId xmlns:a16="http://schemas.microsoft.com/office/drawing/2014/main" id="{0537D677-60E4-4B03-848F-0DE7F61508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046376036"/>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t>Principles of Surge Capacity</a:t>
            </a:r>
            <a:br>
              <a:rPr lang="en-US" b="1" dirty="0"/>
            </a:br>
            <a:r>
              <a:rPr lang="en-US" sz="3600" dirty="0"/>
              <a:t>(Hick et al., 2004)</a:t>
            </a:r>
            <a:endParaRPr lang="en-US" b="1" dirty="0"/>
          </a:p>
        </p:txBody>
      </p:sp>
      <p:sp>
        <p:nvSpPr>
          <p:cNvPr id="15363" name="Rectangle 3"/>
          <p:cNvSpPr>
            <a:spLocks noGrp="1" noChangeArrowheads="1"/>
          </p:cNvSpPr>
          <p:nvPr>
            <p:ph idx="1"/>
          </p:nvPr>
        </p:nvSpPr>
        <p:spPr/>
        <p:txBody>
          <a:bodyPr>
            <a:normAutofit/>
          </a:bodyPr>
          <a:lstStyle/>
          <a:p>
            <a:pPr eaLnBrk="1" hangingPunct="1"/>
            <a:r>
              <a:rPr lang="en-US" sz="2800" dirty="0"/>
              <a:t>Flexibility</a:t>
            </a:r>
          </a:p>
          <a:p>
            <a:pPr lvl="1" eaLnBrk="1" hangingPunct="1"/>
            <a:endParaRPr lang="en-US" sz="2400" dirty="0"/>
          </a:p>
        </p:txBody>
      </p:sp>
      <p:pic>
        <p:nvPicPr>
          <p:cNvPr id="4" name="Picture 3">
            <a:extLst>
              <a:ext uri="{FF2B5EF4-FFF2-40B4-BE49-F238E27FC236}">
                <a16:creationId xmlns:a16="http://schemas.microsoft.com/office/drawing/2014/main" id="{0537D677-60E4-4B03-848F-0DE7F61508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3540392689"/>
      </p:ext>
    </p:extLst>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t>Principles of Surge Capacity</a:t>
            </a:r>
            <a:br>
              <a:rPr lang="en-US" b="1" dirty="0"/>
            </a:br>
            <a:r>
              <a:rPr lang="en-US" sz="3600" dirty="0"/>
              <a:t>(Hick et al., 2004)</a:t>
            </a:r>
            <a:endParaRPr lang="en-US" b="1" dirty="0"/>
          </a:p>
        </p:txBody>
      </p:sp>
      <p:sp>
        <p:nvSpPr>
          <p:cNvPr id="15363" name="Rectangle 3"/>
          <p:cNvSpPr>
            <a:spLocks noGrp="1" noChangeArrowheads="1"/>
          </p:cNvSpPr>
          <p:nvPr>
            <p:ph idx="1"/>
          </p:nvPr>
        </p:nvSpPr>
        <p:spPr/>
        <p:txBody>
          <a:bodyPr>
            <a:normAutofit/>
          </a:bodyPr>
          <a:lstStyle/>
          <a:p>
            <a:pPr eaLnBrk="1" hangingPunct="1"/>
            <a:r>
              <a:rPr lang="en-US" sz="2800" dirty="0"/>
              <a:t>Tiers of capacity (spillover to next level)</a:t>
            </a:r>
          </a:p>
          <a:p>
            <a:pPr eaLnBrk="1" hangingPunct="1"/>
            <a:endParaRPr lang="en-US" sz="2800" dirty="0"/>
          </a:p>
          <a:p>
            <a:pPr lvl="1" eaLnBrk="1" hangingPunct="1"/>
            <a:endParaRPr lang="en-US" sz="2400" dirty="0"/>
          </a:p>
        </p:txBody>
      </p:sp>
      <p:pic>
        <p:nvPicPr>
          <p:cNvPr id="4" name="Picture 3">
            <a:extLst>
              <a:ext uri="{FF2B5EF4-FFF2-40B4-BE49-F238E27FC236}">
                <a16:creationId xmlns:a16="http://schemas.microsoft.com/office/drawing/2014/main" id="{0537D677-60E4-4B03-848F-0DE7F61508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3213729900"/>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DF9D-0D81-4954-9EFC-CEF4F840E552}"/>
              </a:ext>
            </a:extLst>
          </p:cNvPr>
          <p:cNvSpPr>
            <a:spLocks noGrp="1"/>
          </p:cNvSpPr>
          <p:nvPr>
            <p:ph type="title"/>
          </p:nvPr>
        </p:nvSpPr>
        <p:spPr/>
        <p:txBody>
          <a:bodyPr>
            <a:normAutofit/>
          </a:bodyPr>
          <a:lstStyle/>
          <a:p>
            <a:r>
              <a:rPr lang="en-US" b="1" dirty="0"/>
              <a:t>Goals in Surge – Point of Equilibrium</a:t>
            </a:r>
            <a:br>
              <a:rPr lang="en-US" dirty="0"/>
            </a:br>
            <a:r>
              <a:rPr lang="en-US" sz="3600" dirty="0"/>
              <a:t>(Kearns, Cairns, &amp; Cairns, 2014)</a:t>
            </a:r>
            <a:endParaRPr lang="en-US" dirty="0"/>
          </a:p>
        </p:txBody>
      </p:sp>
      <p:pic>
        <p:nvPicPr>
          <p:cNvPr id="5" name="Content Placeholder 4" descr="Diagram&#10;&#10;Description automatically generated">
            <a:extLst>
              <a:ext uri="{FF2B5EF4-FFF2-40B4-BE49-F238E27FC236}">
                <a16:creationId xmlns:a16="http://schemas.microsoft.com/office/drawing/2014/main" id="{59CDA14E-0142-4849-81D9-4B9E5343A7B2}"/>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2256" y="1656288"/>
            <a:ext cx="9247487" cy="5201712"/>
          </a:xfrm>
        </p:spPr>
      </p:pic>
    </p:spTree>
    <p:extLst>
      <p:ext uri="{BB962C8B-B14F-4D97-AF65-F5344CB8AC3E}">
        <p14:creationId xmlns:p14="http://schemas.microsoft.com/office/powerpoint/2010/main" val="395762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9716-C767-472F-8C2F-5C7C2EABDA59}"/>
              </a:ext>
            </a:extLst>
          </p:cNvPr>
          <p:cNvSpPr>
            <a:spLocks noGrp="1"/>
          </p:cNvSpPr>
          <p:nvPr>
            <p:ph type="title"/>
          </p:nvPr>
        </p:nvSpPr>
        <p:spPr/>
        <p:txBody>
          <a:bodyPr/>
          <a:lstStyle/>
          <a:p>
            <a:r>
              <a:rPr lang="en-US" b="1" dirty="0"/>
              <a:t>Standards of Care</a:t>
            </a:r>
          </a:p>
        </p:txBody>
      </p:sp>
      <p:sp>
        <p:nvSpPr>
          <p:cNvPr id="3" name="Content Placeholder 2">
            <a:extLst>
              <a:ext uri="{FF2B5EF4-FFF2-40B4-BE49-F238E27FC236}">
                <a16:creationId xmlns:a16="http://schemas.microsoft.com/office/drawing/2014/main" id="{44BF0983-050E-4CD1-8155-8BB7BF784EEC}"/>
              </a:ext>
            </a:extLst>
          </p:cNvPr>
          <p:cNvSpPr>
            <a:spLocks noGrp="1"/>
          </p:cNvSpPr>
          <p:nvPr>
            <p:ph idx="1"/>
          </p:nvPr>
        </p:nvSpPr>
        <p:spPr/>
        <p:txBody>
          <a:bodyPr>
            <a:normAutofit/>
          </a:bodyPr>
          <a:lstStyle/>
          <a:p>
            <a:r>
              <a:rPr lang="en-US" sz="3200" dirty="0"/>
              <a:t>Conventional Care</a:t>
            </a:r>
          </a:p>
          <a:p>
            <a:r>
              <a:rPr lang="en-US" sz="3200" dirty="0"/>
              <a:t>Contingency Care</a:t>
            </a:r>
          </a:p>
          <a:p>
            <a:r>
              <a:rPr lang="en-US" sz="3200" dirty="0"/>
              <a:t>Crisis Care</a:t>
            </a:r>
          </a:p>
          <a:p>
            <a:endParaRPr lang="en-US" sz="2400" dirty="0"/>
          </a:p>
          <a:p>
            <a:r>
              <a:rPr lang="en-US" sz="2400" dirty="0"/>
              <a:t>Hick JL, </a:t>
            </a:r>
            <a:r>
              <a:rPr lang="en-US" sz="2400" dirty="0" err="1"/>
              <a:t>Einav</a:t>
            </a:r>
            <a:r>
              <a:rPr lang="en-US" sz="2400" dirty="0"/>
              <a:t> S, </a:t>
            </a:r>
            <a:r>
              <a:rPr lang="en-US" sz="2400" dirty="0" err="1"/>
              <a:t>Hanfling</a:t>
            </a:r>
            <a:r>
              <a:rPr lang="en-US" sz="2400" dirty="0"/>
              <a:t> D, et al. Surge capacity principles: care of the critically ill and injured during pandemics and disasters: CHEST consensus statement. </a:t>
            </a:r>
            <a:r>
              <a:rPr lang="en-US" sz="2400" i="1" dirty="0"/>
              <a:t>Chest. </a:t>
            </a:r>
            <a:r>
              <a:rPr lang="en-US" sz="2400" dirty="0"/>
              <a:t>2014;146(4 Suppl):e1S-e16S.</a:t>
            </a:r>
          </a:p>
          <a:p>
            <a:endParaRPr lang="en-US" sz="2400" i="1" dirty="0"/>
          </a:p>
        </p:txBody>
      </p:sp>
    </p:spTree>
    <p:extLst>
      <p:ext uri="{BB962C8B-B14F-4D97-AF65-F5344CB8AC3E}">
        <p14:creationId xmlns:p14="http://schemas.microsoft.com/office/powerpoint/2010/main" val="162282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dirty="0"/>
              <a:t>What is a surge capacity?</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Surge capacity is basically an absorption strategy to manage and treat patients from a disaster in quantities and complexity that could potentially overwhelm a hospital. </a:t>
            </a:r>
          </a:p>
          <a:p>
            <a:pPr eaLnBrk="1" hangingPunct="1">
              <a:lnSpc>
                <a:spcPct val="90000"/>
              </a:lnSpc>
            </a:pPr>
            <a:endParaRPr lang="en-US" sz="2800" dirty="0"/>
          </a:p>
        </p:txBody>
      </p:sp>
      <p:pic>
        <p:nvPicPr>
          <p:cNvPr id="4" name="Picture 3">
            <a:extLst>
              <a:ext uri="{FF2B5EF4-FFF2-40B4-BE49-F238E27FC236}">
                <a16:creationId xmlns:a16="http://schemas.microsoft.com/office/drawing/2014/main" id="{16A299F6-06D3-4974-9404-C6AC1F1F8C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865-6F99-4416-BDCC-1A4EA92ABB5C}"/>
              </a:ext>
            </a:extLst>
          </p:cNvPr>
          <p:cNvSpPr>
            <a:spLocks noGrp="1"/>
          </p:cNvSpPr>
          <p:nvPr>
            <p:ph type="title"/>
          </p:nvPr>
        </p:nvSpPr>
        <p:spPr/>
        <p:txBody>
          <a:bodyPr/>
          <a:lstStyle/>
          <a:p>
            <a:r>
              <a:rPr lang="en-US" b="1" dirty="0"/>
              <a:t>Surge Capacity and Burn Injuries</a:t>
            </a:r>
            <a:br>
              <a:rPr lang="en-US" dirty="0"/>
            </a:br>
            <a:r>
              <a:rPr lang="en-US" sz="3600" dirty="0"/>
              <a:t>(Kearns, Holmes, Alson, &amp; Cairns, 2014)</a:t>
            </a:r>
            <a:endParaRPr lang="en-US" dirty="0"/>
          </a:p>
        </p:txBody>
      </p:sp>
      <p:sp>
        <p:nvSpPr>
          <p:cNvPr id="3" name="Content Placeholder 2">
            <a:extLst>
              <a:ext uri="{FF2B5EF4-FFF2-40B4-BE49-F238E27FC236}">
                <a16:creationId xmlns:a16="http://schemas.microsoft.com/office/drawing/2014/main" id="{7E4EDDB2-E266-472E-A00E-991CD63FA8E1}"/>
              </a:ext>
            </a:extLst>
          </p:cNvPr>
          <p:cNvSpPr>
            <a:spLocks noGrp="1"/>
          </p:cNvSpPr>
          <p:nvPr>
            <p:ph idx="1"/>
          </p:nvPr>
        </p:nvSpPr>
        <p:spPr>
          <a:xfrm>
            <a:off x="1097279" y="1845734"/>
            <a:ext cx="10505835" cy="4023360"/>
          </a:xfrm>
        </p:spPr>
        <p:txBody>
          <a:bodyPr>
            <a:normAutofit/>
          </a:bodyPr>
          <a:lstStyle/>
          <a:p>
            <a:pPr>
              <a:buFont typeface="Wingdings" panose="05000000000000000000" pitchFamily="2" charset="2"/>
              <a:buChar char="§"/>
            </a:pPr>
            <a:r>
              <a:rPr lang="en-US" sz="2400" dirty="0"/>
              <a:t>In the succeeding years, a consensus has coalesced around stratifying the surge capacity into three distinct tiers: conventional, contingency, and crisis surge capacities. For the purpose of this work, these three distinct tiers were adapted specifically to burn surge for disaster planning activities at hospitals where burn centers are not located. </a:t>
            </a:r>
          </a:p>
          <a:p>
            <a:pPr>
              <a:buFont typeface="Wingdings" panose="05000000000000000000" pitchFamily="2" charset="2"/>
              <a:buChar char="§"/>
            </a:pPr>
            <a:r>
              <a:rPr lang="en-US" sz="2400" dirty="0"/>
              <a:t>A review was conducted involving published plans, other related academic works, and findings from actual disasters as well as modeling. </a:t>
            </a:r>
          </a:p>
          <a:p>
            <a:pPr>
              <a:buFont typeface="Wingdings" panose="05000000000000000000" pitchFamily="2" charset="2"/>
              <a:buChar char="§"/>
            </a:pPr>
            <a:r>
              <a:rPr lang="en-US" sz="2400" dirty="0"/>
              <a:t>The aim was to create burn-specific definitions for surge capacity for hospitals where a burn center is not located. </a:t>
            </a:r>
          </a:p>
        </p:txBody>
      </p:sp>
    </p:spTree>
    <p:extLst>
      <p:ext uri="{BB962C8B-B14F-4D97-AF65-F5344CB8AC3E}">
        <p14:creationId xmlns:p14="http://schemas.microsoft.com/office/powerpoint/2010/main" val="2869262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865-6F99-4416-BDCC-1A4EA92ABB5C}"/>
              </a:ext>
            </a:extLst>
          </p:cNvPr>
          <p:cNvSpPr>
            <a:spLocks noGrp="1"/>
          </p:cNvSpPr>
          <p:nvPr>
            <p:ph type="title"/>
          </p:nvPr>
        </p:nvSpPr>
        <p:spPr/>
        <p:txBody>
          <a:bodyPr/>
          <a:lstStyle/>
          <a:p>
            <a:r>
              <a:rPr lang="en-US" b="1" dirty="0"/>
              <a:t>Surge Capacity and Burn Injuries cont.</a:t>
            </a:r>
            <a:br>
              <a:rPr lang="en-US" dirty="0"/>
            </a:br>
            <a:r>
              <a:rPr lang="en-US" sz="3600" dirty="0"/>
              <a:t>(Kearns, Holmes, Alson, &amp; Cairns, 2014)</a:t>
            </a:r>
            <a:endParaRPr lang="en-US" dirty="0"/>
          </a:p>
        </p:txBody>
      </p:sp>
      <p:sp>
        <p:nvSpPr>
          <p:cNvPr id="3" name="Content Placeholder 2">
            <a:extLst>
              <a:ext uri="{FF2B5EF4-FFF2-40B4-BE49-F238E27FC236}">
                <a16:creationId xmlns:a16="http://schemas.microsoft.com/office/drawing/2014/main" id="{7E4EDDB2-E266-472E-A00E-991CD63FA8E1}"/>
              </a:ext>
            </a:extLst>
          </p:cNvPr>
          <p:cNvSpPr>
            <a:spLocks noGrp="1"/>
          </p:cNvSpPr>
          <p:nvPr>
            <p:ph idx="1"/>
          </p:nvPr>
        </p:nvSpPr>
        <p:spPr>
          <a:xfrm>
            <a:off x="1102607" y="1737360"/>
            <a:ext cx="10967474" cy="4661598"/>
          </a:xfrm>
        </p:spPr>
        <p:txBody>
          <a:bodyPr>
            <a:normAutofit/>
          </a:bodyPr>
          <a:lstStyle/>
          <a:p>
            <a:pPr>
              <a:buFont typeface="Wingdings" panose="05000000000000000000" pitchFamily="2" charset="2"/>
              <a:buChar char="§"/>
            </a:pPr>
            <a:r>
              <a:rPr lang="en-US" sz="2800" dirty="0"/>
              <a:t>The three-tier consensus description of surge capacity is delineated in their respective stratifications by what will hereinafter be referred to as the three "S's"; staff, space, and supplies (also referred to as supplies, pharmaceuticals, and equipment). </a:t>
            </a:r>
          </a:p>
          <a:p>
            <a:pPr>
              <a:buFont typeface="Wingdings" panose="05000000000000000000" pitchFamily="2" charset="2"/>
              <a:buChar char="§"/>
            </a:pPr>
            <a:r>
              <a:rPr lang="en-US" sz="2800" dirty="0"/>
              <a:t>This effort also included the creation of a checklist for nonburn center hospitals to assist in their development of a burn surge plan. </a:t>
            </a:r>
          </a:p>
        </p:txBody>
      </p:sp>
    </p:spTree>
    <p:extLst>
      <p:ext uri="{BB962C8B-B14F-4D97-AF65-F5344CB8AC3E}">
        <p14:creationId xmlns:p14="http://schemas.microsoft.com/office/powerpoint/2010/main" val="403334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865-6F99-4416-BDCC-1A4EA92ABB5C}"/>
              </a:ext>
            </a:extLst>
          </p:cNvPr>
          <p:cNvSpPr>
            <a:spLocks noGrp="1"/>
          </p:cNvSpPr>
          <p:nvPr>
            <p:ph type="title"/>
          </p:nvPr>
        </p:nvSpPr>
        <p:spPr/>
        <p:txBody>
          <a:bodyPr/>
          <a:lstStyle/>
          <a:p>
            <a:r>
              <a:rPr lang="en-US" b="1" dirty="0"/>
              <a:t>Surge Capacity and Burn Injuries cont.</a:t>
            </a:r>
            <a:br>
              <a:rPr lang="en-US" dirty="0"/>
            </a:br>
            <a:r>
              <a:rPr lang="en-US" sz="3600" dirty="0"/>
              <a:t>(Kearns, Holmes, Alson, &amp; Cairns, 2014)</a:t>
            </a:r>
            <a:endParaRPr lang="en-US" dirty="0"/>
          </a:p>
        </p:txBody>
      </p:sp>
      <p:sp>
        <p:nvSpPr>
          <p:cNvPr id="3" name="Content Placeholder 2">
            <a:extLst>
              <a:ext uri="{FF2B5EF4-FFF2-40B4-BE49-F238E27FC236}">
                <a16:creationId xmlns:a16="http://schemas.microsoft.com/office/drawing/2014/main" id="{7E4EDDB2-E266-472E-A00E-991CD63FA8E1}"/>
              </a:ext>
            </a:extLst>
          </p:cNvPr>
          <p:cNvSpPr>
            <a:spLocks noGrp="1"/>
          </p:cNvSpPr>
          <p:nvPr>
            <p:ph idx="1"/>
          </p:nvPr>
        </p:nvSpPr>
        <p:spPr>
          <a:xfrm>
            <a:off x="1102607" y="1737360"/>
            <a:ext cx="10967474" cy="4661598"/>
          </a:xfrm>
        </p:spPr>
        <p:txBody>
          <a:bodyPr>
            <a:normAutofit/>
          </a:bodyPr>
          <a:lstStyle/>
          <a:p>
            <a:pPr>
              <a:buFont typeface="Wingdings" panose="05000000000000000000" pitchFamily="2" charset="2"/>
              <a:buChar char="§"/>
            </a:pPr>
            <a:r>
              <a:rPr lang="en-US" sz="2800" dirty="0"/>
              <a:t>Patients with serious burn injuries should always be moved to and managed at burn centers, but during a medical disaster with significant numbers of burn injured patients, there may be impediments to meeting this goal. </a:t>
            </a:r>
          </a:p>
          <a:p>
            <a:pPr>
              <a:buFont typeface="Wingdings" panose="05000000000000000000" pitchFamily="2" charset="2"/>
              <a:buChar char="§"/>
            </a:pPr>
            <a:r>
              <a:rPr lang="en-US" sz="2800" dirty="0"/>
              <a:t>It may be necessary for burn injured patients to remain for hours in an outlying hospital until being moved to a burn center. </a:t>
            </a:r>
          </a:p>
          <a:p>
            <a:pPr>
              <a:buFont typeface="Wingdings" panose="05000000000000000000" pitchFamily="2" charset="2"/>
              <a:buChar char="§"/>
            </a:pPr>
            <a:r>
              <a:rPr lang="en-US" sz="2800" dirty="0"/>
              <a:t>This work was aimed at aiding local and regional hospitals in developing an extemporizing measure until their burn injured patients can be moved to and managed at a burn center(s).</a:t>
            </a:r>
          </a:p>
        </p:txBody>
      </p:sp>
    </p:spTree>
    <p:extLst>
      <p:ext uri="{BB962C8B-B14F-4D97-AF65-F5344CB8AC3E}">
        <p14:creationId xmlns:p14="http://schemas.microsoft.com/office/powerpoint/2010/main" val="69728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9D25-AE4A-4103-BBB7-431F7EEC1B70}"/>
              </a:ext>
            </a:extLst>
          </p:cNvPr>
          <p:cNvSpPr>
            <a:spLocks noGrp="1"/>
          </p:cNvSpPr>
          <p:nvPr>
            <p:ph type="title"/>
          </p:nvPr>
        </p:nvSpPr>
        <p:spPr/>
        <p:txBody>
          <a:bodyPr/>
          <a:lstStyle/>
          <a:p>
            <a:r>
              <a:rPr lang="en-US" b="1" dirty="0"/>
              <a:t>Conventional Care</a:t>
            </a:r>
            <a:br>
              <a:rPr lang="en-US" b="1" dirty="0"/>
            </a:br>
            <a:r>
              <a:rPr lang="en-US" sz="3600" dirty="0"/>
              <a:t>Hick JL, </a:t>
            </a:r>
            <a:r>
              <a:rPr lang="en-US" sz="3600" dirty="0" err="1"/>
              <a:t>Einav</a:t>
            </a:r>
            <a:r>
              <a:rPr lang="en-US" sz="3600" dirty="0"/>
              <a:t> S, </a:t>
            </a:r>
            <a:r>
              <a:rPr lang="en-US" sz="3600" dirty="0" err="1"/>
              <a:t>Hanfling</a:t>
            </a:r>
            <a:r>
              <a:rPr lang="en-US" sz="3600" dirty="0"/>
              <a:t> D, et al. (2014)</a:t>
            </a:r>
            <a:endParaRPr lang="en-US" sz="3600" b="1" dirty="0"/>
          </a:p>
        </p:txBody>
      </p:sp>
      <p:sp>
        <p:nvSpPr>
          <p:cNvPr id="3" name="Content Placeholder 2">
            <a:extLst>
              <a:ext uri="{FF2B5EF4-FFF2-40B4-BE49-F238E27FC236}">
                <a16:creationId xmlns:a16="http://schemas.microsoft.com/office/drawing/2014/main" id="{9725B144-9167-450A-8755-5C60DACEDAF5}"/>
              </a:ext>
            </a:extLst>
          </p:cNvPr>
          <p:cNvSpPr>
            <a:spLocks noGrp="1"/>
          </p:cNvSpPr>
          <p:nvPr>
            <p:ph idx="1"/>
          </p:nvPr>
        </p:nvSpPr>
        <p:spPr>
          <a:xfrm>
            <a:off x="1097279" y="1845733"/>
            <a:ext cx="10780395" cy="4725663"/>
          </a:xfrm>
        </p:spPr>
        <p:txBody>
          <a:bodyPr>
            <a:normAutofit lnSpcReduction="10000"/>
          </a:bodyPr>
          <a:lstStyle/>
          <a:p>
            <a:r>
              <a:rPr lang="en-US" sz="2800" dirty="0"/>
              <a:t>The spaces, staff, and supplies used are consistent with daily practices within the institution. These spaces and practices are used during a major mass casualty incident that triggers activation of the facility emergency operations plan.</a:t>
            </a:r>
          </a:p>
          <a:p>
            <a:r>
              <a:rPr lang="en-US" sz="2800" dirty="0"/>
              <a:t>The targets for conventional care (at least 20% beyond usual capacity) are generally achieved using resources immediately available within the facility (vacant beds, discharge of patients to lower-intensity care units, cancellation of procedures)  and should be achieved within a 2-h period. Depending on the role of the hospital in community response (</a:t>
            </a:r>
            <a:r>
              <a:rPr lang="en-US" sz="2800" dirty="0" err="1"/>
              <a:t>eg</a:t>
            </a:r>
            <a:r>
              <a:rPr lang="en-US" sz="2800" dirty="0"/>
              <a:t>, the only level I trauma center or pediatric facility in the area) and the hazards identified in the community (</a:t>
            </a:r>
            <a:r>
              <a:rPr lang="en-US" sz="2800" dirty="0" err="1"/>
              <a:t>eg</a:t>
            </a:r>
            <a:r>
              <a:rPr lang="en-US" sz="2800" dirty="0"/>
              <a:t>, risk for earthquake, terrorism), it may be prudent to plan for additional conventional capacity. </a:t>
            </a:r>
          </a:p>
          <a:p>
            <a:endParaRPr lang="en-US" sz="2800" dirty="0"/>
          </a:p>
        </p:txBody>
      </p:sp>
    </p:spTree>
    <p:extLst>
      <p:ext uri="{BB962C8B-B14F-4D97-AF65-F5344CB8AC3E}">
        <p14:creationId xmlns:p14="http://schemas.microsoft.com/office/powerpoint/2010/main" val="103059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7B9-406A-4C41-8325-C5B57619442A}"/>
              </a:ext>
            </a:extLst>
          </p:cNvPr>
          <p:cNvSpPr>
            <a:spLocks noGrp="1"/>
          </p:cNvSpPr>
          <p:nvPr>
            <p:ph type="title"/>
          </p:nvPr>
        </p:nvSpPr>
        <p:spPr/>
        <p:txBody>
          <a:bodyPr>
            <a:normAutofit/>
          </a:bodyPr>
          <a:lstStyle/>
          <a:p>
            <a:r>
              <a:rPr lang="en-US" b="1" dirty="0"/>
              <a:t>Conventional Care for a BMCI</a:t>
            </a:r>
            <a:br>
              <a:rPr lang="en-US" b="1" dirty="0"/>
            </a:br>
            <a:r>
              <a:rPr lang="en-US" sz="3600" dirty="0"/>
              <a:t>Kearns, Holmes, Alson et al. (2014)</a:t>
            </a:r>
            <a:endParaRPr lang="en-US" dirty="0"/>
          </a:p>
        </p:txBody>
      </p:sp>
      <p:sp>
        <p:nvSpPr>
          <p:cNvPr id="3" name="Content Placeholder 2">
            <a:extLst>
              <a:ext uri="{FF2B5EF4-FFF2-40B4-BE49-F238E27FC236}">
                <a16:creationId xmlns:a16="http://schemas.microsoft.com/office/drawing/2014/main" id="{03427FD9-B801-4BC2-B325-1399999B7A46}"/>
              </a:ext>
            </a:extLst>
          </p:cNvPr>
          <p:cNvSpPr>
            <a:spLocks noGrp="1"/>
          </p:cNvSpPr>
          <p:nvPr>
            <p:ph idx="1"/>
          </p:nvPr>
        </p:nvSpPr>
        <p:spPr/>
        <p:txBody>
          <a:bodyPr>
            <a:normAutofit/>
          </a:bodyPr>
          <a:lstStyle/>
          <a:p>
            <a:r>
              <a:rPr lang="en-US" sz="2400" dirty="0"/>
              <a:t>For a BMCI; relies on the spaces, staff and supplies within a given ED providing care during an MCI, triggers facility EOP, and may require staff to manage some burn injured patients up to 6 </a:t>
            </a:r>
            <a:r>
              <a:rPr lang="en-US" sz="2400" dirty="0" err="1"/>
              <a:t>hrs</a:t>
            </a:r>
            <a:r>
              <a:rPr lang="en-US" sz="2400" dirty="0"/>
              <a:t> with existing staff and existing SPE. </a:t>
            </a:r>
          </a:p>
          <a:p>
            <a:r>
              <a:rPr lang="en-US" sz="2400" dirty="0"/>
              <a:t>Standard of Care is maintained. </a:t>
            </a:r>
          </a:p>
          <a:p>
            <a:endParaRPr lang="en-US" sz="2400" dirty="0"/>
          </a:p>
          <a:p>
            <a:r>
              <a:rPr lang="en-US" sz="2400" dirty="0"/>
              <a:t>Kearns RD, Holmes JH 4th, Alson RL, Cairns BA. Disaster planning: the past, present, and future concepts and principles of managing a surge of burn injured patients for those involved in hospital facility planning and preparedness. </a:t>
            </a:r>
            <a:r>
              <a:rPr lang="en-US" sz="2400" i="1" dirty="0"/>
              <a:t>J Burn Care Res. </a:t>
            </a:r>
            <a:r>
              <a:rPr lang="en-US" sz="2400" dirty="0"/>
              <a:t>2014;35(1):e33-42.</a:t>
            </a:r>
          </a:p>
        </p:txBody>
      </p:sp>
    </p:spTree>
    <p:extLst>
      <p:ext uri="{BB962C8B-B14F-4D97-AF65-F5344CB8AC3E}">
        <p14:creationId xmlns:p14="http://schemas.microsoft.com/office/powerpoint/2010/main" val="314996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9D25-AE4A-4103-BBB7-431F7EEC1B70}"/>
              </a:ext>
            </a:extLst>
          </p:cNvPr>
          <p:cNvSpPr>
            <a:spLocks noGrp="1"/>
          </p:cNvSpPr>
          <p:nvPr>
            <p:ph type="title"/>
          </p:nvPr>
        </p:nvSpPr>
        <p:spPr/>
        <p:txBody>
          <a:bodyPr/>
          <a:lstStyle/>
          <a:p>
            <a:r>
              <a:rPr lang="en-US" b="1" dirty="0"/>
              <a:t>Contingency care</a:t>
            </a:r>
            <a:br>
              <a:rPr lang="en-US" b="1" dirty="0"/>
            </a:br>
            <a:r>
              <a:rPr lang="en-US" sz="3600" dirty="0"/>
              <a:t>Hick JL, </a:t>
            </a:r>
            <a:r>
              <a:rPr lang="en-US" sz="3600" dirty="0" err="1"/>
              <a:t>Einav</a:t>
            </a:r>
            <a:r>
              <a:rPr lang="en-US" sz="3600" dirty="0"/>
              <a:t> S, </a:t>
            </a:r>
            <a:r>
              <a:rPr lang="en-US" sz="3600" dirty="0" err="1"/>
              <a:t>Hanfling</a:t>
            </a:r>
            <a:r>
              <a:rPr lang="en-US" sz="3600" dirty="0"/>
              <a:t> D, et al. (2014)</a:t>
            </a:r>
            <a:endParaRPr lang="en-US" b="1" dirty="0"/>
          </a:p>
        </p:txBody>
      </p:sp>
      <p:sp>
        <p:nvSpPr>
          <p:cNvPr id="3" name="Content Placeholder 2">
            <a:extLst>
              <a:ext uri="{FF2B5EF4-FFF2-40B4-BE49-F238E27FC236}">
                <a16:creationId xmlns:a16="http://schemas.microsoft.com/office/drawing/2014/main" id="{9725B144-9167-450A-8755-5C60DACEDAF5}"/>
              </a:ext>
            </a:extLst>
          </p:cNvPr>
          <p:cNvSpPr>
            <a:spLocks noGrp="1"/>
          </p:cNvSpPr>
          <p:nvPr>
            <p:ph idx="1"/>
          </p:nvPr>
        </p:nvSpPr>
        <p:spPr>
          <a:xfrm>
            <a:off x="1097280" y="1845734"/>
            <a:ext cx="10561320" cy="4383616"/>
          </a:xfrm>
        </p:spPr>
        <p:txBody>
          <a:bodyPr>
            <a:normAutofit fontScale="92500" lnSpcReduction="10000"/>
          </a:bodyPr>
          <a:lstStyle/>
          <a:p>
            <a:r>
              <a:rPr lang="en-US" sz="2800" dirty="0"/>
              <a:t>The spaces, staff, and supplies used are not consistent with daily practices but maintain or have minimal impact on usual patient care practices. These spaces or practices may be used temporarily during a major mass casualty incident or on a more sustained basis during a disaster (when the demands of the incident exceed community resources).</a:t>
            </a:r>
          </a:p>
          <a:p>
            <a:r>
              <a:rPr lang="en-US" sz="2800" dirty="0"/>
              <a:t>Contingency care (100% beyond usual capacity or two times the usual ICU beds) typically requires care to be provided in nontraditional areas (post-anesthesia care unit, operating rooms) using community or regional resources and should be achieved with adequate preplanning of supplemental equipment (monitors, beds, and ventilators) within 12 h of the event. A key factor that may limit achieving this goal is the availability of ventilators, requiring anesthesia machines and regional stockpiles to be used.</a:t>
            </a:r>
          </a:p>
          <a:p>
            <a:endParaRPr lang="en-US" sz="2800" dirty="0"/>
          </a:p>
        </p:txBody>
      </p:sp>
    </p:spTree>
    <p:extLst>
      <p:ext uri="{BB962C8B-B14F-4D97-AF65-F5344CB8AC3E}">
        <p14:creationId xmlns:p14="http://schemas.microsoft.com/office/powerpoint/2010/main" val="181411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7B9-406A-4C41-8325-C5B57619442A}"/>
              </a:ext>
            </a:extLst>
          </p:cNvPr>
          <p:cNvSpPr>
            <a:spLocks noGrp="1"/>
          </p:cNvSpPr>
          <p:nvPr>
            <p:ph type="title"/>
          </p:nvPr>
        </p:nvSpPr>
        <p:spPr/>
        <p:txBody>
          <a:bodyPr>
            <a:normAutofit/>
          </a:bodyPr>
          <a:lstStyle/>
          <a:p>
            <a:r>
              <a:rPr lang="en-US" b="1" dirty="0"/>
              <a:t>Contingency Care for a BMCI</a:t>
            </a:r>
            <a:br>
              <a:rPr lang="en-US" b="1" dirty="0"/>
            </a:br>
            <a:r>
              <a:rPr lang="en-US" sz="3600" dirty="0"/>
              <a:t>Kearns, Holmes, Alson et al. (2014)</a:t>
            </a:r>
            <a:endParaRPr lang="en-US" dirty="0"/>
          </a:p>
        </p:txBody>
      </p:sp>
      <p:sp>
        <p:nvSpPr>
          <p:cNvPr id="3" name="Content Placeholder 2">
            <a:extLst>
              <a:ext uri="{FF2B5EF4-FFF2-40B4-BE49-F238E27FC236}">
                <a16:creationId xmlns:a16="http://schemas.microsoft.com/office/drawing/2014/main" id="{03427FD9-B801-4BC2-B325-1399999B7A46}"/>
              </a:ext>
            </a:extLst>
          </p:cNvPr>
          <p:cNvSpPr>
            <a:spLocks noGrp="1"/>
          </p:cNvSpPr>
          <p:nvPr>
            <p:ph idx="1"/>
          </p:nvPr>
        </p:nvSpPr>
        <p:spPr>
          <a:xfrm>
            <a:off x="1097280" y="1845733"/>
            <a:ext cx="10058400" cy="4725663"/>
          </a:xfrm>
        </p:spPr>
        <p:txBody>
          <a:bodyPr>
            <a:normAutofit lnSpcReduction="10000"/>
          </a:bodyPr>
          <a:lstStyle/>
          <a:p>
            <a:r>
              <a:rPr lang="en-US" sz="2400" dirty="0"/>
              <a:t>For a BMCI; relies on the spaces, both within the ED and designated areas within the facility. </a:t>
            </a:r>
          </a:p>
          <a:p>
            <a:r>
              <a:rPr lang="en-US" sz="2400" dirty="0"/>
              <a:t>It relies on staff who are appropriately credentialed but do not routinely manage patients with injuries of this nature and relies on SPE that may be marginally sufficient from on hand stock or available through a rapid deployment from a SMAT II for a period of 6-24 hrs. </a:t>
            </a:r>
          </a:p>
          <a:p>
            <a:r>
              <a:rPr lang="en-US" sz="2400" dirty="0"/>
              <a:t>Standard of care is maintained but could be only marginally sufficient.</a:t>
            </a:r>
          </a:p>
          <a:p>
            <a:endParaRPr lang="en-US" sz="2400" dirty="0"/>
          </a:p>
          <a:p>
            <a:r>
              <a:rPr lang="en-US" sz="2400" i="1" dirty="0"/>
              <a:t>State Medical Assistance Team (SMAT) where applicable, multiple states have created a localized version of the Disaster Medical Assistance Team under various names. The SMAT is one of the more common names. When a Type II SMAT team is referenced here, it denotes that service if available.   </a:t>
            </a:r>
          </a:p>
        </p:txBody>
      </p:sp>
    </p:spTree>
    <p:extLst>
      <p:ext uri="{BB962C8B-B14F-4D97-AF65-F5344CB8AC3E}">
        <p14:creationId xmlns:p14="http://schemas.microsoft.com/office/powerpoint/2010/main" val="2683675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9D25-AE4A-4103-BBB7-431F7EEC1B70}"/>
              </a:ext>
            </a:extLst>
          </p:cNvPr>
          <p:cNvSpPr>
            <a:spLocks noGrp="1"/>
          </p:cNvSpPr>
          <p:nvPr>
            <p:ph type="title"/>
          </p:nvPr>
        </p:nvSpPr>
        <p:spPr/>
        <p:txBody>
          <a:bodyPr>
            <a:normAutofit/>
          </a:bodyPr>
          <a:lstStyle/>
          <a:p>
            <a:r>
              <a:rPr lang="en-US" b="1" dirty="0"/>
              <a:t>Crisis Care</a:t>
            </a:r>
            <a:br>
              <a:rPr lang="en-US" b="1" dirty="0"/>
            </a:br>
            <a:r>
              <a:rPr lang="en-US" sz="3600" dirty="0"/>
              <a:t>Hick JL, </a:t>
            </a:r>
            <a:r>
              <a:rPr lang="en-US" sz="3600" dirty="0" err="1"/>
              <a:t>Einav</a:t>
            </a:r>
            <a:r>
              <a:rPr lang="en-US" sz="3600" dirty="0"/>
              <a:t> S, </a:t>
            </a:r>
            <a:r>
              <a:rPr lang="en-US" sz="3600" dirty="0" err="1"/>
              <a:t>Hanfling</a:t>
            </a:r>
            <a:r>
              <a:rPr lang="en-US" sz="3600" dirty="0"/>
              <a:t> D, et al. (2014)</a:t>
            </a:r>
            <a:r>
              <a:rPr lang="en-US" b="1" dirty="0"/>
              <a:t>	</a:t>
            </a:r>
          </a:p>
        </p:txBody>
      </p:sp>
      <p:sp>
        <p:nvSpPr>
          <p:cNvPr id="3" name="Content Placeholder 2">
            <a:extLst>
              <a:ext uri="{FF2B5EF4-FFF2-40B4-BE49-F238E27FC236}">
                <a16:creationId xmlns:a16="http://schemas.microsoft.com/office/drawing/2014/main" id="{9725B144-9167-450A-8755-5C60DACEDAF5}"/>
              </a:ext>
            </a:extLst>
          </p:cNvPr>
          <p:cNvSpPr>
            <a:spLocks noGrp="1"/>
          </p:cNvSpPr>
          <p:nvPr>
            <p:ph idx="1"/>
          </p:nvPr>
        </p:nvSpPr>
        <p:spPr/>
        <p:txBody>
          <a:bodyPr>
            <a:normAutofit lnSpcReduction="10000"/>
          </a:bodyPr>
          <a:lstStyle/>
          <a:p>
            <a:r>
              <a:rPr lang="en-US" sz="2800" dirty="0"/>
              <a:t>Adaptive spaces, staff, and supplies are not consistent with usual standards of care but provide sufficiency of care in the setting of a catastrophic disaster (i.e., provide the best possible care to patients given the circumstances and resources available).</a:t>
            </a:r>
          </a:p>
          <a:p>
            <a:r>
              <a:rPr lang="en-US" sz="2800" dirty="0"/>
              <a:t> Crisis care (200% beyond usual capacity or three times the usual ICU beds) will most likely require access to outside resources, such as strategic national stockpiles, and will likely require 48 to 72 h to achieve. The facility should identify what spaces would be used and what supplemental supplies (monitors, beds, and ventilators) would be required to minimize delays if occasion warrants.</a:t>
            </a:r>
          </a:p>
          <a:p>
            <a:endParaRPr lang="en-US" sz="2800" dirty="0"/>
          </a:p>
        </p:txBody>
      </p:sp>
    </p:spTree>
    <p:extLst>
      <p:ext uri="{BB962C8B-B14F-4D97-AF65-F5344CB8AC3E}">
        <p14:creationId xmlns:p14="http://schemas.microsoft.com/office/powerpoint/2010/main" val="4104082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7B9-406A-4C41-8325-C5B57619442A}"/>
              </a:ext>
            </a:extLst>
          </p:cNvPr>
          <p:cNvSpPr>
            <a:spLocks noGrp="1"/>
          </p:cNvSpPr>
          <p:nvPr>
            <p:ph type="title"/>
          </p:nvPr>
        </p:nvSpPr>
        <p:spPr/>
        <p:txBody>
          <a:bodyPr>
            <a:normAutofit/>
          </a:bodyPr>
          <a:lstStyle/>
          <a:p>
            <a:r>
              <a:rPr lang="en-US" b="1" dirty="0"/>
              <a:t>Crisis Care for a BMCI</a:t>
            </a:r>
            <a:br>
              <a:rPr lang="en-US" b="1" dirty="0"/>
            </a:br>
            <a:r>
              <a:rPr lang="en-US" sz="3600" dirty="0"/>
              <a:t>Kearns, Holmes, Alson et al. (2014)</a:t>
            </a:r>
            <a:endParaRPr lang="en-US" dirty="0"/>
          </a:p>
        </p:txBody>
      </p:sp>
      <p:sp>
        <p:nvSpPr>
          <p:cNvPr id="3" name="Content Placeholder 2">
            <a:extLst>
              <a:ext uri="{FF2B5EF4-FFF2-40B4-BE49-F238E27FC236}">
                <a16:creationId xmlns:a16="http://schemas.microsoft.com/office/drawing/2014/main" id="{03427FD9-B801-4BC2-B325-1399999B7A46}"/>
              </a:ext>
            </a:extLst>
          </p:cNvPr>
          <p:cNvSpPr>
            <a:spLocks noGrp="1"/>
          </p:cNvSpPr>
          <p:nvPr>
            <p:ph idx="1"/>
          </p:nvPr>
        </p:nvSpPr>
        <p:spPr/>
        <p:txBody>
          <a:bodyPr>
            <a:normAutofit/>
          </a:bodyPr>
          <a:lstStyle/>
          <a:p>
            <a:r>
              <a:rPr lang="en-US" sz="2400" dirty="0"/>
              <a:t>For a BMCI; relies on adaptive spaces such as rapidly deployed tents in the parking area, or adjacent buildings, relies on staff, mutual aid personnel and volunteers who may or may not be routinely credentialed to manage patients with injuries of this nature, relies on SPE from on hand stock, rapidly deployed stock from a SMAT II or other state/federal resources, and still may not initially meet the needs for a period of 24-120 hours. </a:t>
            </a:r>
          </a:p>
          <a:p>
            <a:r>
              <a:rPr lang="en-US" sz="2400" dirty="0"/>
              <a:t>(Depending on the event, it could extend beyond 120 hours). </a:t>
            </a:r>
          </a:p>
          <a:p>
            <a:r>
              <a:rPr lang="en-US" sz="2400" dirty="0"/>
              <a:t>Some care during this period will be provided outside the typical Standard of Care. </a:t>
            </a:r>
          </a:p>
        </p:txBody>
      </p:sp>
    </p:spTree>
    <p:extLst>
      <p:ext uri="{BB962C8B-B14F-4D97-AF65-F5344CB8AC3E}">
        <p14:creationId xmlns:p14="http://schemas.microsoft.com/office/powerpoint/2010/main" val="133140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BC1C-AB5C-4490-9A01-BA193E1D7B48}"/>
              </a:ext>
            </a:extLst>
          </p:cNvPr>
          <p:cNvSpPr>
            <a:spLocks noGrp="1"/>
          </p:cNvSpPr>
          <p:nvPr>
            <p:ph type="title"/>
          </p:nvPr>
        </p:nvSpPr>
        <p:spPr/>
        <p:txBody>
          <a:bodyPr>
            <a:normAutofit/>
          </a:bodyPr>
          <a:lstStyle/>
          <a:p>
            <a:r>
              <a:rPr lang="en-US" b="1" dirty="0"/>
              <a:t>Crisis/Catastrophic Care</a:t>
            </a:r>
            <a:br>
              <a:rPr lang="en-US" dirty="0"/>
            </a:br>
            <a:r>
              <a:rPr lang="en-US" sz="3600" dirty="0"/>
              <a:t>Kearns, Bettencourt, Hickerson et al. (2020)</a:t>
            </a:r>
            <a:endParaRPr lang="en-US" dirty="0"/>
          </a:p>
        </p:txBody>
      </p:sp>
      <p:sp>
        <p:nvSpPr>
          <p:cNvPr id="3" name="Content Placeholder 2">
            <a:extLst>
              <a:ext uri="{FF2B5EF4-FFF2-40B4-BE49-F238E27FC236}">
                <a16:creationId xmlns:a16="http://schemas.microsoft.com/office/drawing/2014/main" id="{43DB5115-B5C4-4634-9690-CD5C9D805E97}"/>
              </a:ext>
            </a:extLst>
          </p:cNvPr>
          <p:cNvSpPr>
            <a:spLocks noGrp="1"/>
          </p:cNvSpPr>
          <p:nvPr>
            <p:ph idx="1"/>
          </p:nvPr>
        </p:nvSpPr>
        <p:spPr/>
        <p:txBody>
          <a:bodyPr>
            <a:normAutofit lnSpcReduction="10000"/>
          </a:bodyPr>
          <a:lstStyle/>
          <a:p>
            <a:r>
              <a:rPr lang="en-US" dirty="0"/>
              <a:t>Most mass casualty incidents can be resolved in a time period that is foreseeable. The consensus for the burn community is a target of 120 hours to return to either conventional or contingency standard of care. </a:t>
            </a:r>
          </a:p>
          <a:p>
            <a:r>
              <a:rPr lang="en-US" dirty="0"/>
              <a:t>During the creation of the burn triage table revisions, the authors discussed events that offer less certainty for a conclusion and return to a conventional standard of care. For the rare scenario with potentially hundreds of thousands with burn injuries such as hostile military action leading to the detonation of a thermonuclear weapon, or where the American healthcare system is overwhelmed such as a pandemic event, the catastrophe could create an austere environment for an extended period. Thus, we identified this higher-order crisis type event as catastrophic care.</a:t>
            </a:r>
          </a:p>
          <a:p>
            <a:r>
              <a:rPr lang="en-US" dirty="0"/>
              <a:t>Catastrophic care during this austere setting may include recycling and reusing materials, off label use of medications, adaptation of over-the-counter products, goods, and services, and other creative measures needed to meet the need for a potentially overwhelming number of patients for an undermined period. </a:t>
            </a:r>
          </a:p>
          <a:p>
            <a:endParaRPr lang="en-US" dirty="0"/>
          </a:p>
        </p:txBody>
      </p:sp>
    </p:spTree>
    <p:extLst>
      <p:ext uri="{BB962C8B-B14F-4D97-AF65-F5344CB8AC3E}">
        <p14:creationId xmlns:p14="http://schemas.microsoft.com/office/powerpoint/2010/main" val="212805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dirty="0"/>
              <a:t>What is a surge capacity?</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For a burn mass casualty incident (BMCI), surge capacity will include the space, staff and supplies needed to temporarily manage a surge of patients with burn injuries until they can be admitted or transferred to other hospitals </a:t>
            </a:r>
            <a:endParaRPr lang="en-US" sz="2400" dirty="0"/>
          </a:p>
          <a:p>
            <a:pPr eaLnBrk="1" hangingPunct="1">
              <a:lnSpc>
                <a:spcPct val="90000"/>
              </a:lnSpc>
            </a:pPr>
            <a:endParaRPr lang="en-US" sz="2800" dirty="0"/>
          </a:p>
        </p:txBody>
      </p:sp>
      <p:pic>
        <p:nvPicPr>
          <p:cNvPr id="2" name="Picture 1">
            <a:extLst>
              <a:ext uri="{FF2B5EF4-FFF2-40B4-BE49-F238E27FC236}">
                <a16:creationId xmlns:a16="http://schemas.microsoft.com/office/drawing/2014/main" id="{2FDF8EE1-4A68-4000-8EA1-C5F8889E569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3456764713"/>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3 Ss of Surge Capacity</a:t>
            </a:r>
            <a:br>
              <a:rPr lang="en-US" b="1" dirty="0"/>
            </a:br>
            <a:r>
              <a:rPr lang="en-US" sz="3600" dirty="0"/>
              <a:t>(Hick et al., 2004)</a:t>
            </a:r>
            <a:endParaRPr lang="en-US" b="1" dirty="0"/>
          </a:p>
        </p:txBody>
      </p:sp>
      <p:sp>
        <p:nvSpPr>
          <p:cNvPr id="27651" name="Rectangle 3"/>
          <p:cNvSpPr>
            <a:spLocks noGrp="1" noChangeArrowheads="1"/>
          </p:cNvSpPr>
          <p:nvPr>
            <p:ph idx="1"/>
          </p:nvPr>
        </p:nvSpPr>
        <p:spPr>
          <a:xfrm>
            <a:off x="1097280" y="2133601"/>
            <a:ext cx="9570720" cy="4411663"/>
          </a:xfrm>
        </p:spPr>
        <p:txBody>
          <a:bodyPr/>
          <a:lstStyle/>
          <a:p>
            <a:pPr marL="742950" indent="-742950" eaLnBrk="1" hangingPunct="1">
              <a:buFont typeface="+mj-lt"/>
              <a:buAutoNum type="arabicPeriod"/>
            </a:pPr>
            <a:r>
              <a:rPr lang="en-US" sz="4000" b="1" dirty="0">
                <a:highlight>
                  <a:srgbClr val="00FFFF"/>
                </a:highlight>
              </a:rPr>
              <a:t>Space</a:t>
            </a:r>
          </a:p>
          <a:p>
            <a:pPr marL="742950" indent="-742950" eaLnBrk="1" hangingPunct="1">
              <a:buFont typeface="+mj-lt"/>
              <a:buAutoNum type="arabicPeriod"/>
            </a:pPr>
            <a:r>
              <a:rPr lang="en-US" sz="4000" b="1" dirty="0"/>
              <a:t>Staff</a:t>
            </a:r>
          </a:p>
          <a:p>
            <a:pPr marL="742950" indent="-742950" eaLnBrk="1" hangingPunct="1">
              <a:buFont typeface="+mj-lt"/>
              <a:buAutoNum type="arabicPeriod"/>
            </a:pPr>
            <a:r>
              <a:rPr lang="en-US" sz="4000" b="1" dirty="0"/>
              <a:t>Supplies </a:t>
            </a:r>
            <a:r>
              <a:rPr lang="en-US" sz="3600" dirty="0"/>
              <a:t>(Also noted as Supplies, Pharmaceuticals and Equipment [SPE])</a:t>
            </a:r>
            <a:endParaRPr lang="en-US" sz="4000" dirty="0"/>
          </a:p>
        </p:txBody>
      </p:sp>
      <p:pic>
        <p:nvPicPr>
          <p:cNvPr id="4" name="Picture 3">
            <a:extLst>
              <a:ext uri="{FF2B5EF4-FFF2-40B4-BE49-F238E27FC236}">
                <a16:creationId xmlns:a16="http://schemas.microsoft.com/office/drawing/2014/main" id="{0829C1B0-BF90-44B1-BEFB-185CFFA5193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2800" dirty="0"/>
              <a:t>Have you preplanned surge inside your hospital or on the campus of your medical center, identified soft space with utilities, gasses, etc.?</a:t>
            </a:r>
          </a:p>
        </p:txBody>
      </p:sp>
      <p:sp>
        <p:nvSpPr>
          <p:cNvPr id="7" name="Title 1">
            <a:extLst>
              <a:ext uri="{FF2B5EF4-FFF2-40B4-BE49-F238E27FC236}">
                <a16:creationId xmlns:a16="http://schemas.microsoft.com/office/drawing/2014/main" id="{BAE6C8D0-3B8E-4627-ADDF-59F55BEDFA05}"/>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a:t>
            </a:r>
          </a:p>
        </p:txBody>
      </p:sp>
      <p:pic>
        <p:nvPicPr>
          <p:cNvPr id="4" name="Picture 3">
            <a:extLst>
              <a:ext uri="{FF2B5EF4-FFF2-40B4-BE49-F238E27FC236}">
                <a16:creationId xmlns:a16="http://schemas.microsoft.com/office/drawing/2014/main" id="{F74D3754-A0E5-48D6-9525-FB1F9B48A4C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2800" dirty="0"/>
              <a:t>Have you identified and preplanned an Alternate Care Facility?</a:t>
            </a:r>
          </a:p>
          <a:p>
            <a:pPr lvl="1"/>
            <a:r>
              <a:rPr lang="en-US" sz="2800" dirty="0"/>
              <a:t>Institute of Medicine (2010). </a:t>
            </a:r>
            <a:r>
              <a:rPr lang="en-US" sz="2800" u="sng" dirty="0"/>
              <a:t>Medical Surge Capacity: Workshop Summary</a:t>
            </a:r>
            <a:r>
              <a:rPr lang="en-US" sz="2800" dirty="0"/>
              <a:t>. Washington, DC, The National Academies Press.</a:t>
            </a:r>
          </a:p>
        </p:txBody>
      </p:sp>
      <p:sp>
        <p:nvSpPr>
          <p:cNvPr id="7" name="Title 1">
            <a:extLst>
              <a:ext uri="{FF2B5EF4-FFF2-40B4-BE49-F238E27FC236}">
                <a16:creationId xmlns:a16="http://schemas.microsoft.com/office/drawing/2014/main" id="{BAE6C8D0-3B8E-4627-ADDF-59F55BEDFA05}"/>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a:t>
            </a:r>
          </a:p>
        </p:txBody>
      </p:sp>
      <p:pic>
        <p:nvPicPr>
          <p:cNvPr id="4" name="Picture 3">
            <a:extLst>
              <a:ext uri="{FF2B5EF4-FFF2-40B4-BE49-F238E27FC236}">
                <a16:creationId xmlns:a16="http://schemas.microsoft.com/office/drawing/2014/main" id="{3BF0CFF3-03E1-4DE3-8CB0-60ED35B0289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3853445951"/>
      </p:ext>
    </p:extLst>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2800" dirty="0"/>
              <a:t>Do you have access to a Mobile Hospital, and have you planned on how to use it to augment your services?</a:t>
            </a:r>
          </a:p>
          <a:p>
            <a:pPr lvl="1"/>
            <a:r>
              <a:rPr lang="en-US" sz="2800" dirty="0"/>
              <a:t>Kearns, R. D., et al. (2014). "Deployable, portable, and temporary hospitals; one state's experiences through the years." </a:t>
            </a:r>
            <a:r>
              <a:rPr lang="en-US" sz="2800" u="sng" dirty="0"/>
              <a:t>Am J Disaster Med</a:t>
            </a:r>
            <a:r>
              <a:rPr lang="en-US" sz="2800" dirty="0"/>
              <a:t> </a:t>
            </a:r>
            <a:r>
              <a:rPr lang="en-US" sz="2800" b="1" dirty="0"/>
              <a:t>9</a:t>
            </a:r>
            <a:r>
              <a:rPr lang="en-US" sz="2800" dirty="0"/>
              <a:t>(3): 195-210.</a:t>
            </a:r>
          </a:p>
        </p:txBody>
      </p:sp>
      <p:sp>
        <p:nvSpPr>
          <p:cNvPr id="7" name="Title 1">
            <a:extLst>
              <a:ext uri="{FF2B5EF4-FFF2-40B4-BE49-F238E27FC236}">
                <a16:creationId xmlns:a16="http://schemas.microsoft.com/office/drawing/2014/main" id="{BAE6C8D0-3B8E-4627-ADDF-59F55BEDFA05}"/>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a:t>
            </a:r>
          </a:p>
        </p:txBody>
      </p:sp>
      <p:pic>
        <p:nvPicPr>
          <p:cNvPr id="4" name="Picture 3">
            <a:extLst>
              <a:ext uri="{FF2B5EF4-FFF2-40B4-BE49-F238E27FC236}">
                <a16:creationId xmlns:a16="http://schemas.microsoft.com/office/drawing/2014/main" id="{9B5A2FC1-37FD-4ED3-9928-4964AD0B7A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1314664415"/>
      </p:ext>
    </p:extLst>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2800" dirty="0"/>
              <a:t>Anticipate need and duration, short term or long term?</a:t>
            </a:r>
          </a:p>
          <a:p>
            <a:pPr eaLnBrk="1" hangingPunct="1"/>
            <a:r>
              <a:rPr lang="en-US" sz="2800" dirty="0"/>
              <a:t>Surge is about absorption strategies </a:t>
            </a:r>
          </a:p>
          <a:p>
            <a:pPr lvl="1"/>
            <a:r>
              <a:rPr lang="en-US" sz="2800" dirty="0"/>
              <a:t>Where can you put the patients?</a:t>
            </a:r>
          </a:p>
          <a:p>
            <a:pPr lvl="1"/>
            <a:r>
              <a:rPr lang="en-US" sz="2800" dirty="0"/>
              <a:t>Are you attached to an office complex, medical school, other structure with space that can be adapted?</a:t>
            </a:r>
          </a:p>
        </p:txBody>
      </p:sp>
      <p:sp>
        <p:nvSpPr>
          <p:cNvPr id="8" name="Title 1">
            <a:extLst>
              <a:ext uri="{FF2B5EF4-FFF2-40B4-BE49-F238E27FC236}">
                <a16:creationId xmlns:a16="http://schemas.microsoft.com/office/drawing/2014/main" id="{813DE34C-A9CD-4E3B-BC59-4E8A493FDC24}"/>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 cont.</a:t>
            </a:r>
          </a:p>
        </p:txBody>
      </p:sp>
      <p:pic>
        <p:nvPicPr>
          <p:cNvPr id="4" name="Picture 3">
            <a:extLst>
              <a:ext uri="{FF2B5EF4-FFF2-40B4-BE49-F238E27FC236}">
                <a16:creationId xmlns:a16="http://schemas.microsoft.com/office/drawing/2014/main" id="{F9517390-9FF1-431E-9FE5-BBDF8C9F613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432219233"/>
      </p:ext>
    </p:extLst>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3200" dirty="0"/>
              <a:t>Clear beds and use space (Immediate Bed Availably)</a:t>
            </a:r>
          </a:p>
          <a:p>
            <a:pPr lvl="1"/>
            <a:r>
              <a:rPr lang="en-US" sz="3200" dirty="0"/>
              <a:t>Who can come back? </a:t>
            </a:r>
          </a:p>
          <a:p>
            <a:pPr lvl="2"/>
            <a:r>
              <a:rPr lang="en-US" sz="2800" dirty="0"/>
              <a:t>Clinic</a:t>
            </a:r>
          </a:p>
          <a:p>
            <a:pPr lvl="2"/>
            <a:r>
              <a:rPr lang="en-US" sz="2800" dirty="0"/>
              <a:t>Outpatient</a:t>
            </a:r>
          </a:p>
          <a:p>
            <a:pPr lvl="1"/>
            <a:r>
              <a:rPr lang="en-US" sz="3200" dirty="0"/>
              <a:t>Cancel elective procedures</a:t>
            </a:r>
          </a:p>
          <a:p>
            <a:pPr lvl="1"/>
            <a:r>
              <a:rPr lang="en-US" sz="3200" dirty="0"/>
              <a:t>Convert procedure/PACU areas to patient care</a:t>
            </a:r>
            <a:endParaRPr lang="en-US" sz="2800" dirty="0"/>
          </a:p>
          <a:p>
            <a:pPr lvl="1"/>
            <a:r>
              <a:rPr lang="en-US" sz="3200" dirty="0"/>
              <a:t>Discharges and transfers (e.g.: nursing home)</a:t>
            </a:r>
          </a:p>
          <a:p>
            <a:pPr lvl="2"/>
            <a:r>
              <a:rPr lang="en-US" sz="2400" dirty="0"/>
              <a:t>Discharge holding area</a:t>
            </a:r>
          </a:p>
        </p:txBody>
      </p:sp>
      <p:sp>
        <p:nvSpPr>
          <p:cNvPr id="8" name="Title 1">
            <a:extLst>
              <a:ext uri="{FF2B5EF4-FFF2-40B4-BE49-F238E27FC236}">
                <a16:creationId xmlns:a16="http://schemas.microsoft.com/office/drawing/2014/main" id="{813DE34C-A9CD-4E3B-BC59-4E8A493FDC24}"/>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 cont.</a:t>
            </a:r>
          </a:p>
        </p:txBody>
      </p:sp>
      <p:pic>
        <p:nvPicPr>
          <p:cNvPr id="4" name="Picture 3">
            <a:extLst>
              <a:ext uri="{FF2B5EF4-FFF2-40B4-BE49-F238E27FC236}">
                <a16:creationId xmlns:a16="http://schemas.microsoft.com/office/drawing/2014/main" id="{8A528E55-0093-4776-B2BB-73DD2AAD205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3234270758"/>
      </p:ext>
    </p:extLst>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152939" y="1948070"/>
            <a:ext cx="10645484" cy="4284054"/>
          </a:xfrm>
        </p:spPr>
        <p:txBody>
          <a:bodyPr numCol="1">
            <a:normAutofit/>
          </a:bodyPr>
          <a:lstStyle/>
          <a:p>
            <a:pPr eaLnBrk="1" hangingPunct="1"/>
            <a:r>
              <a:rPr lang="en-US" sz="2800" dirty="0"/>
              <a:t>Board patients in halls</a:t>
            </a:r>
          </a:p>
          <a:p>
            <a:pPr eaLnBrk="1" hangingPunct="1"/>
            <a:r>
              <a:rPr lang="en-US" sz="2800" dirty="0"/>
              <a:t>Accommodate vents on floor (or BVM or austere O2 flow powered ventilators)</a:t>
            </a:r>
          </a:p>
          <a:p>
            <a:pPr eaLnBrk="1" hangingPunct="1"/>
            <a:r>
              <a:rPr lang="en-US" sz="2800" dirty="0"/>
              <a:t>Alternative ambulatory care areas (lobbies, clinics, etc.)</a:t>
            </a:r>
          </a:p>
        </p:txBody>
      </p:sp>
      <p:sp>
        <p:nvSpPr>
          <p:cNvPr id="8" name="Title 1">
            <a:extLst>
              <a:ext uri="{FF2B5EF4-FFF2-40B4-BE49-F238E27FC236}">
                <a16:creationId xmlns:a16="http://schemas.microsoft.com/office/drawing/2014/main" id="{813DE34C-A9CD-4E3B-BC59-4E8A493FDC24}"/>
              </a:ext>
            </a:extLst>
          </p:cNvPr>
          <p:cNvSpPr>
            <a:spLocks noGrp="1"/>
          </p:cNvSpPr>
          <p:nvPr>
            <p:ph type="title"/>
          </p:nvPr>
        </p:nvSpPr>
        <p:spPr>
          <a:xfrm>
            <a:off x="1097280" y="286603"/>
            <a:ext cx="10058400" cy="1450757"/>
          </a:xfrm>
        </p:spPr>
        <p:txBody>
          <a:bodyPr/>
          <a:lstStyle/>
          <a:p>
            <a:r>
              <a:rPr lang="en-US" b="1" dirty="0">
                <a:solidFill>
                  <a:srgbClr val="FFC000"/>
                </a:solidFill>
              </a:rPr>
              <a:t>1.</a:t>
            </a:r>
            <a:r>
              <a:rPr lang="en-US" b="1" dirty="0"/>
              <a:t> Space cont.</a:t>
            </a:r>
          </a:p>
        </p:txBody>
      </p:sp>
      <p:pic>
        <p:nvPicPr>
          <p:cNvPr id="4" name="Picture 3">
            <a:extLst>
              <a:ext uri="{FF2B5EF4-FFF2-40B4-BE49-F238E27FC236}">
                <a16:creationId xmlns:a16="http://schemas.microsoft.com/office/drawing/2014/main" id="{813D47F5-C463-4D9D-B551-8745D864C5C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1199366402"/>
      </p:ext>
    </p:extLst>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A2F5-F105-47C3-8504-211B9DC2E82B}"/>
              </a:ext>
            </a:extLst>
          </p:cNvPr>
          <p:cNvSpPr>
            <a:spLocks noGrp="1"/>
          </p:cNvSpPr>
          <p:nvPr>
            <p:ph type="title"/>
          </p:nvPr>
        </p:nvSpPr>
        <p:spPr/>
        <p:txBody>
          <a:bodyPr/>
          <a:lstStyle/>
          <a:p>
            <a:r>
              <a:rPr lang="en-US" b="1" dirty="0">
                <a:solidFill>
                  <a:srgbClr val="FFC000"/>
                </a:solidFill>
              </a:rPr>
              <a:t>1.</a:t>
            </a:r>
            <a:r>
              <a:rPr lang="en-US" b="1" dirty="0"/>
              <a:t> Space cont.</a:t>
            </a:r>
          </a:p>
        </p:txBody>
      </p:sp>
      <p:sp>
        <p:nvSpPr>
          <p:cNvPr id="3" name="Content Placeholder 2">
            <a:extLst>
              <a:ext uri="{FF2B5EF4-FFF2-40B4-BE49-F238E27FC236}">
                <a16:creationId xmlns:a16="http://schemas.microsoft.com/office/drawing/2014/main" id="{4BE15724-76A0-4ECD-9616-F91BBEB2C72C}"/>
              </a:ext>
            </a:extLst>
          </p:cNvPr>
          <p:cNvSpPr>
            <a:spLocks noGrp="1"/>
          </p:cNvSpPr>
          <p:nvPr>
            <p:ph idx="1"/>
          </p:nvPr>
        </p:nvSpPr>
        <p:spPr/>
        <p:txBody>
          <a:bodyPr>
            <a:normAutofit/>
          </a:bodyPr>
          <a:lstStyle/>
          <a:p>
            <a:r>
              <a:rPr lang="en-US" sz="2800" dirty="0"/>
              <a:t>Most no-notice or time-zero surge events also have a short duration for surge needs. </a:t>
            </a:r>
          </a:p>
          <a:p>
            <a:r>
              <a:rPr lang="en-US" sz="2800" dirty="0"/>
              <a:t>Most time-lag surge events tend to have an extended duration for surge needs. </a:t>
            </a:r>
          </a:p>
          <a:p>
            <a:r>
              <a:rPr lang="en-US" sz="2800" dirty="0"/>
              <a:t>The first thoughts typically focus on immediate space needs, e.g., victims from the crash</a:t>
            </a:r>
          </a:p>
          <a:p>
            <a:endParaRPr lang="en-US" dirty="0"/>
          </a:p>
        </p:txBody>
      </p:sp>
      <p:pic>
        <p:nvPicPr>
          <p:cNvPr id="4" name="Picture 3">
            <a:extLst>
              <a:ext uri="{FF2B5EF4-FFF2-40B4-BE49-F238E27FC236}">
                <a16:creationId xmlns:a16="http://schemas.microsoft.com/office/drawing/2014/main" id="{AF18AADE-4AB8-4C05-98C0-1536EC95DA7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2399691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A2F5-F105-47C3-8504-211B9DC2E82B}"/>
              </a:ext>
            </a:extLst>
          </p:cNvPr>
          <p:cNvSpPr>
            <a:spLocks noGrp="1"/>
          </p:cNvSpPr>
          <p:nvPr>
            <p:ph type="title"/>
          </p:nvPr>
        </p:nvSpPr>
        <p:spPr/>
        <p:txBody>
          <a:bodyPr/>
          <a:lstStyle/>
          <a:p>
            <a:r>
              <a:rPr lang="en-US" b="1" dirty="0">
                <a:solidFill>
                  <a:srgbClr val="FFC000"/>
                </a:solidFill>
              </a:rPr>
              <a:t>1.</a:t>
            </a:r>
            <a:r>
              <a:rPr lang="en-US" b="1" dirty="0"/>
              <a:t> Space cont.</a:t>
            </a:r>
          </a:p>
        </p:txBody>
      </p:sp>
      <p:sp>
        <p:nvSpPr>
          <p:cNvPr id="3" name="Content Placeholder 2">
            <a:extLst>
              <a:ext uri="{FF2B5EF4-FFF2-40B4-BE49-F238E27FC236}">
                <a16:creationId xmlns:a16="http://schemas.microsoft.com/office/drawing/2014/main" id="{4BE15724-76A0-4ECD-9616-F91BBEB2C72C}"/>
              </a:ext>
            </a:extLst>
          </p:cNvPr>
          <p:cNvSpPr>
            <a:spLocks noGrp="1"/>
          </p:cNvSpPr>
          <p:nvPr>
            <p:ph idx="1"/>
          </p:nvPr>
        </p:nvSpPr>
        <p:spPr/>
        <p:txBody>
          <a:bodyPr>
            <a:normAutofit/>
          </a:bodyPr>
          <a:lstStyle/>
          <a:p>
            <a:r>
              <a:rPr lang="en-US" sz="2800" dirty="0"/>
              <a:t>Don’t overlook private space needs for patient/family reunification, notification for the families of the missing or dead to include behavioral health and counseling services </a:t>
            </a:r>
          </a:p>
          <a:p>
            <a:r>
              <a:rPr lang="en-US" sz="2800" dirty="0"/>
              <a:t>Also consider space for local, state and federal officials who may show up as well as public information, press conferences, staging of the press</a:t>
            </a:r>
          </a:p>
          <a:p>
            <a:endParaRPr lang="en-US" dirty="0"/>
          </a:p>
        </p:txBody>
      </p:sp>
      <p:pic>
        <p:nvPicPr>
          <p:cNvPr id="4" name="Picture 3">
            <a:extLst>
              <a:ext uri="{FF2B5EF4-FFF2-40B4-BE49-F238E27FC236}">
                <a16:creationId xmlns:a16="http://schemas.microsoft.com/office/drawing/2014/main" id="{5B2B1046-6497-4E71-9F78-098EF1DFA16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35206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A2F5-F105-47C3-8504-211B9DC2E82B}"/>
              </a:ext>
            </a:extLst>
          </p:cNvPr>
          <p:cNvSpPr>
            <a:spLocks noGrp="1"/>
          </p:cNvSpPr>
          <p:nvPr>
            <p:ph type="title"/>
          </p:nvPr>
        </p:nvSpPr>
        <p:spPr/>
        <p:txBody>
          <a:bodyPr/>
          <a:lstStyle/>
          <a:p>
            <a:r>
              <a:rPr lang="en-US" b="1" dirty="0">
                <a:solidFill>
                  <a:srgbClr val="FFC000"/>
                </a:solidFill>
              </a:rPr>
              <a:t>1.</a:t>
            </a:r>
            <a:r>
              <a:rPr lang="en-US" b="1" dirty="0"/>
              <a:t> Space cont.</a:t>
            </a:r>
          </a:p>
        </p:txBody>
      </p:sp>
      <p:sp>
        <p:nvSpPr>
          <p:cNvPr id="3" name="Content Placeholder 2">
            <a:extLst>
              <a:ext uri="{FF2B5EF4-FFF2-40B4-BE49-F238E27FC236}">
                <a16:creationId xmlns:a16="http://schemas.microsoft.com/office/drawing/2014/main" id="{4BE15724-76A0-4ECD-9616-F91BBEB2C72C}"/>
              </a:ext>
            </a:extLst>
          </p:cNvPr>
          <p:cNvSpPr>
            <a:spLocks noGrp="1"/>
          </p:cNvSpPr>
          <p:nvPr>
            <p:ph idx="1"/>
          </p:nvPr>
        </p:nvSpPr>
        <p:spPr>
          <a:xfrm>
            <a:off x="1097280" y="1845734"/>
            <a:ext cx="10514712" cy="4457412"/>
          </a:xfrm>
        </p:spPr>
        <p:txBody>
          <a:bodyPr numCol="1">
            <a:normAutofit/>
          </a:bodyPr>
          <a:lstStyle/>
          <a:p>
            <a:r>
              <a:rPr lang="en-US" sz="2800" dirty="0"/>
              <a:t>If a second (remote) location is needed, it should be preidentified and preplanned (these facility types are identified by various names such as; alternate care facility, federal medical shelters, surge hospital, etc.)</a:t>
            </a:r>
          </a:p>
          <a:p>
            <a:endParaRPr lang="en-US" sz="2400" dirty="0"/>
          </a:p>
          <a:p>
            <a:endParaRPr lang="en-US" dirty="0"/>
          </a:p>
        </p:txBody>
      </p:sp>
      <p:pic>
        <p:nvPicPr>
          <p:cNvPr id="4" name="Picture 3">
            <a:extLst>
              <a:ext uri="{FF2B5EF4-FFF2-40B4-BE49-F238E27FC236}">
                <a16:creationId xmlns:a16="http://schemas.microsoft.com/office/drawing/2014/main" id="{1E0D0F2C-7009-4E99-A341-34A72E30204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82334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31317"/>
            <a:ext cx="7807569" cy="4587853"/>
          </a:xfrm>
        </p:spPr>
        <p:txBody>
          <a:bodyPr>
            <a:normAutofit/>
          </a:bodyPr>
          <a:lstStyle/>
          <a:p>
            <a:pPr marL="457200" indent="-457200">
              <a:buFont typeface="+mj-lt"/>
              <a:buAutoNum type="arabicPeriod"/>
            </a:pPr>
            <a:r>
              <a:rPr lang="en-US" sz="2400" dirty="0"/>
              <a:t>Surge capacity is basically an absorption plan </a:t>
            </a:r>
          </a:p>
          <a:p>
            <a:pPr marL="457200" indent="-457200">
              <a:buFont typeface="+mj-lt"/>
              <a:buAutoNum type="arabicPeriod"/>
            </a:pPr>
            <a:r>
              <a:rPr lang="en-US" sz="2400" dirty="0"/>
              <a:t>Don’t confuse capacity with capability, both are important</a:t>
            </a:r>
          </a:p>
          <a:p>
            <a:pPr marL="457200" indent="-457200">
              <a:buFont typeface="+mj-lt"/>
              <a:buAutoNum type="arabicPeriod"/>
            </a:pPr>
            <a:r>
              <a:rPr lang="en-US" sz="2400" dirty="0"/>
              <a:t>The time to talk about crisis standards of care are well before the crisis occurs</a:t>
            </a:r>
          </a:p>
          <a:p>
            <a:pPr marL="457200" indent="-457200">
              <a:buFont typeface="+mj-lt"/>
              <a:buAutoNum type="arabicPeriod"/>
            </a:pPr>
            <a:r>
              <a:rPr lang="en-US" sz="2400" dirty="0"/>
              <a:t>Regardless of your size and the number of resources, all hospitals and EMS agencies reach a point of needing help. Who do you call and when will you need them?</a:t>
            </a:r>
          </a:p>
          <a:p>
            <a:pPr marL="457200" indent="-457200">
              <a:buFont typeface="+mj-lt"/>
              <a:buAutoNum type="arabicPeriod"/>
            </a:pPr>
            <a:r>
              <a:rPr lang="en-US" sz="2400" dirty="0"/>
              <a:t>Surge resources for a BMCI may change if the disaster is complex and has patients with trauma injuries as well or there is infrastructure damage such as with an earthquake</a:t>
            </a:r>
          </a:p>
          <a:p>
            <a:pPr marL="457200" indent="-457200">
              <a:buFont typeface="+mj-lt"/>
              <a:buAutoNum type="arabicPeriod"/>
            </a:pPr>
            <a:endParaRPr lang="en-US" sz="2800" dirty="0"/>
          </a:p>
        </p:txBody>
      </p:sp>
      <p:pic>
        <p:nvPicPr>
          <p:cNvPr id="4" name="Picture 3" descr="A picture containing clipart&#10;&#10;Description automatically generated">
            <a:extLst>
              <a:ext uri="{FF2B5EF4-FFF2-40B4-BE49-F238E27FC236}">
                <a16:creationId xmlns:a16="http://schemas.microsoft.com/office/drawing/2014/main" id="{3D26E758-AD46-460C-A995-A35C9B8BC635}"/>
              </a:ext>
            </a:extLst>
          </p:cNvPr>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639266" y="3129847"/>
            <a:ext cx="3135109" cy="1990794"/>
          </a:xfrm>
          <a:prstGeom prst="rect">
            <a:avLst/>
          </a:prstGeom>
        </p:spPr>
      </p:pic>
    </p:spTree>
    <p:extLst>
      <p:ext uri="{BB962C8B-B14F-4D97-AF65-F5344CB8AC3E}">
        <p14:creationId xmlns:p14="http://schemas.microsoft.com/office/powerpoint/2010/main" val="863454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A2F5-F105-47C3-8504-211B9DC2E82B}"/>
              </a:ext>
            </a:extLst>
          </p:cNvPr>
          <p:cNvSpPr>
            <a:spLocks noGrp="1"/>
          </p:cNvSpPr>
          <p:nvPr>
            <p:ph type="title"/>
          </p:nvPr>
        </p:nvSpPr>
        <p:spPr/>
        <p:txBody>
          <a:bodyPr/>
          <a:lstStyle/>
          <a:p>
            <a:r>
              <a:rPr lang="en-US" b="1" dirty="0">
                <a:solidFill>
                  <a:srgbClr val="FFC000"/>
                </a:solidFill>
              </a:rPr>
              <a:t>1.</a:t>
            </a:r>
            <a:r>
              <a:rPr lang="en-US" b="1" dirty="0"/>
              <a:t> Space cont.</a:t>
            </a:r>
          </a:p>
        </p:txBody>
      </p:sp>
      <p:sp>
        <p:nvSpPr>
          <p:cNvPr id="3" name="Content Placeholder 2">
            <a:extLst>
              <a:ext uri="{FF2B5EF4-FFF2-40B4-BE49-F238E27FC236}">
                <a16:creationId xmlns:a16="http://schemas.microsoft.com/office/drawing/2014/main" id="{4BE15724-76A0-4ECD-9616-F91BBEB2C72C}"/>
              </a:ext>
            </a:extLst>
          </p:cNvPr>
          <p:cNvSpPr>
            <a:spLocks noGrp="1"/>
          </p:cNvSpPr>
          <p:nvPr>
            <p:ph idx="1"/>
          </p:nvPr>
        </p:nvSpPr>
        <p:spPr>
          <a:xfrm>
            <a:off x="1097280" y="1845734"/>
            <a:ext cx="10514712" cy="4457412"/>
          </a:xfrm>
        </p:spPr>
        <p:txBody>
          <a:bodyPr numCol="2">
            <a:normAutofit/>
          </a:bodyPr>
          <a:lstStyle/>
          <a:p>
            <a:r>
              <a:rPr lang="en-US" sz="2600" dirty="0"/>
              <a:t>Off site facility should include: </a:t>
            </a:r>
          </a:p>
          <a:p>
            <a:r>
              <a:rPr lang="en-US" sz="2600" dirty="0"/>
              <a:t>Food/Water</a:t>
            </a:r>
          </a:p>
          <a:p>
            <a:r>
              <a:rPr lang="en-US" sz="2600" dirty="0"/>
              <a:t>Restrooms</a:t>
            </a:r>
          </a:p>
          <a:p>
            <a:r>
              <a:rPr lang="en-US" sz="2600" dirty="0"/>
              <a:t>Staff rehab areas</a:t>
            </a:r>
          </a:p>
          <a:p>
            <a:r>
              <a:rPr lang="en-US" sz="2600" dirty="0"/>
              <a:t>Parking</a:t>
            </a:r>
          </a:p>
          <a:p>
            <a:r>
              <a:rPr lang="en-US" sz="2600" dirty="0"/>
              <a:t>HVAC system specifications</a:t>
            </a:r>
          </a:p>
          <a:p>
            <a:r>
              <a:rPr lang="en-US" sz="2600" dirty="0"/>
              <a:t>Are medical gases available or can they be easily deployed in the facility? (and suction)</a:t>
            </a:r>
          </a:p>
          <a:p>
            <a:r>
              <a:rPr lang="en-US" sz="2600" dirty="0"/>
              <a:t>Communications phone/radio/internet (broadband)</a:t>
            </a:r>
          </a:p>
          <a:p>
            <a:r>
              <a:rPr lang="en-US" sz="2600" dirty="0"/>
              <a:t>Power with alternate power or quick connect for alternate power</a:t>
            </a:r>
          </a:p>
          <a:p>
            <a:r>
              <a:rPr lang="en-US" sz="2600" dirty="0"/>
              <a:t>City/County/State Owned</a:t>
            </a:r>
          </a:p>
          <a:p>
            <a:r>
              <a:rPr lang="en-US" sz="2600" dirty="0"/>
              <a:t>Secure facility (preferred secured perimeter) </a:t>
            </a:r>
          </a:p>
          <a:p>
            <a:endParaRPr lang="en-US" sz="2400" dirty="0"/>
          </a:p>
          <a:p>
            <a:endParaRPr lang="en-US" dirty="0"/>
          </a:p>
        </p:txBody>
      </p:sp>
      <p:pic>
        <p:nvPicPr>
          <p:cNvPr id="4" name="Picture 3">
            <a:extLst>
              <a:ext uri="{FF2B5EF4-FFF2-40B4-BE49-F238E27FC236}">
                <a16:creationId xmlns:a16="http://schemas.microsoft.com/office/drawing/2014/main" id="{87A639A6-E92E-4294-9656-2A2197072F1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816973" y="4781513"/>
            <a:ext cx="3981450" cy="1189002"/>
          </a:xfrm>
          <a:prstGeom prst="rect">
            <a:avLst/>
          </a:prstGeom>
        </p:spPr>
      </p:pic>
    </p:spTree>
    <p:extLst>
      <p:ext uri="{BB962C8B-B14F-4D97-AF65-F5344CB8AC3E}">
        <p14:creationId xmlns:p14="http://schemas.microsoft.com/office/powerpoint/2010/main" val="532628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3 Ss of Surge Capacity</a:t>
            </a:r>
            <a:br>
              <a:rPr lang="en-US" b="1" dirty="0"/>
            </a:br>
            <a:r>
              <a:rPr lang="en-US" sz="3600" dirty="0"/>
              <a:t>(Hick et al., 2004)</a:t>
            </a:r>
            <a:endParaRPr lang="en-US" b="1" dirty="0"/>
          </a:p>
        </p:txBody>
      </p:sp>
      <p:sp>
        <p:nvSpPr>
          <p:cNvPr id="27651" name="Rectangle 3"/>
          <p:cNvSpPr>
            <a:spLocks noGrp="1" noChangeArrowheads="1"/>
          </p:cNvSpPr>
          <p:nvPr>
            <p:ph idx="1"/>
          </p:nvPr>
        </p:nvSpPr>
        <p:spPr>
          <a:xfrm>
            <a:off x="1097280" y="2133601"/>
            <a:ext cx="9570720" cy="4411663"/>
          </a:xfrm>
        </p:spPr>
        <p:txBody>
          <a:bodyPr/>
          <a:lstStyle/>
          <a:p>
            <a:pPr marL="742950" indent="-742950" eaLnBrk="1" hangingPunct="1">
              <a:buFont typeface="+mj-lt"/>
              <a:buAutoNum type="arabicPeriod"/>
            </a:pPr>
            <a:r>
              <a:rPr lang="en-US" sz="4000" b="1" dirty="0"/>
              <a:t>Space</a:t>
            </a:r>
          </a:p>
          <a:p>
            <a:pPr marL="742950" indent="-742950" eaLnBrk="1" hangingPunct="1">
              <a:buFont typeface="+mj-lt"/>
              <a:buAutoNum type="arabicPeriod"/>
            </a:pPr>
            <a:r>
              <a:rPr lang="en-US" sz="4000" b="1" dirty="0">
                <a:highlight>
                  <a:srgbClr val="00FFFF"/>
                </a:highlight>
              </a:rPr>
              <a:t>Staff</a:t>
            </a:r>
          </a:p>
          <a:p>
            <a:pPr marL="742950" indent="-742950" eaLnBrk="1" hangingPunct="1">
              <a:buFont typeface="+mj-lt"/>
              <a:buAutoNum type="arabicPeriod"/>
            </a:pPr>
            <a:r>
              <a:rPr lang="en-US" sz="4000" b="1" dirty="0"/>
              <a:t>Supplies </a:t>
            </a:r>
            <a:r>
              <a:rPr lang="en-US" sz="3600" dirty="0"/>
              <a:t>(Also noted as Supplies, Pharmaceuticals and Equipment [SPE])</a:t>
            </a:r>
            <a:endParaRPr lang="en-US" sz="4000" dirty="0"/>
          </a:p>
        </p:txBody>
      </p:sp>
      <p:pic>
        <p:nvPicPr>
          <p:cNvPr id="5" name="Picture 4">
            <a:extLst>
              <a:ext uri="{FF2B5EF4-FFF2-40B4-BE49-F238E27FC236}">
                <a16:creationId xmlns:a16="http://schemas.microsoft.com/office/drawing/2014/main" id="{9A5D5264-54FD-4026-B1B2-BFFC3F11599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1709707350"/>
      </p:ext>
    </p:extLst>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a:solidFill>
                  <a:srgbClr val="FFC000"/>
                </a:solidFill>
              </a:rPr>
              <a:t>2.</a:t>
            </a:r>
            <a:r>
              <a:rPr lang="en-US" b="1" dirty="0"/>
              <a:t> Staff</a:t>
            </a:r>
          </a:p>
        </p:txBody>
      </p:sp>
      <p:sp>
        <p:nvSpPr>
          <p:cNvPr id="29699" name="Rectangle 3"/>
          <p:cNvSpPr>
            <a:spLocks noGrp="1" noChangeArrowheads="1"/>
          </p:cNvSpPr>
          <p:nvPr>
            <p:ph idx="1"/>
          </p:nvPr>
        </p:nvSpPr>
        <p:spPr>
          <a:xfrm>
            <a:off x="1097280" y="1981200"/>
            <a:ext cx="9113520" cy="4343400"/>
          </a:xfrm>
        </p:spPr>
        <p:txBody>
          <a:bodyPr>
            <a:normAutofit/>
          </a:bodyPr>
          <a:lstStyle/>
          <a:p>
            <a:pPr eaLnBrk="1" hangingPunct="1"/>
            <a:r>
              <a:rPr lang="en-US" sz="3200" dirty="0"/>
              <a:t>Different events = different staff needs</a:t>
            </a:r>
          </a:p>
          <a:p>
            <a:pPr lvl="1" eaLnBrk="1" hangingPunct="1"/>
            <a:r>
              <a:rPr lang="en-US" sz="2800" dirty="0"/>
              <a:t>e.g.: Trauma, Medical, infectious disease, HazMat, etc.</a:t>
            </a:r>
          </a:p>
          <a:p>
            <a:pPr eaLnBrk="1" hangingPunct="1"/>
            <a:r>
              <a:rPr lang="en-US" sz="3200" dirty="0"/>
              <a:t>Scope of event = scope of staff recalled</a:t>
            </a:r>
          </a:p>
          <a:p>
            <a:pPr eaLnBrk="1" hangingPunct="1"/>
            <a:r>
              <a:rPr lang="en-US" sz="3200" dirty="0"/>
              <a:t>Notification system or mechanism to recall staff</a:t>
            </a:r>
          </a:p>
          <a:p>
            <a:pPr eaLnBrk="1" hangingPunct="1"/>
            <a:r>
              <a:rPr lang="en-US" sz="3200" dirty="0"/>
              <a:t>Support staff – e.g.: housekeeping, dietary, central supply, behavioral/psychosocial/clergy, clerical, finance</a:t>
            </a:r>
          </a:p>
          <a:p>
            <a:pPr eaLnBrk="1" hangingPunct="1"/>
            <a:endParaRPr lang="en-US" sz="2600" dirty="0"/>
          </a:p>
        </p:txBody>
      </p:sp>
      <p:pic>
        <p:nvPicPr>
          <p:cNvPr id="4" name="Picture 3">
            <a:extLst>
              <a:ext uri="{FF2B5EF4-FFF2-40B4-BE49-F238E27FC236}">
                <a16:creationId xmlns:a16="http://schemas.microsoft.com/office/drawing/2014/main" id="{E4A63DA0-858B-4A08-926D-6F939167200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a:solidFill>
                  <a:srgbClr val="FFC000"/>
                </a:solidFill>
              </a:rPr>
              <a:t>2.</a:t>
            </a:r>
            <a:r>
              <a:rPr lang="en-US" b="1" dirty="0"/>
              <a:t> Staff cont.</a:t>
            </a:r>
          </a:p>
        </p:txBody>
      </p:sp>
      <p:sp>
        <p:nvSpPr>
          <p:cNvPr id="29699" name="Rectangle 3"/>
          <p:cNvSpPr>
            <a:spLocks noGrp="1" noChangeArrowheads="1"/>
          </p:cNvSpPr>
          <p:nvPr>
            <p:ph idx="1"/>
          </p:nvPr>
        </p:nvSpPr>
        <p:spPr>
          <a:xfrm>
            <a:off x="1097280" y="1981200"/>
            <a:ext cx="10803988" cy="4343400"/>
          </a:xfrm>
        </p:spPr>
        <p:txBody>
          <a:bodyPr>
            <a:normAutofit/>
          </a:bodyPr>
          <a:lstStyle/>
          <a:p>
            <a:pPr eaLnBrk="1" hangingPunct="1"/>
            <a:r>
              <a:rPr lang="en-US" sz="3200" dirty="0"/>
              <a:t>Labor pool unit leader</a:t>
            </a:r>
          </a:p>
          <a:p>
            <a:pPr eaLnBrk="1" hangingPunct="1"/>
            <a:r>
              <a:rPr lang="en-US" sz="3200" dirty="0"/>
              <a:t>Just in Time (JIT) trainers </a:t>
            </a:r>
          </a:p>
          <a:p>
            <a:pPr eaLnBrk="1" hangingPunct="1"/>
            <a:r>
              <a:rPr lang="en-US" sz="3200" dirty="0"/>
              <a:t>Rely on specialists to be team leaders; </a:t>
            </a:r>
            <a:r>
              <a:rPr lang="en-US" sz="3200" dirty="0" err="1"/>
              <a:t>ie</a:t>
            </a:r>
            <a:r>
              <a:rPr lang="en-US" sz="3200" dirty="0"/>
              <a:t> burn nurse working with other (non-burn) nurses, can serve as force multipliers</a:t>
            </a:r>
          </a:p>
          <a:p>
            <a:pPr eaLnBrk="1" hangingPunct="1"/>
            <a:r>
              <a:rPr lang="en-US" sz="3200" dirty="0"/>
              <a:t>Assign staff to specific areas when possible</a:t>
            </a:r>
          </a:p>
          <a:p>
            <a:pPr eaLnBrk="1" hangingPunct="1"/>
            <a:r>
              <a:rPr lang="en-US" sz="3200" dirty="0"/>
              <a:t>Specialty Physician or Specialty Nursing staff typically most scarce</a:t>
            </a:r>
          </a:p>
        </p:txBody>
      </p:sp>
      <p:pic>
        <p:nvPicPr>
          <p:cNvPr id="4" name="Picture 3">
            <a:extLst>
              <a:ext uri="{FF2B5EF4-FFF2-40B4-BE49-F238E27FC236}">
                <a16:creationId xmlns:a16="http://schemas.microsoft.com/office/drawing/2014/main" id="{2998A073-8D92-4B9F-AEEA-9F848653003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594131828"/>
      </p:ext>
    </p:extLst>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a:solidFill>
                  <a:srgbClr val="FFC000"/>
                </a:solidFill>
              </a:rPr>
              <a:t>2.</a:t>
            </a:r>
            <a:r>
              <a:rPr lang="en-US" b="1" dirty="0"/>
              <a:t> Staff cont.</a:t>
            </a:r>
            <a:r>
              <a:rPr lang="en-US" sz="3600" dirty="0"/>
              <a:t> (force multipliers)</a:t>
            </a:r>
            <a:endParaRPr lang="en-US" dirty="0"/>
          </a:p>
        </p:txBody>
      </p:sp>
      <p:sp>
        <p:nvSpPr>
          <p:cNvPr id="32771" name="Rectangle 3"/>
          <p:cNvSpPr>
            <a:spLocks noGrp="1" noChangeArrowheads="1"/>
          </p:cNvSpPr>
          <p:nvPr>
            <p:ph idx="1"/>
          </p:nvPr>
        </p:nvSpPr>
        <p:spPr>
          <a:xfrm>
            <a:off x="1097280" y="1845734"/>
            <a:ext cx="10058400" cy="4386390"/>
          </a:xfrm>
        </p:spPr>
        <p:txBody>
          <a:bodyPr>
            <a:normAutofit/>
          </a:bodyPr>
          <a:lstStyle/>
          <a:p>
            <a:pPr eaLnBrk="1" hangingPunct="1">
              <a:lnSpc>
                <a:spcPct val="90000"/>
              </a:lnSpc>
            </a:pPr>
            <a:r>
              <a:rPr lang="en-US" sz="3200" dirty="0"/>
              <a:t>Hospital personnel</a:t>
            </a:r>
          </a:p>
          <a:p>
            <a:pPr eaLnBrk="1" hangingPunct="1">
              <a:lnSpc>
                <a:spcPct val="90000"/>
              </a:lnSpc>
            </a:pPr>
            <a:r>
              <a:rPr lang="en-US" sz="3200" dirty="0"/>
              <a:t>Clinic personnel</a:t>
            </a:r>
          </a:p>
          <a:p>
            <a:pPr eaLnBrk="1" hangingPunct="1">
              <a:lnSpc>
                <a:spcPct val="90000"/>
              </a:lnSpc>
            </a:pPr>
            <a:r>
              <a:rPr lang="en-US" sz="3200" dirty="0"/>
              <a:t>Non-clinical practice professionals</a:t>
            </a:r>
          </a:p>
          <a:p>
            <a:pPr eaLnBrk="1" hangingPunct="1">
              <a:lnSpc>
                <a:spcPct val="90000"/>
              </a:lnSpc>
            </a:pPr>
            <a:r>
              <a:rPr lang="en-US" sz="3200" dirty="0"/>
              <a:t>Retired or other volunteer professionals (</a:t>
            </a:r>
            <a:r>
              <a:rPr lang="en-US" sz="3200" dirty="0" err="1"/>
              <a:t>eg</a:t>
            </a:r>
            <a:r>
              <a:rPr lang="en-US" sz="3200" dirty="0"/>
              <a:t>: ESAR-VHP)</a:t>
            </a:r>
          </a:p>
          <a:p>
            <a:pPr eaLnBrk="1" hangingPunct="1">
              <a:lnSpc>
                <a:spcPct val="90000"/>
              </a:lnSpc>
            </a:pPr>
            <a:r>
              <a:rPr lang="en-US" sz="3200" dirty="0"/>
              <a:t>Trainees in health professions</a:t>
            </a:r>
          </a:p>
          <a:p>
            <a:pPr eaLnBrk="1" hangingPunct="1">
              <a:lnSpc>
                <a:spcPct val="90000"/>
              </a:lnSpc>
            </a:pPr>
            <a:endParaRPr lang="en-US" sz="2600" dirty="0"/>
          </a:p>
        </p:txBody>
      </p:sp>
      <p:pic>
        <p:nvPicPr>
          <p:cNvPr id="4" name="Picture 3">
            <a:extLst>
              <a:ext uri="{FF2B5EF4-FFF2-40B4-BE49-F238E27FC236}">
                <a16:creationId xmlns:a16="http://schemas.microsoft.com/office/drawing/2014/main" id="{9719814C-26C4-4BE0-B170-30B668F2E7FA}"/>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a:solidFill>
                  <a:srgbClr val="FFC000"/>
                </a:solidFill>
              </a:rPr>
              <a:t>2.</a:t>
            </a:r>
            <a:r>
              <a:rPr lang="en-US" b="1" dirty="0"/>
              <a:t> Staff cont.</a:t>
            </a:r>
            <a:r>
              <a:rPr lang="en-US" sz="3600" dirty="0"/>
              <a:t> (force multipliers)</a:t>
            </a:r>
            <a:endParaRPr lang="en-US" dirty="0"/>
          </a:p>
        </p:txBody>
      </p:sp>
      <p:sp>
        <p:nvSpPr>
          <p:cNvPr id="32771" name="Rectangle 3"/>
          <p:cNvSpPr>
            <a:spLocks noGrp="1" noChangeArrowheads="1"/>
          </p:cNvSpPr>
          <p:nvPr>
            <p:ph idx="1"/>
          </p:nvPr>
        </p:nvSpPr>
        <p:spPr>
          <a:xfrm>
            <a:off x="1097280" y="1845734"/>
            <a:ext cx="10058400" cy="4386390"/>
          </a:xfrm>
        </p:spPr>
        <p:txBody>
          <a:bodyPr>
            <a:normAutofit/>
          </a:bodyPr>
          <a:lstStyle/>
          <a:p>
            <a:pPr eaLnBrk="1" hangingPunct="1">
              <a:lnSpc>
                <a:spcPct val="90000"/>
              </a:lnSpc>
            </a:pPr>
            <a:r>
              <a:rPr lang="en-US" sz="3200" dirty="0"/>
              <a:t>Service organizations</a:t>
            </a:r>
          </a:p>
          <a:p>
            <a:pPr eaLnBrk="1" hangingPunct="1">
              <a:lnSpc>
                <a:spcPct val="90000"/>
              </a:lnSpc>
            </a:pPr>
            <a:r>
              <a:rPr lang="en-US" sz="3200" dirty="0"/>
              <a:t>Lay public / faith-based / family members</a:t>
            </a:r>
          </a:p>
          <a:p>
            <a:pPr eaLnBrk="1" hangingPunct="1">
              <a:lnSpc>
                <a:spcPct val="90000"/>
              </a:lnSpc>
            </a:pPr>
            <a:r>
              <a:rPr lang="en-US" sz="3200" dirty="0"/>
              <a:t>Government personnel</a:t>
            </a:r>
          </a:p>
          <a:p>
            <a:pPr eaLnBrk="1" hangingPunct="1">
              <a:lnSpc>
                <a:spcPct val="90000"/>
              </a:lnSpc>
            </a:pPr>
            <a:r>
              <a:rPr lang="en-US" sz="3200" dirty="0"/>
              <a:t>Veterinarian and other veterinary staff </a:t>
            </a:r>
          </a:p>
          <a:p>
            <a:pPr eaLnBrk="1" hangingPunct="1">
              <a:lnSpc>
                <a:spcPct val="90000"/>
              </a:lnSpc>
            </a:pPr>
            <a:r>
              <a:rPr lang="en-US" sz="3200" dirty="0"/>
              <a:t>(Essential to address these situations well before the disaster for rapid granting of privileges, scope and range of practice, Ethics Committee for Crisis Standards of Care, Legal advice, etc.)</a:t>
            </a:r>
          </a:p>
          <a:p>
            <a:pPr eaLnBrk="1" hangingPunct="1">
              <a:lnSpc>
                <a:spcPct val="90000"/>
              </a:lnSpc>
            </a:pPr>
            <a:endParaRPr lang="en-US" sz="2600" dirty="0"/>
          </a:p>
        </p:txBody>
      </p:sp>
      <p:pic>
        <p:nvPicPr>
          <p:cNvPr id="4" name="Picture 3">
            <a:extLst>
              <a:ext uri="{FF2B5EF4-FFF2-40B4-BE49-F238E27FC236}">
                <a16:creationId xmlns:a16="http://schemas.microsoft.com/office/drawing/2014/main" id="{26F35112-F7DA-43FE-A1EC-4076E494034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4119701928"/>
      </p:ext>
    </p:extLst>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dirty="0"/>
              <a:t>3 Ss of Surge Capacity</a:t>
            </a:r>
            <a:br>
              <a:rPr lang="en-US" b="1" dirty="0"/>
            </a:br>
            <a:r>
              <a:rPr lang="en-US" sz="3600" dirty="0"/>
              <a:t>(Hick et al., 2004)</a:t>
            </a:r>
            <a:endParaRPr lang="en-US" b="1" dirty="0"/>
          </a:p>
        </p:txBody>
      </p:sp>
      <p:sp>
        <p:nvSpPr>
          <p:cNvPr id="27651" name="Rectangle 3"/>
          <p:cNvSpPr>
            <a:spLocks noGrp="1" noChangeArrowheads="1"/>
          </p:cNvSpPr>
          <p:nvPr>
            <p:ph idx="1"/>
          </p:nvPr>
        </p:nvSpPr>
        <p:spPr>
          <a:xfrm>
            <a:off x="1097280" y="2133601"/>
            <a:ext cx="9570720" cy="4411663"/>
          </a:xfrm>
        </p:spPr>
        <p:txBody>
          <a:bodyPr/>
          <a:lstStyle/>
          <a:p>
            <a:pPr marL="742950" indent="-742950" eaLnBrk="1" hangingPunct="1">
              <a:buFont typeface="+mj-lt"/>
              <a:buAutoNum type="arabicPeriod"/>
            </a:pPr>
            <a:r>
              <a:rPr lang="en-US" sz="4000" b="1" dirty="0"/>
              <a:t>Space</a:t>
            </a:r>
          </a:p>
          <a:p>
            <a:pPr marL="742950" indent="-742950" eaLnBrk="1" hangingPunct="1">
              <a:buFont typeface="+mj-lt"/>
              <a:buAutoNum type="arabicPeriod"/>
            </a:pPr>
            <a:r>
              <a:rPr lang="en-US" sz="4000" b="1" dirty="0"/>
              <a:t>Staff</a:t>
            </a:r>
          </a:p>
          <a:p>
            <a:pPr marL="742950" indent="-742950" eaLnBrk="1" hangingPunct="1">
              <a:buFont typeface="+mj-lt"/>
              <a:buAutoNum type="arabicPeriod"/>
            </a:pPr>
            <a:r>
              <a:rPr lang="en-US" sz="4000" b="1" dirty="0">
                <a:highlight>
                  <a:srgbClr val="00FFFF"/>
                </a:highlight>
              </a:rPr>
              <a:t>Supplies </a:t>
            </a:r>
            <a:r>
              <a:rPr lang="en-US" sz="3600" dirty="0">
                <a:highlight>
                  <a:srgbClr val="00FFFF"/>
                </a:highlight>
              </a:rPr>
              <a:t>(Also noted as Supplies, Pharmaceuticals and Equipment [SPE])</a:t>
            </a:r>
            <a:endParaRPr lang="en-US" sz="4000" dirty="0">
              <a:highlight>
                <a:srgbClr val="00FFFF"/>
              </a:highlight>
            </a:endParaRPr>
          </a:p>
        </p:txBody>
      </p:sp>
      <p:pic>
        <p:nvPicPr>
          <p:cNvPr id="4" name="Picture 3">
            <a:extLst>
              <a:ext uri="{FF2B5EF4-FFF2-40B4-BE49-F238E27FC236}">
                <a16:creationId xmlns:a16="http://schemas.microsoft.com/office/drawing/2014/main" id="{93BA07EE-0147-42EC-ACA1-FBC7C16A447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extLst>
      <p:ext uri="{BB962C8B-B14F-4D97-AF65-F5344CB8AC3E}">
        <p14:creationId xmlns:p14="http://schemas.microsoft.com/office/powerpoint/2010/main" val="4081867378"/>
      </p:ext>
    </p:extLst>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dirty="0">
                <a:solidFill>
                  <a:srgbClr val="FFC000"/>
                </a:solidFill>
              </a:rPr>
              <a:t>3.</a:t>
            </a:r>
            <a:r>
              <a:rPr lang="en-US" b="1" dirty="0"/>
              <a:t> Supplies (on site)</a:t>
            </a:r>
          </a:p>
        </p:txBody>
      </p:sp>
      <p:sp>
        <p:nvSpPr>
          <p:cNvPr id="33795" name="Rectangle 3"/>
          <p:cNvSpPr>
            <a:spLocks noGrp="1" noChangeArrowheads="1"/>
          </p:cNvSpPr>
          <p:nvPr>
            <p:ph idx="1"/>
          </p:nvPr>
        </p:nvSpPr>
        <p:spPr>
          <a:xfrm>
            <a:off x="1097279" y="1845733"/>
            <a:ext cx="10665633" cy="4306491"/>
          </a:xfrm>
        </p:spPr>
        <p:txBody>
          <a:bodyPr>
            <a:normAutofit/>
          </a:bodyPr>
          <a:lstStyle/>
          <a:p>
            <a:pPr eaLnBrk="1" hangingPunct="1"/>
            <a:r>
              <a:rPr lang="en-US" sz="3200" dirty="0"/>
              <a:t>Patient care supplies – may vary by type of event</a:t>
            </a:r>
          </a:p>
          <a:p>
            <a:pPr eaLnBrk="1" hangingPunct="1"/>
            <a:r>
              <a:rPr lang="en-US" sz="3200" dirty="0"/>
              <a:t>Medical Gases – oxygen (other gases as needed) and suction</a:t>
            </a:r>
          </a:p>
          <a:p>
            <a:pPr eaLnBrk="1" hangingPunct="1"/>
            <a:endParaRPr lang="en-US" sz="3200" dirty="0"/>
          </a:p>
        </p:txBody>
      </p:sp>
      <p:pic>
        <p:nvPicPr>
          <p:cNvPr id="4" name="Picture 3">
            <a:extLst>
              <a:ext uri="{FF2B5EF4-FFF2-40B4-BE49-F238E27FC236}">
                <a16:creationId xmlns:a16="http://schemas.microsoft.com/office/drawing/2014/main" id="{D80DB641-B24D-43FA-B4A2-64BD675EC8D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210550" y="182880"/>
            <a:ext cx="3981450" cy="1189002"/>
          </a:xfrm>
          <a:prstGeom prst="rect">
            <a:avLst/>
          </a:prstGeom>
        </p:spPr>
      </p:pic>
    </p:spTree>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dirty="0">
                <a:solidFill>
                  <a:srgbClr val="FFC000"/>
                </a:solidFill>
              </a:rPr>
              <a:t>3.</a:t>
            </a:r>
            <a:r>
              <a:rPr lang="en-US" b="1" dirty="0"/>
              <a:t> Supplies (on site)</a:t>
            </a:r>
          </a:p>
        </p:txBody>
      </p:sp>
      <p:sp>
        <p:nvSpPr>
          <p:cNvPr id="33795" name="Rectangle 3"/>
          <p:cNvSpPr>
            <a:spLocks noGrp="1" noChangeArrowheads="1"/>
          </p:cNvSpPr>
          <p:nvPr>
            <p:ph idx="1"/>
          </p:nvPr>
        </p:nvSpPr>
        <p:spPr>
          <a:xfrm>
            <a:off x="1097279" y="1845733"/>
            <a:ext cx="10665633" cy="4306491"/>
          </a:xfrm>
        </p:spPr>
        <p:txBody>
          <a:bodyPr>
            <a:normAutofit/>
          </a:bodyPr>
          <a:lstStyle/>
          <a:p>
            <a:pPr eaLnBrk="1" hangingPunct="1"/>
            <a:r>
              <a:rPr lang="en-US" sz="3200" dirty="0"/>
              <a:t>Pharmacy – blood products, analgesia, sedation, antidotes, (inventory of what’s available and what do you have access to)</a:t>
            </a:r>
          </a:p>
          <a:p>
            <a:pPr eaLnBrk="1" hangingPunct="1"/>
            <a:r>
              <a:rPr lang="en-US" sz="3200" dirty="0"/>
              <a:t>PPE – masks, gloves, gowns</a:t>
            </a:r>
          </a:p>
          <a:p>
            <a:pPr eaLnBrk="1" hangingPunct="1"/>
            <a:endParaRPr lang="en-US" sz="3200" dirty="0"/>
          </a:p>
        </p:txBody>
      </p:sp>
      <p:pic>
        <p:nvPicPr>
          <p:cNvPr id="4" name="Picture 3">
            <a:extLst>
              <a:ext uri="{FF2B5EF4-FFF2-40B4-BE49-F238E27FC236}">
                <a16:creationId xmlns:a16="http://schemas.microsoft.com/office/drawing/2014/main" id="{90E6C038-AA7C-4BF2-BEC3-215DE0F7D2F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781462" y="4669155"/>
            <a:ext cx="3981450" cy="1189002"/>
          </a:xfrm>
          <a:prstGeom prst="rect">
            <a:avLst/>
          </a:prstGeom>
        </p:spPr>
      </p:pic>
    </p:spTree>
    <p:extLst>
      <p:ext uri="{BB962C8B-B14F-4D97-AF65-F5344CB8AC3E}">
        <p14:creationId xmlns:p14="http://schemas.microsoft.com/office/powerpoint/2010/main" val="1510591837"/>
      </p:ext>
    </p:extLst>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dirty="0">
                <a:solidFill>
                  <a:srgbClr val="FFC000"/>
                </a:solidFill>
              </a:rPr>
              <a:t>3.</a:t>
            </a:r>
            <a:r>
              <a:rPr lang="en-US" b="1" dirty="0"/>
              <a:t> Supplies (on site)</a:t>
            </a:r>
          </a:p>
        </p:txBody>
      </p:sp>
      <p:sp>
        <p:nvSpPr>
          <p:cNvPr id="33795" name="Rectangle 3"/>
          <p:cNvSpPr>
            <a:spLocks noGrp="1" noChangeArrowheads="1"/>
          </p:cNvSpPr>
          <p:nvPr>
            <p:ph idx="1"/>
          </p:nvPr>
        </p:nvSpPr>
        <p:spPr>
          <a:xfrm>
            <a:off x="1097279" y="1845733"/>
            <a:ext cx="10665633" cy="4306491"/>
          </a:xfrm>
        </p:spPr>
        <p:txBody>
          <a:bodyPr>
            <a:normAutofit/>
          </a:bodyPr>
          <a:lstStyle/>
          <a:p>
            <a:pPr eaLnBrk="1" hangingPunct="1"/>
            <a:r>
              <a:rPr lang="en-US" sz="3200" dirty="0"/>
              <a:t>Supply and staffing issues (72 to 96 hour)</a:t>
            </a:r>
          </a:p>
          <a:p>
            <a:pPr eaLnBrk="1" hangingPunct="1"/>
            <a:r>
              <a:rPr lang="en-US" sz="3200" dirty="0"/>
              <a:t>Supply chain management, logistics and planning sections</a:t>
            </a:r>
          </a:p>
          <a:p>
            <a:pPr eaLnBrk="1" hangingPunct="1"/>
            <a:r>
              <a:rPr lang="en-US" sz="3200" dirty="0"/>
              <a:t>Nonmedical supplies; cleaning, food/nutrition, etc.</a:t>
            </a:r>
          </a:p>
          <a:p>
            <a:pPr eaLnBrk="1" hangingPunct="1"/>
            <a:endParaRPr lang="en-US" sz="3200" dirty="0"/>
          </a:p>
        </p:txBody>
      </p:sp>
      <p:pic>
        <p:nvPicPr>
          <p:cNvPr id="4" name="Picture 3">
            <a:extLst>
              <a:ext uri="{FF2B5EF4-FFF2-40B4-BE49-F238E27FC236}">
                <a16:creationId xmlns:a16="http://schemas.microsoft.com/office/drawing/2014/main" id="{881B5D6D-85EF-4E31-A553-89ECAF4BAD5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781462" y="4669155"/>
            <a:ext cx="3981450" cy="1189002"/>
          </a:xfrm>
          <a:prstGeom prst="rect">
            <a:avLst/>
          </a:prstGeom>
        </p:spPr>
      </p:pic>
    </p:spTree>
    <p:extLst>
      <p:ext uri="{BB962C8B-B14F-4D97-AF65-F5344CB8AC3E}">
        <p14:creationId xmlns:p14="http://schemas.microsoft.com/office/powerpoint/2010/main" val="195753039"/>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dirty="0"/>
              <a:t>What is a disaster? Does context matter?</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Demand for critical resources outstrips availability, exceeding capacity and capability thus putting patients or staff in danger</a:t>
            </a:r>
          </a:p>
          <a:p>
            <a:pPr eaLnBrk="1" hangingPunct="1">
              <a:lnSpc>
                <a:spcPct val="90000"/>
              </a:lnSpc>
            </a:pPr>
            <a:endParaRPr lang="en-US" sz="2800" dirty="0"/>
          </a:p>
          <a:p>
            <a:pPr eaLnBrk="1" hangingPunct="1">
              <a:lnSpc>
                <a:spcPct val="90000"/>
              </a:lnSpc>
            </a:pPr>
            <a:endParaRPr lang="en-US" sz="2800" dirty="0"/>
          </a:p>
        </p:txBody>
      </p:sp>
      <p:sp>
        <p:nvSpPr>
          <p:cNvPr id="4" name="Star: 10 Points 3">
            <a:extLst>
              <a:ext uri="{FF2B5EF4-FFF2-40B4-BE49-F238E27FC236}">
                <a16:creationId xmlns:a16="http://schemas.microsoft.com/office/drawing/2014/main" id="{F818E62A-82A0-4814-8959-6B0C180A3FDC}"/>
              </a:ext>
            </a:extLst>
          </p:cNvPr>
          <p:cNvSpPr>
            <a:spLocks noChangeAspect="1"/>
          </p:cNvSpPr>
          <p:nvPr/>
        </p:nvSpPr>
        <p:spPr>
          <a:xfrm>
            <a:off x="10686640" y="4575146"/>
            <a:ext cx="1305486" cy="1263679"/>
          </a:xfrm>
          <a:prstGeom prst="star10">
            <a:avLst/>
          </a:prstGeom>
          <a:solidFill>
            <a:schemeClr val="accent3">
              <a:lumMod val="7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t>Disaster</a:t>
            </a:r>
          </a:p>
        </p:txBody>
      </p:sp>
    </p:spTree>
    <p:extLst>
      <p:ext uri="{BB962C8B-B14F-4D97-AF65-F5344CB8AC3E}">
        <p14:creationId xmlns:p14="http://schemas.microsoft.com/office/powerpoint/2010/main" val="198996557"/>
      </p:ext>
    </p:extLst>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73AD-C559-4901-8988-8DD16E020DB5}"/>
              </a:ext>
            </a:extLst>
          </p:cNvPr>
          <p:cNvSpPr>
            <a:spLocks noGrp="1"/>
          </p:cNvSpPr>
          <p:nvPr>
            <p:ph type="title"/>
          </p:nvPr>
        </p:nvSpPr>
        <p:spPr/>
        <p:txBody>
          <a:bodyPr/>
          <a:lstStyle/>
          <a:p>
            <a:r>
              <a:rPr lang="en-US" b="1" dirty="0">
                <a:solidFill>
                  <a:srgbClr val="FFC000"/>
                </a:solidFill>
              </a:rPr>
              <a:t>3.</a:t>
            </a:r>
            <a:r>
              <a:rPr lang="en-US" b="1" dirty="0"/>
              <a:t> Supplies (for a BMCI)</a:t>
            </a:r>
            <a:br>
              <a:rPr lang="en-US" b="1" dirty="0"/>
            </a:br>
            <a:r>
              <a:rPr lang="en-US" sz="3600" b="1" dirty="0"/>
              <a:t>Do you push supplies to the scene?</a:t>
            </a:r>
            <a:endParaRPr lang="en-US" b="1" dirty="0"/>
          </a:p>
        </p:txBody>
      </p:sp>
      <p:sp>
        <p:nvSpPr>
          <p:cNvPr id="3" name="Content Placeholder 2">
            <a:extLst>
              <a:ext uri="{FF2B5EF4-FFF2-40B4-BE49-F238E27FC236}">
                <a16:creationId xmlns:a16="http://schemas.microsoft.com/office/drawing/2014/main" id="{CF037D7E-45DD-4FD8-B50B-BA74F4FCED57}"/>
              </a:ext>
            </a:extLst>
          </p:cNvPr>
          <p:cNvSpPr>
            <a:spLocks noGrp="1"/>
          </p:cNvSpPr>
          <p:nvPr>
            <p:ph idx="1"/>
          </p:nvPr>
        </p:nvSpPr>
        <p:spPr>
          <a:xfrm>
            <a:off x="1097280" y="1845734"/>
            <a:ext cx="10058400" cy="4569134"/>
          </a:xfrm>
        </p:spPr>
        <p:txBody>
          <a:bodyPr>
            <a:normAutofit/>
          </a:bodyPr>
          <a:lstStyle/>
          <a:p>
            <a:r>
              <a:rPr lang="en-US" sz="2800" dirty="0"/>
              <a:t>Put in a basket stretcher or secure to a flat stretcher (basket stretcher works best) Total weight for basket and items should not exceed 198 lbs. (90kg) and can be added to the stretcher for an outbound/responding helicopter</a:t>
            </a:r>
          </a:p>
          <a:p>
            <a:endParaRPr lang="en-US" sz="2400" dirty="0"/>
          </a:p>
        </p:txBody>
      </p:sp>
      <p:pic>
        <p:nvPicPr>
          <p:cNvPr id="4" name="Picture 3">
            <a:extLst>
              <a:ext uri="{FF2B5EF4-FFF2-40B4-BE49-F238E27FC236}">
                <a16:creationId xmlns:a16="http://schemas.microsoft.com/office/drawing/2014/main" id="{BA59AD5A-85E5-417C-BDF9-39C76C6757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781462" y="4669155"/>
            <a:ext cx="3981450" cy="1189002"/>
          </a:xfrm>
          <a:prstGeom prst="rect">
            <a:avLst/>
          </a:prstGeom>
        </p:spPr>
      </p:pic>
    </p:spTree>
    <p:extLst>
      <p:ext uri="{BB962C8B-B14F-4D97-AF65-F5344CB8AC3E}">
        <p14:creationId xmlns:p14="http://schemas.microsoft.com/office/powerpoint/2010/main" val="661168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73AD-C559-4901-8988-8DD16E020DB5}"/>
              </a:ext>
            </a:extLst>
          </p:cNvPr>
          <p:cNvSpPr>
            <a:spLocks noGrp="1"/>
          </p:cNvSpPr>
          <p:nvPr>
            <p:ph type="title"/>
          </p:nvPr>
        </p:nvSpPr>
        <p:spPr/>
        <p:txBody>
          <a:bodyPr/>
          <a:lstStyle/>
          <a:p>
            <a:r>
              <a:rPr lang="en-US" b="1" dirty="0">
                <a:solidFill>
                  <a:srgbClr val="FFC000"/>
                </a:solidFill>
              </a:rPr>
              <a:t>3.</a:t>
            </a:r>
            <a:r>
              <a:rPr lang="en-US" b="1" dirty="0"/>
              <a:t> Supplies (for a BMCI)</a:t>
            </a:r>
            <a:br>
              <a:rPr lang="en-US" b="1" dirty="0"/>
            </a:br>
            <a:r>
              <a:rPr lang="en-US" sz="3600" b="1" dirty="0"/>
              <a:t>Do you push supplies to the scene?</a:t>
            </a:r>
            <a:endParaRPr lang="en-US" b="1" dirty="0"/>
          </a:p>
        </p:txBody>
      </p:sp>
      <p:sp>
        <p:nvSpPr>
          <p:cNvPr id="3" name="Content Placeholder 2">
            <a:extLst>
              <a:ext uri="{FF2B5EF4-FFF2-40B4-BE49-F238E27FC236}">
                <a16:creationId xmlns:a16="http://schemas.microsoft.com/office/drawing/2014/main" id="{CF037D7E-45DD-4FD8-B50B-BA74F4FCED57}"/>
              </a:ext>
            </a:extLst>
          </p:cNvPr>
          <p:cNvSpPr>
            <a:spLocks noGrp="1"/>
          </p:cNvSpPr>
          <p:nvPr>
            <p:ph idx="1"/>
          </p:nvPr>
        </p:nvSpPr>
        <p:spPr>
          <a:xfrm>
            <a:off x="1097280" y="1845734"/>
            <a:ext cx="10058400" cy="4569134"/>
          </a:xfrm>
        </p:spPr>
        <p:txBody>
          <a:bodyPr>
            <a:normAutofit/>
          </a:bodyPr>
          <a:lstStyle/>
          <a:p>
            <a:r>
              <a:rPr lang="en-US" sz="2800" dirty="0"/>
              <a:t>(Easy items)</a:t>
            </a:r>
          </a:p>
          <a:p>
            <a:r>
              <a:rPr lang="en-US" sz="2800" dirty="0"/>
              <a:t>Intravenous fluids (Ringers Lactate)</a:t>
            </a:r>
          </a:p>
          <a:p>
            <a:r>
              <a:rPr lang="en-US" sz="2800" dirty="0"/>
              <a:t>Endotracheal Tubes, common adult and children's sizes</a:t>
            </a:r>
          </a:p>
          <a:p>
            <a:r>
              <a:rPr lang="en-US" sz="2800" dirty="0"/>
              <a:t>Burn dressings or bandages can be problematic, maybe best to use simply large clean sheets but just remember, whatever goes on, will be the first to come off</a:t>
            </a:r>
          </a:p>
        </p:txBody>
      </p:sp>
      <p:pic>
        <p:nvPicPr>
          <p:cNvPr id="4" name="Picture 3">
            <a:extLst>
              <a:ext uri="{FF2B5EF4-FFF2-40B4-BE49-F238E27FC236}">
                <a16:creationId xmlns:a16="http://schemas.microsoft.com/office/drawing/2014/main" id="{0EE49FE4-6532-45B9-8916-4E83710B552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781462" y="4669155"/>
            <a:ext cx="3981450" cy="1189002"/>
          </a:xfrm>
          <a:prstGeom prst="rect">
            <a:avLst/>
          </a:prstGeom>
        </p:spPr>
      </p:pic>
    </p:spTree>
    <p:extLst>
      <p:ext uri="{BB962C8B-B14F-4D97-AF65-F5344CB8AC3E}">
        <p14:creationId xmlns:p14="http://schemas.microsoft.com/office/powerpoint/2010/main" val="2568522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73AD-C559-4901-8988-8DD16E020DB5}"/>
              </a:ext>
            </a:extLst>
          </p:cNvPr>
          <p:cNvSpPr>
            <a:spLocks noGrp="1"/>
          </p:cNvSpPr>
          <p:nvPr>
            <p:ph type="title"/>
          </p:nvPr>
        </p:nvSpPr>
        <p:spPr/>
        <p:txBody>
          <a:bodyPr/>
          <a:lstStyle/>
          <a:p>
            <a:r>
              <a:rPr lang="en-US" b="1" dirty="0">
                <a:solidFill>
                  <a:srgbClr val="FFC000"/>
                </a:solidFill>
              </a:rPr>
              <a:t>3.</a:t>
            </a:r>
            <a:r>
              <a:rPr lang="en-US" b="1" dirty="0"/>
              <a:t> Supplies (for a BMCI)</a:t>
            </a:r>
            <a:br>
              <a:rPr lang="en-US" b="1" dirty="0"/>
            </a:br>
            <a:r>
              <a:rPr lang="en-US" sz="3600" b="1" dirty="0"/>
              <a:t>Do you push supplies to the scene?</a:t>
            </a:r>
            <a:endParaRPr lang="en-US" b="1" dirty="0"/>
          </a:p>
        </p:txBody>
      </p:sp>
      <p:sp>
        <p:nvSpPr>
          <p:cNvPr id="3" name="Content Placeholder 2">
            <a:extLst>
              <a:ext uri="{FF2B5EF4-FFF2-40B4-BE49-F238E27FC236}">
                <a16:creationId xmlns:a16="http://schemas.microsoft.com/office/drawing/2014/main" id="{CF037D7E-45DD-4FD8-B50B-BA74F4FCED57}"/>
              </a:ext>
            </a:extLst>
          </p:cNvPr>
          <p:cNvSpPr>
            <a:spLocks noGrp="1"/>
          </p:cNvSpPr>
          <p:nvPr>
            <p:ph idx="1"/>
          </p:nvPr>
        </p:nvSpPr>
        <p:spPr>
          <a:xfrm>
            <a:off x="1097280" y="1845734"/>
            <a:ext cx="10058400" cy="4569134"/>
          </a:xfrm>
        </p:spPr>
        <p:txBody>
          <a:bodyPr>
            <a:normAutofit/>
          </a:bodyPr>
          <a:lstStyle/>
          <a:p>
            <a:r>
              <a:rPr lang="en-US" sz="2800" dirty="0"/>
              <a:t>(difficult to impossible)</a:t>
            </a:r>
          </a:p>
          <a:p>
            <a:r>
              <a:rPr lang="en-US" sz="2800" dirty="0"/>
              <a:t>Pain medications </a:t>
            </a:r>
          </a:p>
        </p:txBody>
      </p:sp>
      <p:pic>
        <p:nvPicPr>
          <p:cNvPr id="4" name="Picture 3">
            <a:extLst>
              <a:ext uri="{FF2B5EF4-FFF2-40B4-BE49-F238E27FC236}">
                <a16:creationId xmlns:a16="http://schemas.microsoft.com/office/drawing/2014/main" id="{5439C11E-0C1E-43A1-95B8-8173552D7A2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781462" y="4669155"/>
            <a:ext cx="3981450" cy="1189002"/>
          </a:xfrm>
          <a:prstGeom prst="rect">
            <a:avLst/>
          </a:prstGeom>
        </p:spPr>
      </p:pic>
    </p:spTree>
    <p:extLst>
      <p:ext uri="{BB962C8B-B14F-4D97-AF65-F5344CB8AC3E}">
        <p14:creationId xmlns:p14="http://schemas.microsoft.com/office/powerpoint/2010/main" val="3119427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B5FB-FEA2-488D-9E10-14D3CAC6A0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E8A0ED-7894-4FCC-A7D0-D9F2F4BE305A}"/>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DB6DB585-27D8-4203-A350-D13CBC2FB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0"/>
            <a:ext cx="891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50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rot="-5400000">
            <a:off x="-414749" y="3437995"/>
            <a:ext cx="4146584" cy="523220"/>
          </a:xfrm>
          <a:prstGeom prst="rect">
            <a:avLst/>
          </a:prstGeom>
          <a:solidFill>
            <a:schemeClr val="bg1"/>
          </a:solidFill>
          <a:ln w="9525">
            <a:noFill/>
            <a:miter lim="800000"/>
            <a:headEnd/>
            <a:tailEnd/>
          </a:ln>
        </p:spPr>
        <p:txBody>
          <a:bodyPr wrap="none">
            <a:spAutoFit/>
          </a:bodyPr>
          <a:lstStyle/>
          <a:p>
            <a:pPr algn="r"/>
            <a:r>
              <a:rPr lang="en-US" sz="2800" b="1" dirty="0"/>
              <a:t>Capabilities and Resources</a:t>
            </a:r>
          </a:p>
        </p:txBody>
      </p:sp>
      <p:sp>
        <p:nvSpPr>
          <p:cNvPr id="17411" name="Rectangle 3"/>
          <p:cNvSpPr>
            <a:spLocks noChangeArrowheads="1"/>
          </p:cNvSpPr>
          <p:nvPr/>
        </p:nvSpPr>
        <p:spPr bwMode="auto">
          <a:xfrm>
            <a:off x="6314149" y="401638"/>
            <a:ext cx="170129" cy="639030"/>
          </a:xfrm>
          <a:prstGeom prst="rect">
            <a:avLst/>
          </a:prstGeom>
          <a:noFill/>
          <a:ln w="12700">
            <a:noFill/>
            <a:miter lim="800000"/>
            <a:headEnd/>
            <a:tailEnd/>
          </a:ln>
        </p:spPr>
        <p:txBody>
          <a:bodyPr wrap="none" lIns="84210" tIns="42105" rIns="84210" bIns="42105">
            <a:spAutoFit/>
          </a:bodyPr>
          <a:lstStyle/>
          <a:p>
            <a:pPr algn="ctr"/>
            <a:endParaRPr lang="en-US" sz="3600">
              <a:latin typeface="Times New Roman" pitchFamily="18" charset="0"/>
            </a:endParaRPr>
          </a:p>
        </p:txBody>
      </p:sp>
      <p:sp>
        <p:nvSpPr>
          <p:cNvPr id="17412" name="Line 4"/>
          <p:cNvSpPr>
            <a:spLocks noChangeShapeType="1"/>
          </p:cNvSpPr>
          <p:nvPr/>
        </p:nvSpPr>
        <p:spPr bwMode="auto">
          <a:xfrm flipV="1">
            <a:off x="1343820" y="1456031"/>
            <a:ext cx="27641" cy="4429744"/>
          </a:xfrm>
          <a:prstGeom prst="line">
            <a:avLst/>
          </a:prstGeom>
          <a:noFill/>
          <a:ln w="76200">
            <a:solidFill>
              <a:schemeClr val="tx1"/>
            </a:solidFill>
            <a:round/>
            <a:headEnd/>
            <a:tailEnd type="triangle" w="med" len="med"/>
          </a:ln>
        </p:spPr>
        <p:txBody>
          <a:bodyPr/>
          <a:lstStyle/>
          <a:p>
            <a:endParaRPr lang="en-US"/>
          </a:p>
        </p:txBody>
      </p:sp>
      <p:sp>
        <p:nvSpPr>
          <p:cNvPr id="17414" name="AutoShape 6"/>
          <p:cNvSpPr>
            <a:spLocks noChangeArrowheads="1"/>
          </p:cNvSpPr>
          <p:nvPr/>
        </p:nvSpPr>
        <p:spPr bwMode="auto">
          <a:xfrm flipH="1">
            <a:off x="1990725" y="1814397"/>
            <a:ext cx="9083885" cy="2616318"/>
          </a:xfrm>
          <a:prstGeom prst="rtTriangle">
            <a:avLst/>
          </a:prstGeom>
          <a:solidFill>
            <a:schemeClr val="accent2">
              <a:lumMod val="40000"/>
              <a:lumOff val="60000"/>
            </a:schemeClr>
          </a:solidFill>
          <a:ln w="15875">
            <a:solidFill>
              <a:schemeClr val="tx1"/>
            </a:solidFill>
            <a:miter lim="800000"/>
            <a:headEnd/>
            <a:tailEnd/>
          </a:ln>
        </p:spPr>
        <p:txBody>
          <a:bodyPr wrap="none" anchor="ctr"/>
          <a:lstStyle/>
          <a:p>
            <a:pPr algn="ctr"/>
            <a:endParaRPr lang="en-US" sz="2400"/>
          </a:p>
        </p:txBody>
      </p:sp>
      <p:sp>
        <p:nvSpPr>
          <p:cNvPr id="17415" name="Text Box 7"/>
          <p:cNvSpPr txBox="1">
            <a:spLocks noChangeArrowheads="1"/>
          </p:cNvSpPr>
          <p:nvPr/>
        </p:nvSpPr>
        <p:spPr bwMode="auto">
          <a:xfrm>
            <a:off x="7434470" y="2954205"/>
            <a:ext cx="2798803" cy="461665"/>
          </a:xfrm>
          <a:prstGeom prst="rect">
            <a:avLst/>
          </a:prstGeom>
          <a:noFill/>
          <a:ln w="9525">
            <a:noFill/>
            <a:miter lim="800000"/>
            <a:headEnd/>
            <a:tailEnd/>
          </a:ln>
        </p:spPr>
        <p:txBody>
          <a:bodyPr wrap="square">
            <a:spAutoFit/>
          </a:bodyPr>
          <a:lstStyle/>
          <a:p>
            <a:pPr algn="ctr"/>
            <a:r>
              <a:rPr lang="en-US" sz="2400" b="1" dirty="0"/>
              <a:t>National Response</a:t>
            </a:r>
            <a:endParaRPr lang="en-US" sz="2400" b="1" dirty="0">
              <a:solidFill>
                <a:schemeClr val="bg1"/>
              </a:solidFill>
            </a:endParaRPr>
          </a:p>
        </p:txBody>
      </p:sp>
      <p:sp>
        <p:nvSpPr>
          <p:cNvPr id="17416" name="Rectangle 8"/>
          <p:cNvSpPr>
            <a:spLocks noChangeArrowheads="1"/>
          </p:cNvSpPr>
          <p:nvPr/>
        </p:nvSpPr>
        <p:spPr bwMode="auto">
          <a:xfrm>
            <a:off x="2463800" y="4032260"/>
            <a:ext cx="8606193" cy="360655"/>
          </a:xfrm>
          <a:prstGeom prst="rect">
            <a:avLst/>
          </a:prstGeom>
          <a:gradFill rotWithShape="0">
            <a:gsLst>
              <a:gs pos="0">
                <a:srgbClr val="009BC2"/>
              </a:gs>
              <a:gs pos="100000">
                <a:srgbClr val="00CCFF"/>
              </a:gs>
            </a:gsLst>
            <a:lin ang="0" scaled="1"/>
          </a:gradFill>
          <a:ln w="9525">
            <a:solidFill>
              <a:schemeClr val="tx1"/>
            </a:solidFill>
            <a:miter lim="800000"/>
            <a:headEnd/>
            <a:tailEnd/>
          </a:ln>
        </p:spPr>
        <p:txBody>
          <a:bodyPr wrap="none" anchor="ctr"/>
          <a:lstStyle/>
          <a:p>
            <a:r>
              <a:rPr lang="en-US" sz="2400" b="1" dirty="0"/>
              <a:t>Regional / Mutual Response Systems</a:t>
            </a:r>
          </a:p>
        </p:txBody>
      </p:sp>
      <p:sp>
        <p:nvSpPr>
          <p:cNvPr id="17417" name="Line 9"/>
          <p:cNvSpPr>
            <a:spLocks noChangeShapeType="1"/>
          </p:cNvSpPr>
          <p:nvPr/>
        </p:nvSpPr>
        <p:spPr bwMode="auto">
          <a:xfrm>
            <a:off x="7434469" y="4226729"/>
            <a:ext cx="3382517" cy="1280"/>
          </a:xfrm>
          <a:prstGeom prst="line">
            <a:avLst/>
          </a:prstGeom>
          <a:noFill/>
          <a:ln w="76200">
            <a:solidFill>
              <a:schemeClr val="bg1"/>
            </a:solidFill>
            <a:round/>
            <a:headEnd/>
            <a:tailEnd type="triangle" w="med" len="med"/>
          </a:ln>
        </p:spPr>
        <p:txBody>
          <a:bodyPr/>
          <a:lstStyle/>
          <a:p>
            <a:endParaRPr lang="en-US" sz="2400"/>
          </a:p>
        </p:txBody>
      </p:sp>
      <p:sp>
        <p:nvSpPr>
          <p:cNvPr id="17418" name="Rectangle 10"/>
          <p:cNvSpPr>
            <a:spLocks noChangeArrowheads="1"/>
          </p:cNvSpPr>
          <p:nvPr/>
        </p:nvSpPr>
        <p:spPr bwMode="auto">
          <a:xfrm>
            <a:off x="3198642" y="3666631"/>
            <a:ext cx="7871351" cy="366910"/>
          </a:xfrm>
          <a:prstGeom prst="rect">
            <a:avLst/>
          </a:prstGeom>
          <a:solidFill>
            <a:srgbClr val="FFFF00"/>
          </a:solidFill>
          <a:ln w="9525">
            <a:solidFill>
              <a:schemeClr val="tx1"/>
            </a:solidFill>
            <a:miter lim="800000"/>
            <a:headEnd/>
            <a:tailEnd/>
          </a:ln>
        </p:spPr>
        <p:txBody>
          <a:bodyPr wrap="none" anchor="ctr"/>
          <a:lstStyle/>
          <a:p>
            <a:r>
              <a:rPr lang="en-US" sz="2400" b="1" dirty="0">
                <a:solidFill>
                  <a:srgbClr val="000000"/>
                </a:solidFill>
              </a:rPr>
              <a:t>State Response</a:t>
            </a:r>
          </a:p>
        </p:txBody>
      </p:sp>
      <p:sp>
        <p:nvSpPr>
          <p:cNvPr id="17419" name="Line 11"/>
          <p:cNvSpPr>
            <a:spLocks noChangeShapeType="1"/>
          </p:cNvSpPr>
          <p:nvPr/>
        </p:nvSpPr>
        <p:spPr bwMode="auto">
          <a:xfrm flipV="1">
            <a:off x="5724939" y="3879860"/>
            <a:ext cx="5092047" cy="0"/>
          </a:xfrm>
          <a:prstGeom prst="line">
            <a:avLst/>
          </a:prstGeom>
          <a:noFill/>
          <a:ln w="76200">
            <a:solidFill>
              <a:schemeClr val="tx1"/>
            </a:solidFill>
            <a:round/>
            <a:headEnd/>
            <a:tailEnd type="triangle" w="med" len="med"/>
          </a:ln>
        </p:spPr>
        <p:txBody>
          <a:bodyPr/>
          <a:lstStyle/>
          <a:p>
            <a:endParaRPr lang="en-US" sz="2400"/>
          </a:p>
        </p:txBody>
      </p:sp>
      <p:sp>
        <p:nvSpPr>
          <p:cNvPr id="17420" name="Line 12"/>
          <p:cNvSpPr>
            <a:spLocks noChangeShapeType="1"/>
          </p:cNvSpPr>
          <p:nvPr/>
        </p:nvSpPr>
        <p:spPr bwMode="auto">
          <a:xfrm>
            <a:off x="5137153" y="4640780"/>
            <a:ext cx="5184768" cy="0"/>
          </a:xfrm>
          <a:prstGeom prst="line">
            <a:avLst/>
          </a:prstGeom>
          <a:noFill/>
          <a:ln w="9525">
            <a:solidFill>
              <a:schemeClr val="tx1"/>
            </a:solidFill>
            <a:round/>
            <a:headEnd/>
            <a:tailEnd type="triangle" w="med" len="med"/>
          </a:ln>
        </p:spPr>
        <p:txBody>
          <a:bodyPr/>
          <a:lstStyle/>
          <a:p>
            <a:endParaRPr lang="en-US" sz="2400"/>
          </a:p>
        </p:txBody>
      </p:sp>
      <p:sp>
        <p:nvSpPr>
          <p:cNvPr id="17421" name="Rectangle 13"/>
          <p:cNvSpPr>
            <a:spLocks noChangeArrowheads="1"/>
          </p:cNvSpPr>
          <p:nvPr/>
        </p:nvSpPr>
        <p:spPr bwMode="auto">
          <a:xfrm>
            <a:off x="1949069" y="5504775"/>
            <a:ext cx="6950766" cy="381000"/>
          </a:xfrm>
          <a:prstGeom prst="rect">
            <a:avLst/>
          </a:prstGeom>
          <a:noFill/>
          <a:ln w="19050">
            <a:noFill/>
            <a:miter lim="800000"/>
            <a:headEnd/>
            <a:tailEnd/>
          </a:ln>
        </p:spPr>
        <p:txBody>
          <a:bodyPr wrap="none" anchor="ctr"/>
          <a:lstStyle/>
          <a:p>
            <a:r>
              <a:rPr lang="en-US" sz="2800" b="1" dirty="0"/>
              <a:t>Increasing Magnitude and Severity</a:t>
            </a:r>
          </a:p>
        </p:txBody>
      </p:sp>
      <p:sp>
        <p:nvSpPr>
          <p:cNvPr id="17422" name="Rectangle 14"/>
          <p:cNvSpPr>
            <a:spLocks noChangeArrowheads="1"/>
          </p:cNvSpPr>
          <p:nvPr/>
        </p:nvSpPr>
        <p:spPr bwMode="auto">
          <a:xfrm>
            <a:off x="1990727" y="4442948"/>
            <a:ext cx="9087863" cy="350232"/>
          </a:xfrm>
          <a:prstGeom prst="rect">
            <a:avLst/>
          </a:prstGeom>
          <a:solidFill>
            <a:schemeClr val="accent4">
              <a:lumMod val="40000"/>
              <a:lumOff val="60000"/>
            </a:schemeClr>
          </a:solidFill>
          <a:ln w="9525">
            <a:solidFill>
              <a:schemeClr val="tx1"/>
            </a:solidFill>
            <a:miter lim="800000"/>
            <a:headEnd/>
            <a:tailEnd/>
          </a:ln>
        </p:spPr>
        <p:txBody>
          <a:bodyPr wrap="none" anchor="ctr"/>
          <a:lstStyle/>
          <a:p>
            <a:r>
              <a:rPr lang="en-US" sz="2400" b="1" dirty="0"/>
              <a:t>Local Response</a:t>
            </a:r>
          </a:p>
        </p:txBody>
      </p:sp>
      <p:sp>
        <p:nvSpPr>
          <p:cNvPr id="17423" name="Rectangle 15"/>
          <p:cNvSpPr>
            <a:spLocks noGrp="1" noChangeArrowheads="1"/>
          </p:cNvSpPr>
          <p:nvPr>
            <p:ph type="title"/>
          </p:nvPr>
        </p:nvSpPr>
        <p:spPr>
          <a:xfrm>
            <a:off x="1752600" y="-228601"/>
            <a:ext cx="7543800" cy="1630831"/>
          </a:xfrm>
        </p:spPr>
        <p:txBody>
          <a:bodyPr/>
          <a:lstStyle/>
          <a:p>
            <a:pPr eaLnBrk="1" hangingPunct="1"/>
            <a:r>
              <a:rPr lang="en-US" b="1" dirty="0">
                <a:solidFill>
                  <a:schemeClr val="tx1"/>
                </a:solidFill>
              </a:rPr>
              <a:t>All Disasters are Local.</a:t>
            </a:r>
            <a:br>
              <a:rPr lang="en-US" b="1" dirty="0">
                <a:solidFill>
                  <a:schemeClr val="tx1"/>
                </a:solidFill>
              </a:rPr>
            </a:br>
            <a:r>
              <a:rPr lang="en-US" sz="3600" i="1" dirty="0">
                <a:solidFill>
                  <a:schemeClr val="tx1"/>
                </a:solidFill>
              </a:rPr>
              <a:t>Tiered Response Strategy</a:t>
            </a:r>
            <a:endParaRPr lang="en-US" i="1" dirty="0">
              <a:solidFill>
                <a:schemeClr val="tx1"/>
              </a:solidFill>
            </a:endParaRPr>
          </a:p>
        </p:txBody>
      </p:sp>
      <p:sp>
        <p:nvSpPr>
          <p:cNvPr id="17424" name="Line 16"/>
          <p:cNvSpPr>
            <a:spLocks noChangeShapeType="1"/>
          </p:cNvSpPr>
          <p:nvPr/>
        </p:nvSpPr>
        <p:spPr bwMode="auto">
          <a:xfrm flipV="1">
            <a:off x="4320210" y="4604571"/>
            <a:ext cx="6496778" cy="23503"/>
          </a:xfrm>
          <a:prstGeom prst="line">
            <a:avLst/>
          </a:prstGeom>
          <a:noFill/>
          <a:ln w="76200">
            <a:solidFill>
              <a:srgbClr val="000000"/>
            </a:solidFill>
            <a:round/>
            <a:headEnd/>
            <a:tailEnd type="triangle" w="med" len="med"/>
          </a:ln>
        </p:spPr>
        <p:txBody>
          <a:bodyPr/>
          <a:lstStyle/>
          <a:p>
            <a:endParaRPr lang="en-US" sz="2400"/>
          </a:p>
        </p:txBody>
      </p:sp>
      <p:sp>
        <p:nvSpPr>
          <p:cNvPr id="17425" name="Text Box 17"/>
          <p:cNvSpPr txBox="1">
            <a:spLocks noChangeArrowheads="1"/>
          </p:cNvSpPr>
          <p:nvPr/>
        </p:nvSpPr>
        <p:spPr bwMode="auto">
          <a:xfrm>
            <a:off x="1973266" y="4805881"/>
            <a:ext cx="9101344" cy="461665"/>
          </a:xfrm>
          <a:prstGeom prst="rect">
            <a:avLst/>
          </a:prstGeom>
          <a:noFill/>
          <a:ln w="9525">
            <a:noFill/>
            <a:miter lim="800000"/>
            <a:headEnd/>
            <a:tailEnd/>
          </a:ln>
        </p:spPr>
        <p:txBody>
          <a:bodyPr wrap="square">
            <a:spAutoFit/>
          </a:bodyPr>
          <a:lstStyle/>
          <a:p>
            <a:pPr defTabSz="915988" eaLnBrk="0" hangingPunct="0">
              <a:spcBef>
                <a:spcPct val="50000"/>
              </a:spcBef>
              <a:tabLst>
                <a:tab pos="1830388" algn="l"/>
                <a:tab pos="3195638" algn="l"/>
                <a:tab pos="4913313" algn="l"/>
                <a:tab pos="6116638" algn="l"/>
              </a:tabLst>
            </a:pPr>
            <a:r>
              <a:rPr lang="en-US" sz="2400" b="1" dirty="0"/>
              <a:t>Minimal	Low	Medium	High		Catastrophic</a:t>
            </a:r>
          </a:p>
        </p:txBody>
      </p:sp>
      <p:sp>
        <p:nvSpPr>
          <p:cNvPr id="17426" name="Line 18"/>
          <p:cNvSpPr>
            <a:spLocks noChangeShapeType="1"/>
          </p:cNvSpPr>
          <p:nvPr/>
        </p:nvSpPr>
        <p:spPr bwMode="auto">
          <a:xfrm flipV="1">
            <a:off x="8189844" y="5734632"/>
            <a:ext cx="2627142" cy="17130"/>
          </a:xfrm>
          <a:prstGeom prst="line">
            <a:avLst/>
          </a:prstGeom>
          <a:noFill/>
          <a:ln w="76200">
            <a:solidFill>
              <a:schemeClr val="tx1"/>
            </a:solidFill>
            <a:round/>
            <a:headEnd/>
            <a:tailEnd type="triangle" w="med" len="med"/>
          </a:ln>
        </p:spPr>
        <p:txBody>
          <a:bodyPr/>
          <a:lstStyle/>
          <a:p>
            <a:endParaRPr lang="en-US" sz="2400" dirty="0"/>
          </a:p>
        </p:txBody>
      </p:sp>
      <p:sp>
        <p:nvSpPr>
          <p:cNvPr id="17427" name="Line 19"/>
          <p:cNvSpPr>
            <a:spLocks noChangeShapeType="1"/>
          </p:cNvSpPr>
          <p:nvPr/>
        </p:nvSpPr>
        <p:spPr bwMode="auto">
          <a:xfrm flipH="1" flipV="1">
            <a:off x="1942330" y="1652992"/>
            <a:ext cx="13478" cy="3152887"/>
          </a:xfrm>
          <a:prstGeom prst="line">
            <a:avLst/>
          </a:prstGeom>
          <a:noFill/>
          <a:ln w="57150">
            <a:solidFill>
              <a:schemeClr val="accent1"/>
            </a:solidFill>
            <a:round/>
            <a:headEnd/>
            <a:tailEnd/>
          </a:ln>
        </p:spPr>
        <p:txBody>
          <a:bodyPr/>
          <a:lstStyle/>
          <a:p>
            <a:endParaRPr lang="en-US"/>
          </a:p>
        </p:txBody>
      </p:sp>
      <p:sp>
        <p:nvSpPr>
          <p:cNvPr id="17428" name="Line 20"/>
          <p:cNvSpPr>
            <a:spLocks noChangeShapeType="1"/>
          </p:cNvSpPr>
          <p:nvPr/>
        </p:nvSpPr>
        <p:spPr bwMode="auto">
          <a:xfrm>
            <a:off x="1973266" y="4793180"/>
            <a:ext cx="9101344" cy="0"/>
          </a:xfrm>
          <a:prstGeom prst="line">
            <a:avLst/>
          </a:prstGeom>
          <a:noFill/>
          <a:ln w="57150">
            <a:solidFill>
              <a:schemeClr val="accent1"/>
            </a:solidFill>
            <a:round/>
            <a:headEnd/>
            <a:tailEnd/>
          </a:ln>
        </p:spPr>
        <p:txBody>
          <a:bodyPr/>
          <a:lstStyle/>
          <a:p>
            <a:endParaRPr lang="en-US" sz="2400"/>
          </a:p>
        </p:txBody>
      </p:sp>
    </p:spTree>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8A82-1B89-4731-9684-665B42055AB8}"/>
              </a:ext>
            </a:extLst>
          </p:cNvPr>
          <p:cNvSpPr>
            <a:spLocks noGrp="1"/>
          </p:cNvSpPr>
          <p:nvPr>
            <p:ph type="title"/>
          </p:nvPr>
        </p:nvSpPr>
        <p:spPr>
          <a:xfrm>
            <a:off x="1097280" y="286603"/>
            <a:ext cx="5178260" cy="1450757"/>
          </a:xfrm>
        </p:spPr>
        <p:txBody>
          <a:bodyPr/>
          <a:lstStyle/>
          <a:p>
            <a:r>
              <a:rPr lang="en-US" b="1" dirty="0"/>
              <a:t>Conclusion</a:t>
            </a:r>
          </a:p>
        </p:txBody>
      </p:sp>
      <p:sp>
        <p:nvSpPr>
          <p:cNvPr id="3" name="Content Placeholder 2">
            <a:extLst>
              <a:ext uri="{FF2B5EF4-FFF2-40B4-BE49-F238E27FC236}">
                <a16:creationId xmlns:a16="http://schemas.microsoft.com/office/drawing/2014/main" id="{238A6A62-52A2-49FC-8AC3-D8E9C8F7390C}"/>
              </a:ext>
            </a:extLst>
          </p:cNvPr>
          <p:cNvSpPr>
            <a:spLocks noGrp="1"/>
          </p:cNvSpPr>
          <p:nvPr>
            <p:ph idx="1"/>
          </p:nvPr>
        </p:nvSpPr>
        <p:spPr>
          <a:xfrm>
            <a:off x="1097280" y="1845733"/>
            <a:ext cx="10058400" cy="4725663"/>
          </a:xfrm>
        </p:spPr>
        <p:txBody>
          <a:bodyPr>
            <a:normAutofit/>
          </a:bodyPr>
          <a:lstStyle/>
          <a:p>
            <a:r>
              <a:rPr lang="en-US" sz="2400" dirty="0"/>
              <a:t>All disasters are local, initially answered by local responders and managed by local hospitals. Don’t design solutions that overlooks those facts.</a:t>
            </a:r>
          </a:p>
          <a:p>
            <a:r>
              <a:rPr lang="en-US" sz="2400" dirty="0"/>
              <a:t>Before the disaster, is your strategy to take your “disaster” to the hospital and re-triage there or do you have the resources to distribute the patients effectively from the scene?</a:t>
            </a:r>
          </a:p>
          <a:p>
            <a:r>
              <a:rPr lang="en-US" sz="2400" dirty="0"/>
              <a:t>A BMCI has obvious limitations simply based on the traditional capacity and capability of burn centers both locally and regionally</a:t>
            </a:r>
          </a:p>
          <a:p>
            <a:r>
              <a:rPr lang="en-US" sz="2400" dirty="0"/>
              <a:t>Surge planning includes staff, space and supplies. However, an often-overlooked component is the role of transportation.</a:t>
            </a:r>
          </a:p>
          <a:p>
            <a:r>
              <a:rPr lang="en-US" sz="2400" dirty="0"/>
              <a:t>Transportation services can vary from ground to air, but all must consider the impact of distance, geography, topography, and meteorology. </a:t>
            </a:r>
          </a:p>
        </p:txBody>
      </p:sp>
      <p:pic>
        <p:nvPicPr>
          <p:cNvPr id="4" name="Picture 3" descr="A close up of a sign&#10;&#10;Description automatically generated">
            <a:extLst>
              <a:ext uri="{FF2B5EF4-FFF2-40B4-BE49-F238E27FC236}">
                <a16:creationId xmlns:a16="http://schemas.microsoft.com/office/drawing/2014/main" id="{84960FB3-6AEB-44BB-B0AF-A312BDCDCBB4}"/>
              </a:ext>
            </a:extLst>
          </p:cNvPr>
          <p:cNvPicPr>
            <a:picLocks noChangeAspect="1"/>
          </p:cNvPicPr>
          <p:nvPr/>
        </p:nvPicPr>
        <p:blipFill>
          <a:blip r:embed="rId2">
            <a:clrChange>
              <a:clrFrom>
                <a:srgbClr val="F2F2F2"/>
              </a:clrFrom>
              <a:clrTo>
                <a:srgbClr val="F2F2F2">
                  <a:alpha val="0"/>
                </a:srgbClr>
              </a:clrTo>
            </a:clrChange>
            <a:extLst>
              <a:ext uri="{28A0092B-C50C-407E-A947-70E740481C1C}">
                <a14:useLocalDpi xmlns:a14="http://schemas.microsoft.com/office/drawing/2010/main" val="0"/>
              </a:ext>
            </a:extLst>
          </a:blip>
          <a:stretch>
            <a:fillRect/>
          </a:stretch>
        </p:blipFill>
        <p:spPr>
          <a:xfrm>
            <a:off x="7404100" y="-340692"/>
            <a:ext cx="4951827" cy="2332052"/>
          </a:xfrm>
          <a:prstGeom prst="rect">
            <a:avLst/>
          </a:prstGeom>
        </p:spPr>
      </p:pic>
    </p:spTree>
    <p:extLst>
      <p:ext uri="{BB962C8B-B14F-4D97-AF65-F5344CB8AC3E}">
        <p14:creationId xmlns:p14="http://schemas.microsoft.com/office/powerpoint/2010/main" val="3118946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BFF2-B659-4664-BF35-A15E55D68B00}"/>
              </a:ext>
            </a:extLst>
          </p:cNvPr>
          <p:cNvSpPr>
            <a:spLocks noGrp="1"/>
          </p:cNvSpPr>
          <p:nvPr>
            <p:ph type="title"/>
          </p:nvPr>
        </p:nvSpPr>
        <p:spPr/>
        <p:txBody>
          <a:bodyPr/>
          <a:lstStyle/>
          <a:p>
            <a:r>
              <a:rPr lang="en-US" b="1" dirty="0"/>
              <a:t>5 Things from this module</a:t>
            </a:r>
          </a:p>
        </p:txBody>
      </p:sp>
      <p:sp>
        <p:nvSpPr>
          <p:cNvPr id="3" name="Content Placeholder 2">
            <a:extLst>
              <a:ext uri="{FF2B5EF4-FFF2-40B4-BE49-F238E27FC236}">
                <a16:creationId xmlns:a16="http://schemas.microsoft.com/office/drawing/2014/main" id="{48579295-8D64-4897-93C0-BFA9EAD6C25E}"/>
              </a:ext>
            </a:extLst>
          </p:cNvPr>
          <p:cNvSpPr>
            <a:spLocks noGrp="1"/>
          </p:cNvSpPr>
          <p:nvPr>
            <p:ph idx="1"/>
          </p:nvPr>
        </p:nvSpPr>
        <p:spPr>
          <a:xfrm>
            <a:off x="1097280" y="1845734"/>
            <a:ext cx="7975600" cy="4023360"/>
          </a:xfrm>
        </p:spPr>
        <p:txBody>
          <a:bodyPr/>
          <a:lstStyle/>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DEC88C32-D385-46D7-9A15-69AFF73D5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260" y="3429000"/>
            <a:ext cx="2431315" cy="2431315"/>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BE3D9B76-5D0A-4CCF-9FF2-63663F8E8B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5267" y="2022698"/>
            <a:ext cx="1765299" cy="1120965"/>
          </a:xfrm>
          <a:prstGeom prst="rect">
            <a:avLst/>
          </a:prstGeom>
        </p:spPr>
      </p:pic>
      <p:sp>
        <p:nvSpPr>
          <p:cNvPr id="6" name="Rectangle 5">
            <a:extLst>
              <a:ext uri="{FF2B5EF4-FFF2-40B4-BE49-F238E27FC236}">
                <a16:creationId xmlns:a16="http://schemas.microsoft.com/office/drawing/2014/main" id="{20AA8858-3218-46B8-B42B-8D18441BEBB6}"/>
              </a:ext>
            </a:extLst>
          </p:cNvPr>
          <p:cNvSpPr/>
          <p:nvPr/>
        </p:nvSpPr>
        <p:spPr>
          <a:xfrm>
            <a:off x="1097280" y="1859340"/>
            <a:ext cx="8046720" cy="3785652"/>
          </a:xfrm>
          <a:prstGeom prst="rect">
            <a:avLst/>
          </a:prstGeom>
        </p:spPr>
        <p:txBody>
          <a:bodyPr wrap="square">
            <a:spAutoFit/>
          </a:bodyPr>
          <a:lstStyle/>
          <a:p>
            <a:pPr marL="457200" indent="-457200">
              <a:buFont typeface="+mj-lt"/>
              <a:buAutoNum type="arabicPeriod"/>
            </a:pPr>
            <a:r>
              <a:rPr lang="en-US" sz="2400" dirty="0"/>
              <a:t>Surge capacity is basically an absorption plan </a:t>
            </a:r>
          </a:p>
          <a:p>
            <a:pPr marL="457200" indent="-457200">
              <a:buFont typeface="+mj-lt"/>
              <a:buAutoNum type="arabicPeriod"/>
            </a:pPr>
            <a:r>
              <a:rPr lang="en-US" sz="2400" dirty="0"/>
              <a:t>Don’t confuse capacity with capability, both are important</a:t>
            </a:r>
          </a:p>
          <a:p>
            <a:pPr marL="457200" indent="-457200">
              <a:buFont typeface="+mj-lt"/>
              <a:buAutoNum type="arabicPeriod"/>
            </a:pPr>
            <a:r>
              <a:rPr lang="en-US" sz="2400" dirty="0"/>
              <a:t>The time to talk about crisis standards of care are well before the crisis occurs</a:t>
            </a:r>
          </a:p>
          <a:p>
            <a:pPr marL="457200" indent="-457200">
              <a:buFont typeface="+mj-lt"/>
              <a:buAutoNum type="arabicPeriod"/>
            </a:pPr>
            <a:r>
              <a:rPr lang="en-US" sz="2400" dirty="0"/>
              <a:t>Regardless of your size and the number of resources, all hospitals and EMS agencies reach a point of needing help. Who do you call and when will you need them?</a:t>
            </a:r>
          </a:p>
          <a:p>
            <a:pPr marL="457200" indent="-457200">
              <a:buFont typeface="+mj-lt"/>
              <a:buAutoNum type="arabicPeriod"/>
            </a:pPr>
            <a:r>
              <a:rPr lang="en-US" sz="2400" dirty="0"/>
              <a:t>Surge resources for a BMCI may change if the disaster is complex and has patients with trauma injuries as well or there is infrastructure damage such as with an earthquake</a:t>
            </a:r>
          </a:p>
        </p:txBody>
      </p:sp>
    </p:spTree>
    <p:extLst>
      <p:ext uri="{BB962C8B-B14F-4D97-AF65-F5344CB8AC3E}">
        <p14:creationId xmlns:p14="http://schemas.microsoft.com/office/powerpoint/2010/main" val="1028877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9A4C-A741-4E27-AC5E-FD0E2A346EBA}"/>
              </a:ext>
            </a:extLst>
          </p:cNvPr>
          <p:cNvSpPr>
            <a:spLocks noGrp="1"/>
          </p:cNvSpPr>
          <p:nvPr>
            <p:ph type="title"/>
          </p:nvPr>
        </p:nvSpPr>
        <p:spPr>
          <a:xfrm>
            <a:off x="1097280" y="286603"/>
            <a:ext cx="10058400" cy="1024037"/>
          </a:xfrm>
        </p:spPr>
        <p:txBody>
          <a:bodyPr/>
          <a:lstStyle/>
          <a:p>
            <a:pPr algn="ctr"/>
            <a:r>
              <a:rPr lang="en-US" b="1" dirty="0"/>
              <a:t>Thanks</a:t>
            </a:r>
          </a:p>
        </p:txBody>
      </p:sp>
      <p:sp>
        <p:nvSpPr>
          <p:cNvPr id="3" name="Content Placeholder 2">
            <a:extLst>
              <a:ext uri="{FF2B5EF4-FFF2-40B4-BE49-F238E27FC236}">
                <a16:creationId xmlns:a16="http://schemas.microsoft.com/office/drawing/2014/main" id="{D802BA87-1D43-4B40-B18B-CBC5D8CF77B1}"/>
              </a:ext>
            </a:extLst>
          </p:cNvPr>
          <p:cNvSpPr>
            <a:spLocks noGrp="1"/>
          </p:cNvSpPr>
          <p:nvPr>
            <p:ph idx="1"/>
          </p:nvPr>
        </p:nvSpPr>
        <p:spPr>
          <a:xfrm>
            <a:off x="524626" y="3296873"/>
            <a:ext cx="10058400" cy="2827637"/>
          </a:xfrm>
        </p:spPr>
        <p:txBody>
          <a:bodyPr>
            <a:normAutofit/>
          </a:bodyPr>
          <a:lstStyle/>
          <a:p>
            <a:r>
              <a:rPr lang="en-US" sz="2800" dirty="0">
                <a:solidFill>
                  <a:schemeClr val="tx1"/>
                </a:solidFill>
              </a:rPr>
              <a:t>For questions; please contact:</a:t>
            </a:r>
          </a:p>
          <a:p>
            <a:r>
              <a:rPr lang="en-US" sz="2800" dirty="0">
                <a:solidFill>
                  <a:schemeClr val="tx1"/>
                </a:solidFill>
              </a:rPr>
              <a:t>Randy Kearns, DHA, MSA, FACHE, FRSPH, CEM</a:t>
            </a:r>
          </a:p>
          <a:p>
            <a:r>
              <a:rPr lang="en-US" dirty="0">
                <a:solidFill>
                  <a:srgbClr val="0070C0"/>
                </a:solidFill>
                <a:hlinkClick r:id="rId2">
                  <a:extLst>
                    <a:ext uri="{A12FA001-AC4F-418D-AE19-62706E023703}">
                      <ahyp:hlinkClr xmlns:ahyp="http://schemas.microsoft.com/office/drawing/2018/hyperlinkcolor" val="tx"/>
                    </a:ext>
                  </a:extLst>
                </a:hlinkClick>
              </a:rPr>
              <a:t>rdkearns001@gmail.com</a:t>
            </a:r>
            <a:r>
              <a:rPr lang="en-US" dirty="0">
                <a:solidFill>
                  <a:srgbClr val="0070C0"/>
                </a:solidFill>
              </a:rPr>
              <a:t>, </a:t>
            </a:r>
          </a:p>
          <a:p>
            <a:r>
              <a:rPr lang="en-US" u="sng" dirty="0">
                <a:solidFill>
                  <a:srgbClr val="0070C0"/>
                </a:solidFill>
                <a:hlinkClick r:id="rId3">
                  <a:extLst>
                    <a:ext uri="{A12FA001-AC4F-418D-AE19-62706E023703}">
                      <ahyp:hlinkClr xmlns:ahyp="http://schemas.microsoft.com/office/drawing/2018/hyperlinkcolor" val="tx"/>
                    </a:ext>
                  </a:extLst>
                </a:hlinkClick>
              </a:rPr>
              <a:t>rkearns@uno.edu</a:t>
            </a:r>
            <a:r>
              <a:rPr lang="en-US" u="sng" dirty="0">
                <a:solidFill>
                  <a:srgbClr val="0070C0"/>
                </a:solidFill>
              </a:rPr>
              <a:t>,   </a:t>
            </a:r>
          </a:p>
          <a:p>
            <a:r>
              <a:rPr lang="en-US" dirty="0">
                <a:solidFill>
                  <a:srgbClr val="0070C0"/>
                </a:solidFill>
              </a:rPr>
              <a:t>or </a:t>
            </a:r>
            <a:r>
              <a:rPr lang="en-US" dirty="0">
                <a:solidFill>
                  <a:srgbClr val="0070C0"/>
                </a:solidFill>
                <a:hlinkClick r:id="rId4">
                  <a:extLst>
                    <a:ext uri="{A12FA001-AC4F-418D-AE19-62706E023703}">
                      <ahyp:hlinkClr xmlns:ahyp="http://schemas.microsoft.com/office/drawing/2018/hyperlinkcolor" val="tx"/>
                    </a:ext>
                  </a:extLst>
                </a:hlinkClick>
              </a:rPr>
              <a:t>randy_kearns@med.unc.edu</a:t>
            </a:r>
            <a:r>
              <a:rPr lang="en-US" dirty="0">
                <a:solidFill>
                  <a:srgbClr val="0070C0"/>
                </a:solidFill>
              </a:rPr>
              <a:t> </a:t>
            </a:r>
            <a:endParaRPr lang="en-US" u="sng" dirty="0">
              <a:solidFill>
                <a:srgbClr val="0070C0"/>
              </a:solidFill>
            </a:endParaRPr>
          </a:p>
          <a:p>
            <a:endParaRPr lang="en-US" sz="2800" u="sng" dirty="0">
              <a:solidFill>
                <a:schemeClr val="tx1"/>
              </a:solidFill>
            </a:endParaRPr>
          </a:p>
          <a:p>
            <a:endParaRPr lang="en-US" sz="2800" u="sng" dirty="0">
              <a:solidFill>
                <a:schemeClr val="tx1"/>
              </a:solidFill>
            </a:endParaRPr>
          </a:p>
          <a:p>
            <a:endParaRPr lang="en-US" sz="2800" u="sng" dirty="0">
              <a:solidFill>
                <a:schemeClr val="tx1"/>
              </a:solidFill>
            </a:endParaRPr>
          </a:p>
        </p:txBody>
      </p:sp>
      <p:pic>
        <p:nvPicPr>
          <p:cNvPr id="4" name="Picture 3">
            <a:extLst>
              <a:ext uri="{FF2B5EF4-FFF2-40B4-BE49-F238E27FC236}">
                <a16:creationId xmlns:a16="http://schemas.microsoft.com/office/drawing/2014/main" id="{476B2F41-546B-470E-ADC4-E415DE04A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143" y="224227"/>
            <a:ext cx="4053766" cy="3243013"/>
          </a:xfrm>
          <a:prstGeom prst="rect">
            <a:avLst/>
          </a:prstGeom>
        </p:spPr>
      </p:pic>
    </p:spTree>
    <p:extLst>
      <p:ext uri="{BB962C8B-B14F-4D97-AF65-F5344CB8AC3E}">
        <p14:creationId xmlns:p14="http://schemas.microsoft.com/office/powerpoint/2010/main" val="2300968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7C26-CEA2-4F46-861C-F78F96416F7A}"/>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53CBEA8F-671F-440D-BF03-55BD523EC2C3}"/>
              </a:ext>
            </a:extLst>
          </p:cNvPr>
          <p:cNvSpPr>
            <a:spLocks noGrp="1"/>
          </p:cNvSpPr>
          <p:nvPr>
            <p:ph idx="1"/>
          </p:nvPr>
        </p:nvSpPr>
        <p:spPr>
          <a:xfrm>
            <a:off x="1097280" y="1845733"/>
            <a:ext cx="10058400" cy="4634965"/>
          </a:xfrm>
        </p:spPr>
        <p:txBody>
          <a:bodyPr>
            <a:normAutofit/>
          </a:bodyPr>
          <a:lstStyle/>
          <a:p>
            <a:r>
              <a:rPr lang="en-US" dirty="0"/>
              <a:t>Barbera JA, Macintyre AG. Medical Surge Capacity and Capability: A Management System for Integrating Medical and Health Resources During Large-Scale Emergencies. In: Services </a:t>
            </a:r>
            <a:r>
              <a:rPr lang="en-US" dirty="0" err="1"/>
              <a:t>USDoHaH</a:t>
            </a:r>
            <a:r>
              <a:rPr lang="en-US" dirty="0"/>
              <a:t>, ed. Second ed. https://www.phe.gov/preparedness/planning/mscc/handbook/documents/mscc080626.pdf: The CNA Corporation, Institute for Public Research; 2007:274.</a:t>
            </a:r>
          </a:p>
          <a:p>
            <a:r>
              <a:rPr lang="en-US" dirty="0"/>
              <a:t>Hick JL, </a:t>
            </a:r>
            <a:r>
              <a:rPr lang="en-US" dirty="0" err="1"/>
              <a:t>Hanfling</a:t>
            </a:r>
            <a:r>
              <a:rPr lang="en-US" dirty="0"/>
              <a:t> D, Burstein JL, et al. Health care facility and community strategies for patient care surge capacity. </a:t>
            </a:r>
            <a:r>
              <a:rPr lang="en-US" i="1" dirty="0"/>
              <a:t>Annals of emergency medicine. </a:t>
            </a:r>
            <a:r>
              <a:rPr lang="en-US" dirty="0"/>
              <a:t>2004;44(3):253-261.</a:t>
            </a:r>
          </a:p>
          <a:p>
            <a:r>
              <a:rPr lang="en-US" dirty="0"/>
              <a:t>Hick JL, Barbera JA, </a:t>
            </a:r>
            <a:r>
              <a:rPr lang="en-US" dirty="0" err="1"/>
              <a:t>Kelen</a:t>
            </a:r>
            <a:r>
              <a:rPr lang="en-US" dirty="0"/>
              <a:t> GD. Refining surge capacity: conventional, contingency, and crisis capacity. </a:t>
            </a:r>
            <a:r>
              <a:rPr lang="en-US" i="1" dirty="0"/>
              <a:t>Disaster medicine and public health preparedness. </a:t>
            </a:r>
            <a:r>
              <a:rPr lang="en-US" dirty="0"/>
              <a:t>2009;3(2 Suppl):S59-67.</a:t>
            </a:r>
          </a:p>
          <a:p>
            <a:r>
              <a:rPr lang="en-US" dirty="0"/>
              <a:t>Kearns RD, Cairns BA, Cairns CB. Surge Capacity and Capability. A Review of the History and Where the Science is Today Regarding Surge Capacity during a Mass Casualty Disaster. </a:t>
            </a:r>
            <a:r>
              <a:rPr lang="en-US" i="1" dirty="0"/>
              <a:t>Front Public Health. </a:t>
            </a:r>
            <a:r>
              <a:rPr lang="en-US" dirty="0"/>
              <a:t>2014;2:29.</a:t>
            </a:r>
          </a:p>
          <a:p>
            <a:endParaRPr lang="en-US" i="1" dirty="0"/>
          </a:p>
          <a:p>
            <a:endParaRPr lang="en-US" i="1" dirty="0"/>
          </a:p>
        </p:txBody>
      </p:sp>
    </p:spTree>
    <p:extLst>
      <p:ext uri="{BB962C8B-B14F-4D97-AF65-F5344CB8AC3E}">
        <p14:creationId xmlns:p14="http://schemas.microsoft.com/office/powerpoint/2010/main" val="755358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7C26-CEA2-4F46-861C-F78F96416F7A}"/>
              </a:ext>
            </a:extLst>
          </p:cNvPr>
          <p:cNvSpPr>
            <a:spLocks noGrp="1"/>
          </p:cNvSpPr>
          <p:nvPr>
            <p:ph type="title"/>
          </p:nvPr>
        </p:nvSpPr>
        <p:spPr/>
        <p:txBody>
          <a:bodyPr/>
          <a:lstStyle/>
          <a:p>
            <a:r>
              <a:rPr lang="en-US" b="1"/>
              <a:t>References</a:t>
            </a:r>
          </a:p>
        </p:txBody>
      </p:sp>
      <p:sp>
        <p:nvSpPr>
          <p:cNvPr id="3" name="Content Placeholder 2">
            <a:extLst>
              <a:ext uri="{FF2B5EF4-FFF2-40B4-BE49-F238E27FC236}">
                <a16:creationId xmlns:a16="http://schemas.microsoft.com/office/drawing/2014/main" id="{53CBEA8F-671F-440D-BF03-55BD523EC2C3}"/>
              </a:ext>
            </a:extLst>
          </p:cNvPr>
          <p:cNvSpPr>
            <a:spLocks noGrp="1"/>
          </p:cNvSpPr>
          <p:nvPr>
            <p:ph idx="1"/>
          </p:nvPr>
        </p:nvSpPr>
        <p:spPr>
          <a:xfrm>
            <a:off x="1097280" y="1845733"/>
            <a:ext cx="10058400" cy="4634965"/>
          </a:xfrm>
        </p:spPr>
        <p:txBody>
          <a:bodyPr>
            <a:normAutofit/>
          </a:bodyPr>
          <a:lstStyle/>
          <a:p>
            <a:r>
              <a:rPr lang="en-US"/>
              <a:t>Kearns RD, Holmes </a:t>
            </a:r>
            <a:r>
              <a:rPr lang="en-US" err="1"/>
              <a:t>JHt</a:t>
            </a:r>
            <a:r>
              <a:rPr lang="en-US"/>
              <a:t>, Alson RL, Cairns BA. Disaster planning: the past, present, and future concepts and principles of managing a surge of burn injured patients for those involved in hospital facility planning and preparedness. </a:t>
            </a:r>
            <a:r>
              <a:rPr lang="en-US" i="1"/>
              <a:t>J Burn Care Res. </a:t>
            </a:r>
            <a:r>
              <a:rPr lang="en-US"/>
              <a:t>2014;35(1):e33-42.</a:t>
            </a:r>
          </a:p>
          <a:p>
            <a:r>
              <a:rPr lang="en-US"/>
              <a:t>Kearns RD, Skarote MB, Peterson J, et al. Deployable, portable, and temporary hospitals; one state's experiences through the years. </a:t>
            </a:r>
            <a:r>
              <a:rPr lang="en-US" i="1"/>
              <a:t>Am J Disaster Med. </a:t>
            </a:r>
            <a:r>
              <a:rPr lang="en-US"/>
              <a:t>2014;9(3):195-210.</a:t>
            </a:r>
          </a:p>
          <a:p>
            <a:r>
              <a:rPr lang="en-US"/>
              <a:t>Kearns RD, </a:t>
            </a:r>
            <a:r>
              <a:rPr lang="en-US" err="1"/>
              <a:t>Marcozzi</a:t>
            </a:r>
            <a:r>
              <a:rPr lang="en-US"/>
              <a:t> DE, Barry N, </a:t>
            </a:r>
            <a:r>
              <a:rPr lang="en-US" err="1"/>
              <a:t>Rubinson</a:t>
            </a:r>
            <a:r>
              <a:rPr lang="en-US"/>
              <a:t> L, Hultman CS, Rich PB. Disaster Preparedness and Response for the Burn Mass Casualty Incident in the Twenty-first Century. </a:t>
            </a:r>
            <a:r>
              <a:rPr lang="en-US" i="1"/>
              <a:t>Clinics in plastic surgery. </a:t>
            </a:r>
            <a:r>
              <a:rPr lang="en-US"/>
              <a:t>2017;44(3):441-449.</a:t>
            </a:r>
          </a:p>
          <a:p>
            <a:r>
              <a:rPr lang="en-US"/>
              <a:t>Kearns RD, Bettencourt AP, Hickerson WL, et al. Actionable, Revised (v.3), and Amplified American Burn Association Triage Tables for Mass Casualties: A Civilian Defense Guideline </a:t>
            </a:r>
            <a:r>
              <a:rPr lang="en-US" i="1"/>
              <a:t>Journal of Burn Care &amp; Research. </a:t>
            </a:r>
            <a:r>
              <a:rPr lang="en-US"/>
              <a:t>2020;41(4):770-779.</a:t>
            </a:r>
          </a:p>
          <a:p>
            <a:r>
              <a:rPr lang="en-US"/>
              <a:t>Institute of Medicine. </a:t>
            </a:r>
            <a:r>
              <a:rPr lang="en-US" i="1"/>
              <a:t>Medical Surge Capacity: Workshop Summary.</a:t>
            </a:r>
            <a:r>
              <a:rPr lang="en-US"/>
              <a:t> Washington, DC: The National Academies Press; 2010.</a:t>
            </a:r>
          </a:p>
          <a:p>
            <a:endParaRPr lang="en-US" i="1"/>
          </a:p>
          <a:p>
            <a:endParaRPr lang="en-US" i="1"/>
          </a:p>
        </p:txBody>
      </p:sp>
    </p:spTree>
    <p:extLst>
      <p:ext uri="{BB962C8B-B14F-4D97-AF65-F5344CB8AC3E}">
        <p14:creationId xmlns:p14="http://schemas.microsoft.com/office/powerpoint/2010/main" val="140632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a:t>What is a disaster? Does context matter?</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Context means; small communities with limited resources may have a lower threshold (patient numbers) which exceed capacity and capability</a:t>
            </a:r>
          </a:p>
          <a:p>
            <a:pPr eaLnBrk="1" hangingPunct="1">
              <a:lnSpc>
                <a:spcPct val="90000"/>
              </a:lnSpc>
            </a:pPr>
            <a:endParaRPr lang="en-US" sz="2800" dirty="0"/>
          </a:p>
        </p:txBody>
      </p:sp>
      <p:sp>
        <p:nvSpPr>
          <p:cNvPr id="4" name="Star: 10 Points 3">
            <a:extLst>
              <a:ext uri="{FF2B5EF4-FFF2-40B4-BE49-F238E27FC236}">
                <a16:creationId xmlns:a16="http://schemas.microsoft.com/office/drawing/2014/main" id="{0C901658-4954-44F5-BB3E-4E59C0A2EB95}"/>
              </a:ext>
            </a:extLst>
          </p:cNvPr>
          <p:cNvSpPr>
            <a:spLocks noChangeAspect="1"/>
          </p:cNvSpPr>
          <p:nvPr/>
        </p:nvSpPr>
        <p:spPr>
          <a:xfrm>
            <a:off x="10686640" y="4575146"/>
            <a:ext cx="1305486" cy="1263679"/>
          </a:xfrm>
          <a:prstGeom prst="star10">
            <a:avLst/>
          </a:prstGeom>
          <a:solidFill>
            <a:schemeClr val="accent3">
              <a:lumMod val="7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t>Disaster</a:t>
            </a:r>
          </a:p>
        </p:txBody>
      </p:sp>
    </p:spTree>
    <p:extLst>
      <p:ext uri="{BB962C8B-B14F-4D97-AF65-F5344CB8AC3E}">
        <p14:creationId xmlns:p14="http://schemas.microsoft.com/office/powerpoint/2010/main" val="1816661612"/>
      </p:ext>
    </p:extLst>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660A-C9C0-4A10-A8EF-9EA90EA4E0FE}"/>
              </a:ext>
            </a:extLst>
          </p:cNvPr>
          <p:cNvSpPr>
            <a:spLocks noGrp="1"/>
          </p:cNvSpPr>
          <p:nvPr>
            <p:ph type="title"/>
          </p:nvPr>
        </p:nvSpPr>
        <p:spPr>
          <a:xfrm>
            <a:off x="1097280" y="286603"/>
            <a:ext cx="10058400" cy="1450757"/>
          </a:xfrm>
        </p:spPr>
        <p:txBody>
          <a:bodyPr anchor="b">
            <a:normAutofit/>
          </a:bodyPr>
          <a:lstStyle/>
          <a:p>
            <a:pPr algn="ctr"/>
            <a:r>
              <a:rPr lang="en-US" sz="3400" b="1" dirty="0"/>
              <a:t>Content for this Presentation was Created or Developed by Randy Kearns for All Clear Emergency Management Group to be used for the State of Vermont</a:t>
            </a:r>
          </a:p>
        </p:txBody>
      </p:sp>
      <p:sp>
        <p:nvSpPr>
          <p:cNvPr id="8" name="Content Placeholder 2">
            <a:extLst>
              <a:ext uri="{FF2B5EF4-FFF2-40B4-BE49-F238E27FC236}">
                <a16:creationId xmlns:a16="http://schemas.microsoft.com/office/drawing/2014/main" id="{62D9DF6B-DCAF-4801-A183-39D9DDE0AD49}"/>
              </a:ext>
            </a:extLst>
          </p:cNvPr>
          <p:cNvSpPr>
            <a:spLocks noGrp="1"/>
          </p:cNvSpPr>
          <p:nvPr>
            <p:ph sz="half" idx="1"/>
          </p:nvPr>
        </p:nvSpPr>
        <p:spPr>
          <a:xfrm>
            <a:off x="1097279" y="1845733"/>
            <a:ext cx="5383420" cy="4725664"/>
          </a:xfrm>
        </p:spPr>
        <p:txBody>
          <a:bodyPr>
            <a:normAutofit fontScale="77500" lnSpcReduction="20000"/>
          </a:bodyPr>
          <a:lstStyle/>
          <a:p>
            <a:pPr>
              <a:lnSpc>
                <a:spcPct val="120000"/>
              </a:lnSpc>
            </a:pPr>
            <a:r>
              <a:rPr lang="en-US" sz="1600" dirty="0"/>
              <a:t>Dr. Kearns began his career as a paramedic, rescue chief and firefighter and instructor. Over 30 years, he taught emergency services programs at several community colleges in the Carolinas, spent 8 years in hospital administration and led multiple emergency service and emergency management organizations. Dr. Kearns has been a responder to 25+ presidentially declared disasters as a local, state and federal representative. In 2014, Dr. Kearns retired (from the State of North Carolina) as a Clinical Assistant Professor at the University of North Carolina, School of Medicine. After spending four years as the Healthcare Management Program Chair and an Associate Professor at the University of Mount Olive, Dr. Kearns joined the faculty here at the University of New Orleans in the College of Business Administration, August 2018</a:t>
            </a:r>
            <a:r>
              <a:rPr lang="en-US" dirty="0"/>
              <a:t>.</a:t>
            </a:r>
          </a:p>
          <a:p>
            <a:pPr>
              <a:lnSpc>
                <a:spcPct val="120000"/>
              </a:lnSpc>
            </a:pPr>
            <a:r>
              <a:rPr lang="en-US" b="1" dirty="0"/>
              <a:t>Publication Indexes:</a:t>
            </a:r>
            <a:br>
              <a:rPr lang="en-US" dirty="0"/>
            </a:br>
            <a:r>
              <a:rPr lang="en-US" dirty="0">
                <a:hlinkClick r:id="rId2"/>
              </a:rPr>
              <a:t>PubMed</a:t>
            </a:r>
            <a:br>
              <a:rPr lang="en-US" dirty="0"/>
            </a:br>
            <a:r>
              <a:rPr lang="en-US" dirty="0">
                <a:hlinkClick r:id="rId3"/>
              </a:rPr>
              <a:t>Scopus</a:t>
            </a:r>
            <a:br>
              <a:rPr lang="en-US" dirty="0"/>
            </a:br>
            <a:r>
              <a:rPr lang="en-US" dirty="0">
                <a:hlinkClick r:id="rId4"/>
              </a:rPr>
              <a:t>ResearchGate</a:t>
            </a:r>
            <a:br>
              <a:rPr lang="en-US" dirty="0"/>
            </a:br>
            <a:r>
              <a:rPr lang="en-US" dirty="0">
                <a:hlinkClick r:id="rId5"/>
              </a:rPr>
              <a:t>ORCID</a:t>
            </a:r>
            <a:endParaRPr lang="en-US" dirty="0"/>
          </a:p>
          <a:p>
            <a:pPr>
              <a:lnSpc>
                <a:spcPct val="120000"/>
              </a:lnSpc>
            </a:pPr>
            <a:r>
              <a:rPr lang="en-US" sz="1500" dirty="0"/>
              <a:t>Dr. Kearns has 81 publications in various forms. And, according to </a:t>
            </a:r>
            <a:r>
              <a:rPr lang="en-US" sz="1500" dirty="0" err="1"/>
              <a:t>Expertscape</a:t>
            </a:r>
            <a:r>
              <a:rPr lang="en-US" sz="1500" dirty="0"/>
              <a:t> (</a:t>
            </a:r>
            <a:r>
              <a:rPr lang="en-US" sz="1500" dirty="0">
                <a:hlinkClick r:id="rId6"/>
              </a:rPr>
              <a:t>www.expertscape.com</a:t>
            </a:r>
            <a:r>
              <a:rPr lang="en-US" sz="1500" dirty="0"/>
              <a:t> an academic artificial intelligence analysis software) is ranked 4</a:t>
            </a:r>
            <a:r>
              <a:rPr lang="en-US" sz="1500" baseline="30000" dirty="0"/>
              <a:t>rd</a:t>
            </a:r>
            <a:r>
              <a:rPr lang="en-US" sz="1500" dirty="0"/>
              <a:t> internationally for research in “Surge Capacity” 5</a:t>
            </a:r>
            <a:r>
              <a:rPr lang="en-US" sz="1500" baseline="30000" dirty="0"/>
              <a:t>th</a:t>
            </a:r>
            <a:r>
              <a:rPr lang="en-US" sz="1500" dirty="0"/>
              <a:t> internationally for research in “Mass Casualty Incidents” and 11</a:t>
            </a:r>
            <a:r>
              <a:rPr lang="en-US" sz="1500" baseline="30000" dirty="0"/>
              <a:t>th</a:t>
            </a:r>
            <a:r>
              <a:rPr lang="en-US" sz="1500" dirty="0"/>
              <a:t> for his work in “Disaster Planning.”</a:t>
            </a:r>
          </a:p>
        </p:txBody>
      </p:sp>
      <p:pic>
        <p:nvPicPr>
          <p:cNvPr id="1026" name="Picture 2" descr="State Code Status: Vermont | The Building Codes Assistance Project">
            <a:extLst>
              <a:ext uri="{FF2B5EF4-FFF2-40B4-BE49-F238E27FC236}">
                <a16:creationId xmlns:a16="http://schemas.microsoft.com/office/drawing/2014/main" id="{F069B13E-5E5A-4123-B735-F712141ADAE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096"/>
          <a:stretch/>
        </p:blipFill>
        <p:spPr bwMode="auto">
          <a:xfrm>
            <a:off x="10054954" y="1645720"/>
            <a:ext cx="1620789" cy="2624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45E0539-F981-419C-837C-01AE82F2CD64}"/>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7920037" y="4272881"/>
            <a:ext cx="3396626" cy="701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mont | Capital, Population, History, &amp;amp; Facts | Britannica">
            <a:extLst>
              <a:ext uri="{FF2B5EF4-FFF2-40B4-BE49-F238E27FC236}">
                <a16:creationId xmlns:a16="http://schemas.microsoft.com/office/drawing/2014/main" id="{263F4FBF-96DD-42FA-BD77-D2183B72F4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37" y="1947885"/>
            <a:ext cx="1814513" cy="108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23DB92-795A-4CB7-9942-5CCC45449E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6699" y="4079147"/>
            <a:ext cx="1088708" cy="1088708"/>
          </a:xfrm>
          <a:prstGeom prst="rect">
            <a:avLst/>
          </a:prstGeom>
        </p:spPr>
      </p:pic>
      <p:sp>
        <p:nvSpPr>
          <p:cNvPr id="5" name="Rectangle 4">
            <a:extLst>
              <a:ext uri="{FF2B5EF4-FFF2-40B4-BE49-F238E27FC236}">
                <a16:creationId xmlns:a16="http://schemas.microsoft.com/office/drawing/2014/main" id="{4FF71D84-5E1D-4827-8609-5B58BF0E351F}"/>
              </a:ext>
            </a:extLst>
          </p:cNvPr>
          <p:cNvSpPr/>
          <p:nvPr/>
        </p:nvSpPr>
        <p:spPr>
          <a:xfrm>
            <a:off x="7359412" y="4974120"/>
            <a:ext cx="4750276" cy="1323439"/>
          </a:xfrm>
          <a:prstGeom prst="rect">
            <a:avLst/>
          </a:prstGeom>
        </p:spPr>
        <p:txBody>
          <a:bodyPr wrap="square">
            <a:spAutoFit/>
          </a:bodyPr>
          <a:lstStyle/>
          <a:p>
            <a:r>
              <a:rPr lang="en-US" sz="1600" dirty="0"/>
              <a:t>All Clear Emergency Management Group, LLC is an experienced consulting firm that provides an array of emergency management services and conference management services. Our team of dedicated professionals will exceed our clients’ expectations.</a:t>
            </a:r>
          </a:p>
        </p:txBody>
      </p:sp>
      <p:pic>
        <p:nvPicPr>
          <p:cNvPr id="9" name="Picture 8" descr="Text&#10;&#10;Description automatically generated">
            <a:extLst>
              <a:ext uri="{FF2B5EF4-FFF2-40B4-BE49-F238E27FC236}">
                <a16:creationId xmlns:a16="http://schemas.microsoft.com/office/drawing/2014/main" id="{4E78C0A9-04F0-4AD0-95A3-E9CD7D914D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58293" y="3326602"/>
            <a:ext cx="2714645" cy="743421"/>
          </a:xfrm>
          <a:prstGeom prst="rect">
            <a:avLst/>
          </a:prstGeom>
        </p:spPr>
      </p:pic>
    </p:spTree>
    <p:extLst>
      <p:ext uri="{BB962C8B-B14F-4D97-AF65-F5344CB8AC3E}">
        <p14:creationId xmlns:p14="http://schemas.microsoft.com/office/powerpoint/2010/main" val="45559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5FED-5744-4167-9A14-E2B57F732395}"/>
              </a:ext>
            </a:extLst>
          </p:cNvPr>
          <p:cNvSpPr>
            <a:spLocks noGrp="1"/>
          </p:cNvSpPr>
          <p:nvPr>
            <p:ph type="title"/>
          </p:nvPr>
        </p:nvSpPr>
        <p:spPr>
          <a:xfrm>
            <a:off x="357809" y="214376"/>
            <a:ext cx="10058400" cy="1078371"/>
          </a:xfrm>
        </p:spPr>
        <p:txBody>
          <a:bodyPr/>
          <a:lstStyle/>
          <a:p>
            <a:r>
              <a:rPr lang="en-US" b="1" dirty="0"/>
              <a:t>Assignment of Rights</a:t>
            </a:r>
          </a:p>
        </p:txBody>
      </p:sp>
      <p:sp>
        <p:nvSpPr>
          <p:cNvPr id="3" name="Content Placeholder 2">
            <a:extLst>
              <a:ext uri="{FF2B5EF4-FFF2-40B4-BE49-F238E27FC236}">
                <a16:creationId xmlns:a16="http://schemas.microsoft.com/office/drawing/2014/main" id="{3F5B11BD-3EEF-4D60-AA0B-3F3E92224724}"/>
              </a:ext>
            </a:extLst>
          </p:cNvPr>
          <p:cNvSpPr>
            <a:spLocks noGrp="1"/>
          </p:cNvSpPr>
          <p:nvPr>
            <p:ph idx="1"/>
          </p:nvPr>
        </p:nvSpPr>
        <p:spPr>
          <a:xfrm>
            <a:off x="357809" y="1845733"/>
            <a:ext cx="11529391" cy="4647831"/>
          </a:xfrm>
        </p:spPr>
        <p:txBody>
          <a:bodyPr>
            <a:normAutofit/>
          </a:bodyPr>
          <a:lstStyle/>
          <a:p>
            <a:r>
              <a:rPr lang="en-US" sz="2400" dirty="0"/>
              <a:t>This content was developed for the </a:t>
            </a:r>
            <a:r>
              <a:rPr lang="en-US" sz="2400" b="1" i="1" dirty="0"/>
              <a:t>All Clear Emergency Management Group </a:t>
            </a:r>
            <a:r>
              <a:rPr lang="en-US" sz="2400" dirty="0"/>
              <a:t>for use with the State of Vermont.</a:t>
            </a:r>
          </a:p>
          <a:p>
            <a:r>
              <a:rPr lang="en-US" sz="2400" dirty="0"/>
              <a:t>Content used for this presentation, where applicable, has been sourced from various public documents or from the author’s personal materials. Copyright for papers published in academic journals, in their final form, are maintained by those respective journals. </a:t>
            </a:r>
          </a:p>
          <a:p>
            <a:r>
              <a:rPr lang="en-US" sz="2400" dirty="0"/>
              <a:t>The purpose of this project is to provide education for those involved in emergency care for those with a burn injury. Reuse of this material in their current format is restricted to </a:t>
            </a:r>
            <a:r>
              <a:rPr lang="en-US" sz="2400" b="1" i="1" dirty="0"/>
              <a:t>All Clear Emergency Management Group </a:t>
            </a:r>
            <a:r>
              <a:rPr lang="en-US" sz="2400" dirty="0"/>
              <a:t>for use with the State of Vermont. </a:t>
            </a:r>
          </a:p>
          <a:p>
            <a:r>
              <a:rPr lang="en-US" sz="2400" dirty="0"/>
              <a:t>All other rights to the materials are retained by the author.</a:t>
            </a:r>
          </a:p>
        </p:txBody>
      </p:sp>
    </p:spTree>
    <p:extLst>
      <p:ext uri="{BB962C8B-B14F-4D97-AF65-F5344CB8AC3E}">
        <p14:creationId xmlns:p14="http://schemas.microsoft.com/office/powerpoint/2010/main" val="1454151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4901-2B8C-460B-9851-070E3FB2C816}"/>
              </a:ext>
            </a:extLst>
          </p:cNvPr>
          <p:cNvSpPr>
            <a:spLocks noGrp="1"/>
          </p:cNvSpPr>
          <p:nvPr>
            <p:ph type="title"/>
          </p:nvPr>
        </p:nvSpPr>
        <p:spPr>
          <a:xfrm>
            <a:off x="185531" y="300406"/>
            <a:ext cx="10317480" cy="1051867"/>
          </a:xfrm>
        </p:spPr>
        <p:txBody>
          <a:bodyPr/>
          <a:lstStyle/>
          <a:p>
            <a:r>
              <a:rPr lang="en-US" b="1" dirty="0"/>
              <a:t>Fair Use and Disclaimer</a:t>
            </a:r>
          </a:p>
        </p:txBody>
      </p:sp>
      <p:pic>
        <p:nvPicPr>
          <p:cNvPr id="5" name="Content Placeholder 4" descr="A close up of a sign&#10;&#10;Description automatically generated">
            <a:extLst>
              <a:ext uri="{FF2B5EF4-FFF2-40B4-BE49-F238E27FC236}">
                <a16:creationId xmlns:a16="http://schemas.microsoft.com/office/drawing/2014/main" id="{9B37B86E-BDE4-40DD-BC22-BC6BBEB57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7486" y="94129"/>
            <a:ext cx="2547209" cy="1464423"/>
          </a:xfrm>
        </p:spPr>
      </p:pic>
      <p:sp>
        <p:nvSpPr>
          <p:cNvPr id="6" name="Rectangle 5">
            <a:extLst>
              <a:ext uri="{FF2B5EF4-FFF2-40B4-BE49-F238E27FC236}">
                <a16:creationId xmlns:a16="http://schemas.microsoft.com/office/drawing/2014/main" id="{3FD9F77F-8E77-452A-A0FC-1C24A9080C33}"/>
              </a:ext>
            </a:extLst>
          </p:cNvPr>
          <p:cNvSpPr/>
          <p:nvPr/>
        </p:nvSpPr>
        <p:spPr>
          <a:xfrm>
            <a:off x="185531" y="1690687"/>
            <a:ext cx="11839164" cy="4524315"/>
          </a:xfrm>
          <a:prstGeom prst="rect">
            <a:avLst/>
          </a:prstGeom>
        </p:spPr>
        <p:txBody>
          <a:bodyPr wrap="square">
            <a:spAutoFit/>
          </a:bodyPr>
          <a:lstStyle/>
          <a:p>
            <a:r>
              <a:rPr lang="en-US" sz="2400" dirty="0">
                <a:solidFill>
                  <a:srgbClr val="222222"/>
                </a:solidFill>
              </a:rPr>
              <a:t>Images and other content found throughout this presentation are either cited for their original source, are owned by the author of this work or were commonly found on the world wide web and not identified as being protected images (copyright). These images and this content are used and protected based on the Fair Use Doctrine. </a:t>
            </a:r>
          </a:p>
          <a:p>
            <a:endParaRPr lang="en-US" sz="2400" dirty="0">
              <a:solidFill>
                <a:srgbClr val="222222"/>
              </a:solidFill>
            </a:endParaRPr>
          </a:p>
          <a:p>
            <a:r>
              <a:rPr lang="en-US" sz="2400" dirty="0">
                <a:solidFill>
                  <a:srgbClr val="222222"/>
                </a:solidFill>
              </a:rPr>
              <a:t>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a:t>
            </a:r>
          </a:p>
          <a:p>
            <a:endParaRPr lang="en-US" sz="2400" dirty="0">
              <a:solidFill>
                <a:srgbClr val="222222"/>
              </a:solidFill>
            </a:endParaRPr>
          </a:p>
          <a:p>
            <a:r>
              <a:rPr lang="en-US" sz="2400" dirty="0">
                <a:solidFill>
                  <a:srgbClr val="222222"/>
                </a:solidFill>
              </a:rPr>
              <a:t>If for any reason you see an image that may in fact be copyrighted or you find objectionable, please notify us immediately. </a:t>
            </a:r>
            <a:endParaRPr lang="en-US" sz="2400" dirty="0"/>
          </a:p>
        </p:txBody>
      </p:sp>
    </p:spTree>
    <p:extLst>
      <p:ext uri="{BB962C8B-B14F-4D97-AF65-F5344CB8AC3E}">
        <p14:creationId xmlns:p14="http://schemas.microsoft.com/office/powerpoint/2010/main" val="38294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a:t>What is a disaster? Does context matter?</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Large communities with far greater resources may have a higher threshold, but at some point, all organizations have limited resources when the patient numbers exceed capacity and capability</a:t>
            </a:r>
          </a:p>
          <a:p>
            <a:pPr eaLnBrk="1" hangingPunct="1">
              <a:lnSpc>
                <a:spcPct val="90000"/>
              </a:lnSpc>
            </a:pPr>
            <a:endParaRPr lang="en-US" sz="2800" dirty="0"/>
          </a:p>
        </p:txBody>
      </p:sp>
      <p:sp>
        <p:nvSpPr>
          <p:cNvPr id="4" name="Star: 10 Points 3">
            <a:extLst>
              <a:ext uri="{FF2B5EF4-FFF2-40B4-BE49-F238E27FC236}">
                <a16:creationId xmlns:a16="http://schemas.microsoft.com/office/drawing/2014/main" id="{F9550225-5C5C-4DCC-8A22-ECB6753BC8EA}"/>
              </a:ext>
            </a:extLst>
          </p:cNvPr>
          <p:cNvSpPr>
            <a:spLocks noChangeAspect="1"/>
          </p:cNvSpPr>
          <p:nvPr/>
        </p:nvSpPr>
        <p:spPr>
          <a:xfrm>
            <a:off x="10686640" y="4575146"/>
            <a:ext cx="1305486" cy="1263679"/>
          </a:xfrm>
          <a:prstGeom prst="star10">
            <a:avLst/>
          </a:prstGeom>
          <a:solidFill>
            <a:schemeClr val="accent3">
              <a:lumMod val="7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t>Disaster</a:t>
            </a:r>
          </a:p>
        </p:txBody>
      </p:sp>
    </p:spTree>
    <p:extLst>
      <p:ext uri="{BB962C8B-B14F-4D97-AF65-F5344CB8AC3E}">
        <p14:creationId xmlns:p14="http://schemas.microsoft.com/office/powerpoint/2010/main" val="1428188120"/>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13183" y="286603"/>
            <a:ext cx="10791771" cy="1450757"/>
          </a:xfrm>
        </p:spPr>
        <p:txBody>
          <a:bodyPr/>
          <a:lstStyle/>
          <a:p>
            <a:pPr eaLnBrk="1" hangingPunct="1"/>
            <a:r>
              <a:rPr lang="en-US" b="1"/>
              <a:t>What is a disaster? Does context matter?</a:t>
            </a:r>
          </a:p>
        </p:txBody>
      </p:sp>
      <p:sp>
        <p:nvSpPr>
          <p:cNvPr id="7171" name="Rectangle 3"/>
          <p:cNvSpPr>
            <a:spLocks noGrp="1" noChangeArrowheads="1"/>
          </p:cNvSpPr>
          <p:nvPr>
            <p:ph idx="1"/>
          </p:nvPr>
        </p:nvSpPr>
        <p:spPr>
          <a:xfrm>
            <a:off x="1097279" y="1991141"/>
            <a:ext cx="10608816" cy="4341813"/>
          </a:xfrm>
        </p:spPr>
        <p:txBody>
          <a:bodyPr>
            <a:normAutofit/>
          </a:bodyPr>
          <a:lstStyle/>
          <a:p>
            <a:pPr eaLnBrk="1" hangingPunct="1">
              <a:lnSpc>
                <a:spcPct val="90000"/>
              </a:lnSpc>
            </a:pPr>
            <a:r>
              <a:rPr lang="en-US" sz="2800" dirty="0"/>
              <a:t>Goal is to plan ahead to ensure:</a:t>
            </a:r>
          </a:p>
          <a:p>
            <a:pPr lvl="1" eaLnBrk="1" hangingPunct="1">
              <a:lnSpc>
                <a:spcPct val="90000"/>
              </a:lnSpc>
            </a:pPr>
            <a:r>
              <a:rPr lang="en-US" sz="2400" dirty="0"/>
              <a:t>More effective use of available resources</a:t>
            </a:r>
          </a:p>
          <a:p>
            <a:pPr lvl="1" eaLnBrk="1" hangingPunct="1">
              <a:lnSpc>
                <a:spcPct val="90000"/>
              </a:lnSpc>
            </a:pPr>
            <a:r>
              <a:rPr lang="en-US" sz="2400" dirty="0"/>
              <a:t>Mobilization of additional resources</a:t>
            </a:r>
          </a:p>
          <a:p>
            <a:pPr lvl="1" eaLnBrk="1" hangingPunct="1">
              <a:lnSpc>
                <a:spcPct val="90000"/>
              </a:lnSpc>
            </a:pPr>
            <a:r>
              <a:rPr lang="en-US" sz="2400" dirty="0"/>
              <a:t>Identify resources not commonly available but useful in a disaster or surge event</a:t>
            </a:r>
          </a:p>
          <a:p>
            <a:pPr eaLnBrk="1" hangingPunct="1">
              <a:lnSpc>
                <a:spcPct val="90000"/>
              </a:lnSpc>
            </a:pPr>
            <a:endParaRPr lang="en-US" sz="2800" dirty="0"/>
          </a:p>
        </p:txBody>
      </p:sp>
      <p:sp>
        <p:nvSpPr>
          <p:cNvPr id="4" name="Star: 10 Points 3">
            <a:extLst>
              <a:ext uri="{FF2B5EF4-FFF2-40B4-BE49-F238E27FC236}">
                <a16:creationId xmlns:a16="http://schemas.microsoft.com/office/drawing/2014/main" id="{391BBD7E-D274-4666-AF3D-88A5771E3823}"/>
              </a:ext>
            </a:extLst>
          </p:cNvPr>
          <p:cNvSpPr>
            <a:spLocks noChangeAspect="1"/>
          </p:cNvSpPr>
          <p:nvPr/>
        </p:nvSpPr>
        <p:spPr>
          <a:xfrm>
            <a:off x="10686640" y="4575146"/>
            <a:ext cx="1305486" cy="1263679"/>
          </a:xfrm>
          <a:prstGeom prst="star10">
            <a:avLst/>
          </a:prstGeom>
          <a:solidFill>
            <a:schemeClr val="accent3">
              <a:lumMod val="75000"/>
            </a:schemeClr>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cap="small" dirty="0"/>
              <a:t>Disaster</a:t>
            </a:r>
          </a:p>
        </p:txBody>
      </p:sp>
    </p:spTree>
    <p:extLst>
      <p:ext uri="{BB962C8B-B14F-4D97-AF65-F5344CB8AC3E}">
        <p14:creationId xmlns:p14="http://schemas.microsoft.com/office/powerpoint/2010/main" val="2252557264"/>
      </p:ext>
    </p:extLst>
  </p:cSld>
  <p:clrMapOvr>
    <a:masterClrMapping/>
  </p:clrMapOvr>
  <p:transition>
    <p:zoom dir="in"/>
  </p:transition>
</p:sld>
</file>

<file path=ppt/theme/theme1.xml><?xml version="1.0" encoding="utf-8"?>
<a:theme xmlns:a="http://schemas.openxmlformats.org/drawingml/2006/main" name="ThemeBurn-r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Burn-rk" id="{B2889DFD-56D3-4688-9D4B-B76D2B7E49E9}" vid="{C0B23306-0276-434C-A266-66037313E2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ThemeBurn-rk</Template>
  <TotalTime>13676</TotalTime>
  <Words>5036</Words>
  <Application>Microsoft Office PowerPoint</Application>
  <PresentationFormat>Widescreen</PresentationFormat>
  <Paragraphs>313</Paragraphs>
  <Slides>72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Calibri</vt:lpstr>
      <vt:lpstr>Times New Roman</vt:lpstr>
      <vt:lpstr>Verdana</vt:lpstr>
      <vt:lpstr>Wingdings</vt:lpstr>
      <vt:lpstr>ThemeBurn-rk</vt:lpstr>
      <vt:lpstr>Burn Mass Casualty and Burn Surge Disaster Preparedness Course</vt:lpstr>
      <vt:lpstr>Disclosures</vt:lpstr>
      <vt:lpstr>What is a surge capacity?</vt:lpstr>
      <vt:lpstr>What is a surge capacity?</vt:lpstr>
      <vt:lpstr>5 Things from this module</vt:lpstr>
      <vt:lpstr>What is a disaster? Does context matter?</vt:lpstr>
      <vt:lpstr>What is a disaster? Does context matter?</vt:lpstr>
      <vt:lpstr>What is a disaster? Does context matter?</vt:lpstr>
      <vt:lpstr>What is a disaster? Does context matter?</vt:lpstr>
      <vt:lpstr>Defining Surge Capacity  (Hick et al., 2004)</vt:lpstr>
      <vt:lpstr>Defining Surge Capacity  (Hick et al., 2004)</vt:lpstr>
      <vt:lpstr>Defining Surge Capacity  (Hick et al., 2004)</vt:lpstr>
      <vt:lpstr>Defining Surge Capacity  (Hick et al., 2004)</vt:lpstr>
      <vt:lpstr>Defining Surge Capacity cont.  (Hick et al., 2004)</vt:lpstr>
      <vt:lpstr>Defining Surge Capacity cont.  (Hick et al., 2004)</vt:lpstr>
      <vt:lpstr>Defining Surge Capacity cont.  (Hick et al., 2004)</vt:lpstr>
      <vt:lpstr>Defining Surge Capacity cont.  (Hick et al., 2004)</vt:lpstr>
      <vt:lpstr>3 Ss of Surge Capacity (Hick et al., 2004)</vt:lpstr>
      <vt:lpstr>Types of Surge Events (Kearns et al., 2017)</vt:lpstr>
      <vt:lpstr>Types of Surge Events (Kearns et al., 2017)</vt:lpstr>
      <vt:lpstr>Disasters Present Themselves   In Two Ways…</vt:lpstr>
      <vt:lpstr>Capacity vs. Capability (Barbera &amp; Macintyre, 2007)</vt:lpstr>
      <vt:lpstr>Capacity vs. Capability (Barbera &amp; Macintyre, 2007)</vt:lpstr>
      <vt:lpstr>Principles of Surge Capacity (Hick et al., 2004)</vt:lpstr>
      <vt:lpstr>Principles of Surge Capacity (Hick et al., 2004)</vt:lpstr>
      <vt:lpstr>Principles of Surge Capacity (Hick et al., 2004)</vt:lpstr>
      <vt:lpstr>Principles of Surge Capacity (Hick et al., 2004)</vt:lpstr>
      <vt:lpstr>Goals in Surge – Point of Equilibrium (Kearns, Cairns, &amp; Cairns, 2014)</vt:lpstr>
      <vt:lpstr>Standards of Care</vt:lpstr>
      <vt:lpstr>Surge Capacity and Burn Injuries (Kearns, Holmes, Alson, &amp; Cairns, 2014)</vt:lpstr>
      <vt:lpstr>Surge Capacity and Burn Injuries cont. (Kearns, Holmes, Alson, &amp; Cairns, 2014)</vt:lpstr>
      <vt:lpstr>Surge Capacity and Burn Injuries cont. (Kearns, Holmes, Alson, &amp; Cairns, 2014)</vt:lpstr>
      <vt:lpstr>Conventional Care Hick JL, Einav S, Hanfling D, et al. (2014)</vt:lpstr>
      <vt:lpstr>Conventional Care for a BMCI Kearns, Holmes, Alson et al. (2014)</vt:lpstr>
      <vt:lpstr>Contingency care Hick JL, Einav S, Hanfling D, et al. (2014)</vt:lpstr>
      <vt:lpstr>Contingency Care for a BMCI Kearns, Holmes, Alson et al. (2014)</vt:lpstr>
      <vt:lpstr>Crisis Care Hick JL, Einav S, Hanfling D, et al. (2014) </vt:lpstr>
      <vt:lpstr>Crisis Care for a BMCI Kearns, Holmes, Alson et al. (2014)</vt:lpstr>
      <vt:lpstr>Crisis/Catastrophic Care Kearns, Bettencourt, Hickerson et al. (2020)</vt:lpstr>
      <vt:lpstr>3 Ss of Surge Capacity (Hick et al., 2004)</vt:lpstr>
      <vt:lpstr>1. Space</vt:lpstr>
      <vt:lpstr>1. Space</vt:lpstr>
      <vt:lpstr>1. Space</vt:lpstr>
      <vt:lpstr>1. Space cont.</vt:lpstr>
      <vt:lpstr>1. Space cont.</vt:lpstr>
      <vt:lpstr>1. Space cont.</vt:lpstr>
      <vt:lpstr>1. Space cont.</vt:lpstr>
      <vt:lpstr>1. Space cont.</vt:lpstr>
      <vt:lpstr>1. Space cont.</vt:lpstr>
      <vt:lpstr>1. Space cont.</vt:lpstr>
      <vt:lpstr>3 Ss of Surge Capacity (Hick et al., 2004)</vt:lpstr>
      <vt:lpstr>2. Staff</vt:lpstr>
      <vt:lpstr>2. Staff cont.</vt:lpstr>
      <vt:lpstr>2. Staff cont. (force multipliers)</vt:lpstr>
      <vt:lpstr>2. Staff cont. (force multipliers)</vt:lpstr>
      <vt:lpstr>3 Ss of Surge Capacity (Hick et al., 2004)</vt:lpstr>
      <vt:lpstr>3. Supplies (on site)</vt:lpstr>
      <vt:lpstr>3. Supplies (on site)</vt:lpstr>
      <vt:lpstr>3. Supplies (on site)</vt:lpstr>
      <vt:lpstr>3. Supplies (for a BMCI) Do you push supplies to the scene?</vt:lpstr>
      <vt:lpstr>3. Supplies (for a BMCI) Do you push supplies to the scene?</vt:lpstr>
      <vt:lpstr>3. Supplies (for a BMCI) Do you push supplies to the scene?</vt:lpstr>
      <vt:lpstr>PowerPoint Presentation</vt:lpstr>
      <vt:lpstr>All Disasters are Local. Tiered Response Strategy</vt:lpstr>
      <vt:lpstr>Conclusion</vt:lpstr>
      <vt:lpstr>5 Things from this module</vt:lpstr>
      <vt:lpstr>Thanks</vt:lpstr>
      <vt:lpstr>References</vt:lpstr>
      <vt:lpstr>References</vt:lpstr>
      <vt:lpstr>Content for this Presentation was Created or Developed by Randy Kearns for All Clear Emergency Management Group to be used for the State of Vermont</vt:lpstr>
      <vt:lpstr>Assignment of Rights</vt:lpstr>
      <vt:lpstr>Fair Use and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Kearns</dc:creator>
  <cp:lastModifiedBy>Randy Kearns</cp:lastModifiedBy>
  <cp:revision>5</cp:revision>
  <dcterms:created xsi:type="dcterms:W3CDTF">2021-05-25T18:59:54Z</dcterms:created>
  <dcterms:modified xsi:type="dcterms:W3CDTF">2021-09-20T02:29:35Z</dcterms:modified>
</cp:coreProperties>
</file>