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13"/>
  </p:notesMasterIdLst>
  <p:sldIdLst>
    <p:sldId id="256" r:id="rId2"/>
    <p:sldId id="1414" r:id="rId3"/>
    <p:sldId id="1367" r:id="rId4"/>
    <p:sldId id="943" r:id="rId5"/>
    <p:sldId id="1485" r:id="rId6"/>
    <p:sldId id="1486" r:id="rId7"/>
    <p:sldId id="1487" r:id="rId8"/>
    <p:sldId id="1488" r:id="rId9"/>
    <p:sldId id="1489" r:id="rId10"/>
    <p:sldId id="1429" r:id="rId11"/>
    <p:sldId id="848" r:id="rId12"/>
    <p:sldId id="1431" r:id="rId13"/>
    <p:sldId id="1436" r:id="rId14"/>
    <p:sldId id="1432" r:id="rId15"/>
    <p:sldId id="1437" r:id="rId16"/>
    <p:sldId id="934" r:id="rId17"/>
    <p:sldId id="1439" r:id="rId18"/>
    <p:sldId id="1438" r:id="rId19"/>
    <p:sldId id="1440" r:id="rId20"/>
    <p:sldId id="1442" r:id="rId21"/>
    <p:sldId id="1443" r:id="rId22"/>
    <p:sldId id="1447" r:id="rId23"/>
    <p:sldId id="1444" r:id="rId24"/>
    <p:sldId id="1448" r:id="rId25"/>
    <p:sldId id="1449" r:id="rId26"/>
    <p:sldId id="1445" r:id="rId27"/>
    <p:sldId id="1453" r:id="rId28"/>
    <p:sldId id="1463" r:id="rId29"/>
    <p:sldId id="1446" r:id="rId30"/>
    <p:sldId id="1450" r:id="rId31"/>
    <p:sldId id="1452" r:id="rId32"/>
    <p:sldId id="1456" r:id="rId33"/>
    <p:sldId id="922" r:id="rId34"/>
    <p:sldId id="1433" r:id="rId35"/>
    <p:sldId id="886" r:id="rId36"/>
    <p:sldId id="861" r:id="rId37"/>
    <p:sldId id="862" r:id="rId38"/>
    <p:sldId id="863" r:id="rId39"/>
    <p:sldId id="1434" r:id="rId40"/>
    <p:sldId id="864" r:id="rId41"/>
    <p:sldId id="865" r:id="rId42"/>
    <p:sldId id="866" r:id="rId43"/>
    <p:sldId id="867" r:id="rId44"/>
    <p:sldId id="868" r:id="rId45"/>
    <p:sldId id="869" r:id="rId46"/>
    <p:sldId id="871" r:id="rId47"/>
    <p:sldId id="872" r:id="rId48"/>
    <p:sldId id="870" r:id="rId49"/>
    <p:sldId id="873" r:id="rId50"/>
    <p:sldId id="1454" r:id="rId51"/>
    <p:sldId id="1455" r:id="rId52"/>
    <p:sldId id="1475" r:id="rId53"/>
    <p:sldId id="443" r:id="rId54"/>
    <p:sldId id="313" r:id="rId55"/>
    <p:sldId id="314" r:id="rId56"/>
    <p:sldId id="1407" r:id="rId57"/>
    <p:sldId id="315" r:id="rId58"/>
    <p:sldId id="1406" r:id="rId59"/>
    <p:sldId id="444" r:id="rId60"/>
    <p:sldId id="1408" r:id="rId61"/>
    <p:sldId id="449" r:id="rId62"/>
    <p:sldId id="1410" r:id="rId63"/>
    <p:sldId id="1411" r:id="rId64"/>
    <p:sldId id="1413" r:id="rId65"/>
    <p:sldId id="460" r:id="rId66"/>
    <p:sldId id="1480" r:id="rId67"/>
    <p:sldId id="1476" r:id="rId68"/>
    <p:sldId id="1458" r:id="rId69"/>
    <p:sldId id="267" r:id="rId70"/>
    <p:sldId id="1471" r:id="rId71"/>
    <p:sldId id="268" r:id="rId72"/>
    <p:sldId id="1459" r:id="rId73"/>
    <p:sldId id="1482" r:id="rId74"/>
    <p:sldId id="269" r:id="rId75"/>
    <p:sldId id="905" r:id="rId76"/>
    <p:sldId id="271" r:id="rId77"/>
    <p:sldId id="908" r:id="rId78"/>
    <p:sldId id="909" r:id="rId79"/>
    <p:sldId id="925" r:id="rId80"/>
    <p:sldId id="1466" r:id="rId81"/>
    <p:sldId id="385" r:id="rId82"/>
    <p:sldId id="1467" r:id="rId83"/>
    <p:sldId id="386" r:id="rId84"/>
    <p:sldId id="919" r:id="rId85"/>
    <p:sldId id="920" r:id="rId86"/>
    <p:sldId id="1468" r:id="rId87"/>
    <p:sldId id="1469" r:id="rId88"/>
    <p:sldId id="1472" r:id="rId89"/>
    <p:sldId id="335" r:id="rId90"/>
    <p:sldId id="1470" r:id="rId91"/>
    <p:sldId id="417" r:id="rId92"/>
    <p:sldId id="1473" r:id="rId93"/>
    <p:sldId id="1483" r:id="rId94"/>
    <p:sldId id="1477" r:id="rId95"/>
    <p:sldId id="1462" r:id="rId96"/>
    <p:sldId id="1484" r:id="rId97"/>
    <p:sldId id="928" r:id="rId98"/>
    <p:sldId id="1481" r:id="rId99"/>
    <p:sldId id="1478" r:id="rId100"/>
    <p:sldId id="1460" r:id="rId101"/>
    <p:sldId id="445" r:id="rId102"/>
    <p:sldId id="1461" r:id="rId103"/>
    <p:sldId id="1479" r:id="rId104"/>
    <p:sldId id="438" r:id="rId105"/>
    <p:sldId id="1428" r:id="rId106"/>
    <p:sldId id="1382" r:id="rId107"/>
    <p:sldId id="270" r:id="rId108"/>
    <p:sldId id="278" r:id="rId109"/>
    <p:sldId id="1402" r:id="rId110"/>
    <p:sldId id="1401" r:id="rId111"/>
    <p:sldId id="1403" r:id="rId1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4568CD-895B-45D2-B2A5-970894F3E362}" v="3" dt="2021-09-20T02:31:38.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sorterViewPr>
    <p:cViewPr>
      <p:scale>
        <a:sx n="100" d="100"/>
        <a:sy n="100" d="100"/>
      </p:scale>
      <p:origin x="0" y="-32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dy Kearns" userId="839a70db29bb98fa" providerId="LiveId" clId="{A7A4EFC8-FAD3-49EE-9527-CC0E97578A83}"/>
    <pc:docChg chg="undo custSel addSld delSld modSld">
      <pc:chgData name="Randy Kearns" userId="839a70db29bb98fa" providerId="LiveId" clId="{A7A4EFC8-FAD3-49EE-9527-CC0E97578A83}" dt="2021-08-20T19:20:44.329" v="243" actId="14100"/>
      <pc:docMkLst>
        <pc:docMk/>
      </pc:docMkLst>
      <pc:sldChg chg="addSp delSp modSp mod">
        <pc:chgData name="Randy Kearns" userId="839a70db29bb98fa" providerId="LiveId" clId="{A7A4EFC8-FAD3-49EE-9527-CC0E97578A83}" dt="2021-08-16T15:42:41.091" v="10"/>
        <pc:sldMkLst>
          <pc:docMk/>
          <pc:sldMk cId="2824162475" sldId="256"/>
        </pc:sldMkLst>
        <pc:spChg chg="mod">
          <ac:chgData name="Randy Kearns" userId="839a70db29bb98fa" providerId="LiveId" clId="{A7A4EFC8-FAD3-49EE-9527-CC0E97578A83}" dt="2021-08-09T16:46:14.687" v="8" actId="20577"/>
          <ac:spMkLst>
            <pc:docMk/>
            <pc:sldMk cId="2824162475" sldId="256"/>
            <ac:spMk id="3" creationId="{15D6EF50-D0FC-4F9C-A03B-B1EE8F409949}"/>
          </ac:spMkLst>
        </pc:spChg>
        <pc:picChg chg="del">
          <ac:chgData name="Randy Kearns" userId="839a70db29bb98fa" providerId="LiveId" clId="{A7A4EFC8-FAD3-49EE-9527-CC0E97578A83}" dt="2021-08-16T15:42:40.488" v="9" actId="478"/>
          <ac:picMkLst>
            <pc:docMk/>
            <pc:sldMk cId="2824162475" sldId="256"/>
            <ac:picMk id="4" creationId="{0BF43C7A-FA6C-457B-B8C0-8EE48BF07B59}"/>
          </ac:picMkLst>
        </pc:picChg>
        <pc:picChg chg="add mod">
          <ac:chgData name="Randy Kearns" userId="839a70db29bb98fa" providerId="LiveId" clId="{A7A4EFC8-FAD3-49EE-9527-CC0E97578A83}" dt="2021-08-16T15:42:41.091" v="10"/>
          <ac:picMkLst>
            <pc:docMk/>
            <pc:sldMk cId="2824162475" sldId="256"/>
            <ac:picMk id="6" creationId="{2508679B-D93B-47AD-8EFE-6D7DD828FF3E}"/>
          </ac:picMkLst>
        </pc:picChg>
      </pc:sldChg>
      <pc:sldChg chg="addSp modSp mod">
        <pc:chgData name="Randy Kearns" userId="839a70db29bb98fa" providerId="LiveId" clId="{A7A4EFC8-FAD3-49EE-9527-CC0E97578A83}" dt="2021-08-20T19:19:07.945" v="236" actId="14100"/>
        <pc:sldMkLst>
          <pc:docMk/>
          <pc:sldMk cId="0" sldId="443"/>
        </pc:sldMkLst>
        <pc:spChg chg="mod">
          <ac:chgData name="Randy Kearns" userId="839a70db29bb98fa" providerId="LiveId" clId="{A7A4EFC8-FAD3-49EE-9527-CC0E97578A83}" dt="2021-08-20T19:19:02.257" v="235" actId="14100"/>
          <ac:spMkLst>
            <pc:docMk/>
            <pc:sldMk cId="0" sldId="443"/>
            <ac:spMk id="5" creationId="{00000000-0000-0000-0000-000000000000}"/>
          </ac:spMkLst>
        </pc:spChg>
        <pc:picChg chg="add mod">
          <ac:chgData name="Randy Kearns" userId="839a70db29bb98fa" providerId="LiveId" clId="{A7A4EFC8-FAD3-49EE-9527-CC0E97578A83}" dt="2021-08-20T19:19:07.945" v="236" actId="14100"/>
          <ac:picMkLst>
            <pc:docMk/>
            <pc:sldMk cId="0" sldId="443"/>
            <ac:picMk id="4" creationId="{E57DDCD8-63B7-49D7-BF35-2C81995D66D4}"/>
          </ac:picMkLst>
        </pc:picChg>
      </pc:sldChg>
      <pc:sldChg chg="addSp modSp">
        <pc:chgData name="Randy Kearns" userId="839a70db29bb98fa" providerId="LiveId" clId="{A7A4EFC8-FAD3-49EE-9527-CC0E97578A83}" dt="2021-08-20T19:17:50.915" v="231"/>
        <pc:sldMkLst>
          <pc:docMk/>
          <pc:sldMk cId="0" sldId="920"/>
        </pc:sldMkLst>
        <pc:picChg chg="add mod">
          <ac:chgData name="Randy Kearns" userId="839a70db29bb98fa" providerId="LiveId" clId="{A7A4EFC8-FAD3-49EE-9527-CC0E97578A83}" dt="2021-08-20T19:17:50.915" v="231"/>
          <ac:picMkLst>
            <pc:docMk/>
            <pc:sldMk cId="0" sldId="920"/>
            <ac:picMk id="4" creationId="{CE876A3F-8E5B-4350-9E15-A1B5407BDF71}"/>
          </ac:picMkLst>
        </pc:picChg>
      </pc:sldChg>
      <pc:sldChg chg="addSp modSp mod">
        <pc:chgData name="Randy Kearns" userId="839a70db29bb98fa" providerId="LiveId" clId="{A7A4EFC8-FAD3-49EE-9527-CC0E97578A83}" dt="2021-08-20T19:20:00.044" v="237" actId="403"/>
        <pc:sldMkLst>
          <pc:docMk/>
          <pc:sldMk cId="45409252" sldId="943"/>
        </pc:sldMkLst>
        <pc:spChg chg="mod">
          <ac:chgData name="Randy Kearns" userId="839a70db29bb98fa" providerId="LiveId" clId="{A7A4EFC8-FAD3-49EE-9527-CC0E97578A83}" dt="2021-08-20T17:01:28.562" v="201" actId="20577"/>
          <ac:spMkLst>
            <pc:docMk/>
            <pc:sldMk cId="45409252" sldId="943"/>
            <ac:spMk id="2" creationId="{0DD52B1A-CF43-4B37-B8C1-DC0EB5DA07EA}"/>
          </ac:spMkLst>
        </pc:spChg>
        <pc:spChg chg="mod">
          <ac:chgData name="Randy Kearns" userId="839a70db29bb98fa" providerId="LiveId" clId="{A7A4EFC8-FAD3-49EE-9527-CC0E97578A83}" dt="2021-08-20T19:20:00.044" v="237" actId="403"/>
          <ac:spMkLst>
            <pc:docMk/>
            <pc:sldMk cId="45409252" sldId="943"/>
            <ac:spMk id="3" creationId="{4148A297-CCED-4188-8A9B-BAC71E5A6FC4}"/>
          </ac:spMkLst>
        </pc:spChg>
        <pc:picChg chg="add mod">
          <ac:chgData name="Randy Kearns" userId="839a70db29bb98fa" providerId="LiveId" clId="{A7A4EFC8-FAD3-49EE-9527-CC0E97578A83}" dt="2021-08-20T15:27:33.298" v="134" actId="1076"/>
          <ac:picMkLst>
            <pc:docMk/>
            <pc:sldMk cId="45409252" sldId="943"/>
            <ac:picMk id="8194" creationId="{8F3B854E-EF1B-472D-B280-DB4603AA21B5}"/>
          </ac:picMkLst>
        </pc:picChg>
      </pc:sldChg>
      <pc:sldChg chg="addSp modSp">
        <pc:chgData name="Randy Kearns" userId="839a70db29bb98fa" providerId="LiveId" clId="{A7A4EFC8-FAD3-49EE-9527-CC0E97578A83}" dt="2021-08-20T13:38:35.502" v="11"/>
        <pc:sldMkLst>
          <pc:docMk/>
          <pc:sldMk cId="45559275" sldId="1402"/>
        </pc:sldMkLst>
        <pc:picChg chg="add mod">
          <ac:chgData name="Randy Kearns" userId="839a70db29bb98fa" providerId="LiveId" clId="{A7A4EFC8-FAD3-49EE-9527-CC0E97578A83}" dt="2021-08-20T13:38:35.502" v="11"/>
          <ac:picMkLst>
            <pc:docMk/>
            <pc:sldMk cId="45559275" sldId="1402"/>
            <ac:picMk id="9" creationId="{5781CBAF-80F9-40DB-BE46-30155A5FBCCE}"/>
          </ac:picMkLst>
        </pc:picChg>
      </pc:sldChg>
      <pc:sldChg chg="addSp delSp modSp">
        <pc:chgData name="Randy Kearns" userId="839a70db29bb98fa" providerId="LiveId" clId="{A7A4EFC8-FAD3-49EE-9527-CC0E97578A83}" dt="2021-08-20T15:34:12.925" v="159" actId="1076"/>
        <pc:sldMkLst>
          <pc:docMk/>
          <pc:sldMk cId="2142816085" sldId="1411"/>
        </pc:sldMkLst>
        <pc:picChg chg="add del">
          <ac:chgData name="Randy Kearns" userId="839a70db29bb98fa" providerId="LiveId" clId="{A7A4EFC8-FAD3-49EE-9527-CC0E97578A83}" dt="2021-08-20T15:31:52.548" v="141"/>
          <ac:picMkLst>
            <pc:docMk/>
            <pc:sldMk cId="2142816085" sldId="1411"/>
            <ac:picMk id="12290" creationId="{F28766B7-F73E-433C-9457-2242F513F570}"/>
          </ac:picMkLst>
        </pc:picChg>
        <pc:picChg chg="add mod">
          <ac:chgData name="Randy Kearns" userId="839a70db29bb98fa" providerId="LiveId" clId="{A7A4EFC8-FAD3-49EE-9527-CC0E97578A83}" dt="2021-08-20T15:34:12.925" v="159" actId="1076"/>
          <ac:picMkLst>
            <pc:docMk/>
            <pc:sldMk cId="2142816085" sldId="1411"/>
            <ac:picMk id="12292" creationId="{F28EACF8-A51A-410B-814D-D2B1758A78E6}"/>
          </ac:picMkLst>
        </pc:picChg>
      </pc:sldChg>
      <pc:sldChg chg="addSp modSp">
        <pc:chgData name="Randy Kearns" userId="839a70db29bb98fa" providerId="LiveId" clId="{A7A4EFC8-FAD3-49EE-9527-CC0E97578A83}" dt="2021-08-20T15:34:19.128" v="160"/>
        <pc:sldMkLst>
          <pc:docMk/>
          <pc:sldMk cId="3635150994" sldId="1413"/>
        </pc:sldMkLst>
        <pc:picChg chg="add mod">
          <ac:chgData name="Randy Kearns" userId="839a70db29bb98fa" providerId="LiveId" clId="{A7A4EFC8-FAD3-49EE-9527-CC0E97578A83}" dt="2021-08-20T15:34:19.128" v="160"/>
          <ac:picMkLst>
            <pc:docMk/>
            <pc:sldMk cId="3635150994" sldId="1413"/>
            <ac:picMk id="4" creationId="{94DA255D-F57F-4E27-9F45-775AFE2E8BE9}"/>
          </ac:picMkLst>
        </pc:picChg>
      </pc:sldChg>
      <pc:sldChg chg="modSp mod">
        <pc:chgData name="Randy Kearns" userId="839a70db29bb98fa" providerId="LiveId" clId="{A7A4EFC8-FAD3-49EE-9527-CC0E97578A83}" dt="2021-08-20T13:52:16.986" v="13" actId="114"/>
        <pc:sldMkLst>
          <pc:docMk/>
          <pc:sldMk cId="3960167712" sldId="1414"/>
        </pc:sldMkLst>
        <pc:spChg chg="mod">
          <ac:chgData name="Randy Kearns" userId="839a70db29bb98fa" providerId="LiveId" clId="{A7A4EFC8-FAD3-49EE-9527-CC0E97578A83}" dt="2021-08-20T13:52:16.986" v="13" actId="114"/>
          <ac:spMkLst>
            <pc:docMk/>
            <pc:sldMk cId="3960167712" sldId="1414"/>
            <ac:spMk id="7" creationId="{56B616C2-733C-40D9-9411-60484B9A5716}"/>
          </ac:spMkLst>
        </pc:spChg>
      </pc:sldChg>
      <pc:sldChg chg="addSp modSp mod">
        <pc:chgData name="Randy Kearns" userId="839a70db29bb98fa" providerId="LiveId" clId="{A7A4EFC8-FAD3-49EE-9527-CC0E97578A83}" dt="2021-08-20T14:03:32.913" v="67" actId="13926"/>
        <pc:sldMkLst>
          <pc:docMk/>
          <pc:sldMk cId="766620452" sldId="1429"/>
        </pc:sldMkLst>
        <pc:spChg chg="mod">
          <ac:chgData name="Randy Kearns" userId="839a70db29bb98fa" providerId="LiveId" clId="{A7A4EFC8-FAD3-49EE-9527-CC0E97578A83}" dt="2021-08-20T14:03:32.913" v="67" actId="13926"/>
          <ac:spMkLst>
            <pc:docMk/>
            <pc:sldMk cId="766620452" sldId="1429"/>
            <ac:spMk id="3" creationId="{CE4093A4-B4FD-4731-8068-4FCD9BF93734}"/>
          </ac:spMkLst>
        </pc:spChg>
        <pc:picChg chg="add mod">
          <ac:chgData name="Randy Kearns" userId="839a70db29bb98fa" providerId="LiveId" clId="{A7A4EFC8-FAD3-49EE-9527-CC0E97578A83}" dt="2021-08-20T13:59:50.246" v="22" actId="1076"/>
          <ac:picMkLst>
            <pc:docMk/>
            <pc:sldMk cId="766620452" sldId="1429"/>
            <ac:picMk id="1026" creationId="{059AF82A-218C-428C-A0D3-61ABC34DC4AB}"/>
          </ac:picMkLst>
        </pc:picChg>
      </pc:sldChg>
      <pc:sldChg chg="addSp modSp mod">
        <pc:chgData name="Randy Kearns" userId="839a70db29bb98fa" providerId="LiveId" clId="{A7A4EFC8-FAD3-49EE-9527-CC0E97578A83}" dt="2021-08-20T14:03:47.442" v="71" actId="403"/>
        <pc:sldMkLst>
          <pc:docMk/>
          <pc:sldMk cId="3770211541" sldId="1437"/>
        </pc:sldMkLst>
        <pc:spChg chg="mod">
          <ac:chgData name="Randy Kearns" userId="839a70db29bb98fa" providerId="LiveId" clId="{A7A4EFC8-FAD3-49EE-9527-CC0E97578A83}" dt="2021-08-20T14:03:47.442" v="71" actId="403"/>
          <ac:spMkLst>
            <pc:docMk/>
            <pc:sldMk cId="3770211541" sldId="1437"/>
            <ac:spMk id="3" creationId="{CE4093A4-B4FD-4731-8068-4FCD9BF93734}"/>
          </ac:spMkLst>
        </pc:spChg>
        <pc:picChg chg="add mod">
          <ac:chgData name="Randy Kearns" userId="839a70db29bb98fa" providerId="LiveId" clId="{A7A4EFC8-FAD3-49EE-9527-CC0E97578A83}" dt="2021-08-20T13:59:58.807" v="23"/>
          <ac:picMkLst>
            <pc:docMk/>
            <pc:sldMk cId="3770211541" sldId="1437"/>
            <ac:picMk id="4" creationId="{BA54AB05-5ECB-4004-9D94-DEC50EDB96E4}"/>
          </ac:picMkLst>
        </pc:picChg>
      </pc:sldChg>
      <pc:sldChg chg="addSp modSp mod">
        <pc:chgData name="Randy Kearns" userId="839a70db29bb98fa" providerId="LiveId" clId="{A7A4EFC8-FAD3-49EE-9527-CC0E97578A83}" dt="2021-08-20T14:04:08.305" v="75" actId="403"/>
        <pc:sldMkLst>
          <pc:docMk/>
          <pc:sldMk cId="256193405" sldId="1443"/>
        </pc:sldMkLst>
        <pc:spChg chg="mod">
          <ac:chgData name="Randy Kearns" userId="839a70db29bb98fa" providerId="LiveId" clId="{A7A4EFC8-FAD3-49EE-9527-CC0E97578A83}" dt="2021-08-20T14:04:08.305" v="75" actId="403"/>
          <ac:spMkLst>
            <pc:docMk/>
            <pc:sldMk cId="256193405" sldId="1443"/>
            <ac:spMk id="3" creationId="{CE4093A4-B4FD-4731-8068-4FCD9BF93734}"/>
          </ac:spMkLst>
        </pc:spChg>
        <pc:picChg chg="add mod">
          <ac:chgData name="Randy Kearns" userId="839a70db29bb98fa" providerId="LiveId" clId="{A7A4EFC8-FAD3-49EE-9527-CC0E97578A83}" dt="2021-08-20T14:00:05.040" v="24"/>
          <ac:picMkLst>
            <pc:docMk/>
            <pc:sldMk cId="256193405" sldId="1443"/>
            <ac:picMk id="4" creationId="{0BA5B7E4-8B3D-464C-AB37-DDF27BE64EC6}"/>
          </ac:picMkLst>
        </pc:picChg>
      </pc:sldChg>
      <pc:sldChg chg="addSp modSp mod">
        <pc:chgData name="Randy Kearns" userId="839a70db29bb98fa" providerId="LiveId" clId="{A7A4EFC8-FAD3-49EE-9527-CC0E97578A83}" dt="2021-08-20T14:04:18.011" v="79" actId="403"/>
        <pc:sldMkLst>
          <pc:docMk/>
          <pc:sldMk cId="2711186645" sldId="1444"/>
        </pc:sldMkLst>
        <pc:spChg chg="mod">
          <ac:chgData name="Randy Kearns" userId="839a70db29bb98fa" providerId="LiveId" clId="{A7A4EFC8-FAD3-49EE-9527-CC0E97578A83}" dt="2021-08-20T14:04:18.011" v="79" actId="403"/>
          <ac:spMkLst>
            <pc:docMk/>
            <pc:sldMk cId="2711186645" sldId="1444"/>
            <ac:spMk id="3" creationId="{CE4093A4-B4FD-4731-8068-4FCD9BF93734}"/>
          </ac:spMkLst>
        </pc:spChg>
        <pc:picChg chg="add mod">
          <ac:chgData name="Randy Kearns" userId="839a70db29bb98fa" providerId="LiveId" clId="{A7A4EFC8-FAD3-49EE-9527-CC0E97578A83}" dt="2021-08-20T14:00:07.650" v="25"/>
          <ac:picMkLst>
            <pc:docMk/>
            <pc:sldMk cId="2711186645" sldId="1444"/>
            <ac:picMk id="4" creationId="{C9ECC151-D8C5-4BA4-8B15-CE1C6859F81B}"/>
          </ac:picMkLst>
        </pc:picChg>
      </pc:sldChg>
      <pc:sldChg chg="addSp modSp mod">
        <pc:chgData name="Randy Kearns" userId="839a70db29bb98fa" providerId="LiveId" clId="{A7A4EFC8-FAD3-49EE-9527-CC0E97578A83}" dt="2021-08-20T14:04:29.749" v="83" actId="403"/>
        <pc:sldMkLst>
          <pc:docMk/>
          <pc:sldMk cId="3690874967" sldId="1445"/>
        </pc:sldMkLst>
        <pc:spChg chg="mod">
          <ac:chgData name="Randy Kearns" userId="839a70db29bb98fa" providerId="LiveId" clId="{A7A4EFC8-FAD3-49EE-9527-CC0E97578A83}" dt="2021-08-20T14:04:29.749" v="83" actId="403"/>
          <ac:spMkLst>
            <pc:docMk/>
            <pc:sldMk cId="3690874967" sldId="1445"/>
            <ac:spMk id="3" creationId="{CE4093A4-B4FD-4731-8068-4FCD9BF93734}"/>
          </ac:spMkLst>
        </pc:spChg>
        <pc:picChg chg="add mod">
          <ac:chgData name="Randy Kearns" userId="839a70db29bb98fa" providerId="LiveId" clId="{A7A4EFC8-FAD3-49EE-9527-CC0E97578A83}" dt="2021-08-20T14:00:10.307" v="26"/>
          <ac:picMkLst>
            <pc:docMk/>
            <pc:sldMk cId="3690874967" sldId="1445"/>
            <ac:picMk id="4" creationId="{6BD9937F-0013-4D12-943B-71D5CA0B00B7}"/>
          </ac:picMkLst>
        </pc:picChg>
      </pc:sldChg>
      <pc:sldChg chg="addSp modSp mod">
        <pc:chgData name="Randy Kearns" userId="839a70db29bb98fa" providerId="LiveId" clId="{A7A4EFC8-FAD3-49EE-9527-CC0E97578A83}" dt="2021-08-20T14:04:40.923" v="87" actId="403"/>
        <pc:sldMkLst>
          <pc:docMk/>
          <pc:sldMk cId="3415091225" sldId="1446"/>
        </pc:sldMkLst>
        <pc:spChg chg="mod">
          <ac:chgData name="Randy Kearns" userId="839a70db29bb98fa" providerId="LiveId" clId="{A7A4EFC8-FAD3-49EE-9527-CC0E97578A83}" dt="2021-08-20T14:04:40.923" v="87" actId="403"/>
          <ac:spMkLst>
            <pc:docMk/>
            <pc:sldMk cId="3415091225" sldId="1446"/>
            <ac:spMk id="3" creationId="{CE4093A4-B4FD-4731-8068-4FCD9BF93734}"/>
          </ac:spMkLst>
        </pc:spChg>
        <pc:picChg chg="add mod">
          <ac:chgData name="Randy Kearns" userId="839a70db29bb98fa" providerId="LiveId" clId="{A7A4EFC8-FAD3-49EE-9527-CC0E97578A83}" dt="2021-08-20T14:00:12.879" v="27"/>
          <ac:picMkLst>
            <pc:docMk/>
            <pc:sldMk cId="3415091225" sldId="1446"/>
            <ac:picMk id="4" creationId="{F861E4F5-81E9-41D9-B6CD-1D436C7DDF36}"/>
          </ac:picMkLst>
        </pc:picChg>
      </pc:sldChg>
      <pc:sldChg chg="addSp modSp mod">
        <pc:chgData name="Randy Kearns" userId="839a70db29bb98fa" providerId="LiveId" clId="{A7A4EFC8-FAD3-49EE-9527-CC0E97578A83}" dt="2021-08-20T17:02:47.070" v="206" actId="113"/>
        <pc:sldMkLst>
          <pc:docMk/>
          <pc:sldMk cId="4054417018" sldId="1456"/>
        </pc:sldMkLst>
        <pc:spChg chg="mod">
          <ac:chgData name="Randy Kearns" userId="839a70db29bb98fa" providerId="LiveId" clId="{A7A4EFC8-FAD3-49EE-9527-CC0E97578A83}" dt="2021-08-20T17:02:47.070" v="206" actId="113"/>
          <ac:spMkLst>
            <pc:docMk/>
            <pc:sldMk cId="4054417018" sldId="1456"/>
            <ac:spMk id="3" creationId="{C8C27757-5496-48C4-A121-F1EE47ECF114}"/>
          </ac:spMkLst>
        </pc:spChg>
        <pc:picChg chg="add mod">
          <ac:chgData name="Randy Kearns" userId="839a70db29bb98fa" providerId="LiveId" clId="{A7A4EFC8-FAD3-49EE-9527-CC0E97578A83}" dt="2021-08-20T15:25:13.115" v="128"/>
          <ac:picMkLst>
            <pc:docMk/>
            <pc:sldMk cId="4054417018" sldId="1456"/>
            <ac:picMk id="4" creationId="{0F3F26CF-93FE-4E23-AD05-1AF42BD00489}"/>
          </ac:picMkLst>
        </pc:picChg>
      </pc:sldChg>
      <pc:sldChg chg="addSp modSp">
        <pc:chgData name="Randy Kearns" userId="839a70db29bb98fa" providerId="LiveId" clId="{A7A4EFC8-FAD3-49EE-9527-CC0E97578A83}" dt="2021-08-20T19:17:32.103" v="230" actId="1076"/>
        <pc:sldMkLst>
          <pc:docMk/>
          <pc:sldMk cId="1771521147" sldId="1473"/>
        </pc:sldMkLst>
        <pc:spChg chg="mod">
          <ac:chgData name="Randy Kearns" userId="839a70db29bb98fa" providerId="LiveId" clId="{A7A4EFC8-FAD3-49EE-9527-CC0E97578A83}" dt="2021-08-20T19:14:33.380" v="224" actId="12"/>
          <ac:spMkLst>
            <pc:docMk/>
            <pc:sldMk cId="1771521147" sldId="1473"/>
            <ac:spMk id="12291" creationId="{00000000-0000-0000-0000-000000000000}"/>
          </ac:spMkLst>
        </pc:spChg>
        <pc:picChg chg="add mod">
          <ac:chgData name="Randy Kearns" userId="839a70db29bb98fa" providerId="LiveId" clId="{A7A4EFC8-FAD3-49EE-9527-CC0E97578A83}" dt="2021-08-20T19:17:32.103" v="230" actId="1076"/>
          <ac:picMkLst>
            <pc:docMk/>
            <pc:sldMk cId="1771521147" sldId="1473"/>
            <ac:picMk id="18434" creationId="{94F74681-48DC-41A6-9A70-04B5AF6F2102}"/>
          </ac:picMkLst>
        </pc:picChg>
      </pc:sldChg>
      <pc:sldChg chg="addSp modSp mod">
        <pc:chgData name="Randy Kearns" userId="839a70db29bb98fa" providerId="LiveId" clId="{A7A4EFC8-FAD3-49EE-9527-CC0E97578A83}" dt="2021-08-20T17:03:09.391" v="211" actId="403"/>
        <pc:sldMkLst>
          <pc:docMk/>
          <pc:sldMk cId="2211081777" sldId="1475"/>
        </pc:sldMkLst>
        <pc:spChg chg="mod">
          <ac:chgData name="Randy Kearns" userId="839a70db29bb98fa" providerId="LiveId" clId="{A7A4EFC8-FAD3-49EE-9527-CC0E97578A83}" dt="2021-08-20T14:07:20.567" v="120" actId="20577"/>
          <ac:spMkLst>
            <pc:docMk/>
            <pc:sldMk cId="2211081777" sldId="1475"/>
            <ac:spMk id="2" creationId="{983CDDA2-9BE8-42FE-B7B3-F9D7B6F5B7EB}"/>
          </ac:spMkLst>
        </pc:spChg>
        <pc:spChg chg="mod">
          <ac:chgData name="Randy Kearns" userId="839a70db29bb98fa" providerId="LiveId" clId="{A7A4EFC8-FAD3-49EE-9527-CC0E97578A83}" dt="2021-08-20T17:03:09.391" v="211" actId="403"/>
          <ac:spMkLst>
            <pc:docMk/>
            <pc:sldMk cId="2211081777" sldId="1475"/>
            <ac:spMk id="3" creationId="{C8C27757-5496-48C4-A121-F1EE47ECF114}"/>
          </ac:spMkLst>
        </pc:spChg>
        <pc:picChg chg="add mod">
          <ac:chgData name="Randy Kearns" userId="839a70db29bb98fa" providerId="LiveId" clId="{A7A4EFC8-FAD3-49EE-9527-CC0E97578A83}" dt="2021-08-20T15:24:59.337" v="127" actId="1076"/>
          <ac:picMkLst>
            <pc:docMk/>
            <pc:sldMk cId="2211081777" sldId="1475"/>
            <ac:picMk id="2050" creationId="{7F033052-A4A8-4927-ACBA-D11E96F0E80C}"/>
          </ac:picMkLst>
        </pc:picChg>
      </pc:sldChg>
      <pc:sldChg chg="addSp modSp mod">
        <pc:chgData name="Randy Kearns" userId="839a70db29bb98fa" providerId="LiveId" clId="{A7A4EFC8-FAD3-49EE-9527-CC0E97578A83}" dt="2021-08-20T17:03:30.097" v="216" actId="403"/>
        <pc:sldMkLst>
          <pc:docMk/>
          <pc:sldMk cId="945443262" sldId="1476"/>
        </pc:sldMkLst>
        <pc:spChg chg="mod">
          <ac:chgData name="Randy Kearns" userId="839a70db29bb98fa" providerId="LiveId" clId="{A7A4EFC8-FAD3-49EE-9527-CC0E97578A83}" dt="2021-08-20T14:07:00.720" v="113" actId="20577"/>
          <ac:spMkLst>
            <pc:docMk/>
            <pc:sldMk cId="945443262" sldId="1476"/>
            <ac:spMk id="2" creationId="{983CDDA2-9BE8-42FE-B7B3-F9D7B6F5B7EB}"/>
          </ac:spMkLst>
        </pc:spChg>
        <pc:spChg chg="mod">
          <ac:chgData name="Randy Kearns" userId="839a70db29bb98fa" providerId="LiveId" clId="{A7A4EFC8-FAD3-49EE-9527-CC0E97578A83}" dt="2021-08-20T17:03:30.097" v="216" actId="403"/>
          <ac:spMkLst>
            <pc:docMk/>
            <pc:sldMk cId="945443262" sldId="1476"/>
            <ac:spMk id="3" creationId="{C8C27757-5496-48C4-A121-F1EE47ECF114}"/>
          </ac:spMkLst>
        </pc:spChg>
        <pc:picChg chg="add mod">
          <ac:chgData name="Randy Kearns" userId="839a70db29bb98fa" providerId="LiveId" clId="{A7A4EFC8-FAD3-49EE-9527-CC0E97578A83}" dt="2021-08-20T15:25:34.663" v="130"/>
          <ac:picMkLst>
            <pc:docMk/>
            <pc:sldMk cId="945443262" sldId="1476"/>
            <ac:picMk id="4" creationId="{41CB50BA-C3FA-4022-AFC8-6BFD7E790733}"/>
          </ac:picMkLst>
        </pc:picChg>
      </pc:sldChg>
      <pc:sldChg chg="addSp modSp mod">
        <pc:chgData name="Randy Kearns" userId="839a70db29bb98fa" providerId="LiveId" clId="{A7A4EFC8-FAD3-49EE-9527-CC0E97578A83}" dt="2021-08-20T19:13:45.248" v="221" actId="403"/>
        <pc:sldMkLst>
          <pc:docMk/>
          <pc:sldMk cId="3425366200" sldId="1477"/>
        </pc:sldMkLst>
        <pc:spChg chg="mod">
          <ac:chgData name="Randy Kearns" userId="839a70db29bb98fa" providerId="LiveId" clId="{A7A4EFC8-FAD3-49EE-9527-CC0E97578A83}" dt="2021-08-20T14:06:28.528" v="104" actId="20577"/>
          <ac:spMkLst>
            <pc:docMk/>
            <pc:sldMk cId="3425366200" sldId="1477"/>
            <ac:spMk id="2" creationId="{983CDDA2-9BE8-42FE-B7B3-F9D7B6F5B7EB}"/>
          </ac:spMkLst>
        </pc:spChg>
        <pc:spChg chg="mod">
          <ac:chgData name="Randy Kearns" userId="839a70db29bb98fa" providerId="LiveId" clId="{A7A4EFC8-FAD3-49EE-9527-CC0E97578A83}" dt="2021-08-20T19:13:45.248" v="221" actId="403"/>
          <ac:spMkLst>
            <pc:docMk/>
            <pc:sldMk cId="3425366200" sldId="1477"/>
            <ac:spMk id="3" creationId="{C8C27757-5496-48C4-A121-F1EE47ECF114}"/>
          </ac:spMkLst>
        </pc:spChg>
        <pc:picChg chg="add mod">
          <ac:chgData name="Randy Kearns" userId="839a70db29bb98fa" providerId="LiveId" clId="{A7A4EFC8-FAD3-49EE-9527-CC0E97578A83}" dt="2021-08-20T15:25:48.795" v="131"/>
          <ac:picMkLst>
            <pc:docMk/>
            <pc:sldMk cId="3425366200" sldId="1477"/>
            <ac:picMk id="4" creationId="{CE9E8872-F932-4017-B711-F0F7A8092990}"/>
          </ac:picMkLst>
        </pc:picChg>
      </pc:sldChg>
      <pc:sldChg chg="modSp mod">
        <pc:chgData name="Randy Kearns" userId="839a70db29bb98fa" providerId="LiveId" clId="{A7A4EFC8-FAD3-49EE-9527-CC0E97578A83}" dt="2021-08-20T19:14:17.050" v="223" actId="1076"/>
        <pc:sldMkLst>
          <pc:docMk/>
          <pc:sldMk cId="2029888769" sldId="1478"/>
        </pc:sldMkLst>
        <pc:spChg chg="mod">
          <ac:chgData name="Randy Kearns" userId="839a70db29bb98fa" providerId="LiveId" clId="{A7A4EFC8-FAD3-49EE-9527-CC0E97578A83}" dt="2021-08-20T19:14:17.050" v="223" actId="1076"/>
          <ac:spMkLst>
            <pc:docMk/>
            <pc:sldMk cId="2029888769" sldId="1478"/>
            <ac:spMk id="3" creationId="{00000000-0000-0000-0000-000000000000}"/>
          </ac:spMkLst>
        </pc:spChg>
      </pc:sldChg>
      <pc:sldChg chg="addSp modSp add mod">
        <pc:chgData name="Randy Kearns" userId="839a70db29bb98fa" providerId="LiveId" clId="{A7A4EFC8-FAD3-49EE-9527-CC0E97578A83}" dt="2021-08-20T19:20:04.855" v="238" actId="403"/>
        <pc:sldMkLst>
          <pc:docMk/>
          <pc:sldMk cId="2089775219" sldId="1485"/>
        </pc:sldMkLst>
        <pc:spChg chg="mod">
          <ac:chgData name="Randy Kearns" userId="839a70db29bb98fa" providerId="LiveId" clId="{A7A4EFC8-FAD3-49EE-9527-CC0E97578A83}" dt="2021-08-20T14:01:26.580" v="40" actId="20577"/>
          <ac:spMkLst>
            <pc:docMk/>
            <pc:sldMk cId="2089775219" sldId="1485"/>
            <ac:spMk id="2" creationId="{0DD52B1A-CF43-4B37-B8C1-DC0EB5DA07EA}"/>
          </ac:spMkLst>
        </pc:spChg>
        <pc:spChg chg="mod">
          <ac:chgData name="Randy Kearns" userId="839a70db29bb98fa" providerId="LiveId" clId="{A7A4EFC8-FAD3-49EE-9527-CC0E97578A83}" dt="2021-08-20T19:20:04.855" v="238" actId="403"/>
          <ac:spMkLst>
            <pc:docMk/>
            <pc:sldMk cId="2089775219" sldId="1485"/>
            <ac:spMk id="3" creationId="{4148A297-CCED-4188-8A9B-BAC71E5A6FC4}"/>
          </ac:spMkLst>
        </pc:spChg>
        <pc:picChg chg="add mod">
          <ac:chgData name="Randy Kearns" userId="839a70db29bb98fa" providerId="LiveId" clId="{A7A4EFC8-FAD3-49EE-9527-CC0E97578A83}" dt="2021-08-20T15:27:38.291" v="135"/>
          <ac:picMkLst>
            <pc:docMk/>
            <pc:sldMk cId="2089775219" sldId="1485"/>
            <ac:picMk id="4" creationId="{ED0107D0-8983-48AA-92CA-181285ECAA4D}"/>
          </ac:picMkLst>
        </pc:picChg>
      </pc:sldChg>
      <pc:sldChg chg="addSp modSp add mod">
        <pc:chgData name="Randy Kearns" userId="839a70db29bb98fa" providerId="LiveId" clId="{A7A4EFC8-FAD3-49EE-9527-CC0E97578A83}" dt="2021-08-20T19:20:13.327" v="239" actId="403"/>
        <pc:sldMkLst>
          <pc:docMk/>
          <pc:sldMk cId="504886758" sldId="1486"/>
        </pc:sldMkLst>
        <pc:spChg chg="mod">
          <ac:chgData name="Randy Kearns" userId="839a70db29bb98fa" providerId="LiveId" clId="{A7A4EFC8-FAD3-49EE-9527-CC0E97578A83}" dt="2021-08-20T19:20:13.327" v="239" actId="403"/>
          <ac:spMkLst>
            <pc:docMk/>
            <pc:sldMk cId="504886758" sldId="1486"/>
            <ac:spMk id="3" creationId="{4148A297-CCED-4188-8A9B-BAC71E5A6FC4}"/>
          </ac:spMkLst>
        </pc:spChg>
        <pc:picChg chg="add mod">
          <ac:chgData name="Randy Kearns" userId="839a70db29bb98fa" providerId="LiveId" clId="{A7A4EFC8-FAD3-49EE-9527-CC0E97578A83}" dt="2021-08-20T15:27:40.013" v="136"/>
          <ac:picMkLst>
            <pc:docMk/>
            <pc:sldMk cId="504886758" sldId="1486"/>
            <ac:picMk id="4" creationId="{AB974461-8AE7-4954-BC7F-819E9174624A}"/>
          </ac:picMkLst>
        </pc:picChg>
      </pc:sldChg>
      <pc:sldChg chg="add del">
        <pc:chgData name="Randy Kearns" userId="839a70db29bb98fa" providerId="LiveId" clId="{A7A4EFC8-FAD3-49EE-9527-CC0E97578A83}" dt="2021-08-20T14:01:22.834" v="34"/>
        <pc:sldMkLst>
          <pc:docMk/>
          <pc:sldMk cId="1407625448" sldId="1486"/>
        </pc:sldMkLst>
      </pc:sldChg>
      <pc:sldChg chg="addSp modSp add mod">
        <pc:chgData name="Randy Kearns" userId="839a70db29bb98fa" providerId="LiveId" clId="{A7A4EFC8-FAD3-49EE-9527-CC0E97578A83}" dt="2021-08-20T19:20:26.905" v="240" actId="403"/>
        <pc:sldMkLst>
          <pc:docMk/>
          <pc:sldMk cId="156073278" sldId="1487"/>
        </pc:sldMkLst>
        <pc:spChg chg="mod">
          <ac:chgData name="Randy Kearns" userId="839a70db29bb98fa" providerId="LiveId" clId="{A7A4EFC8-FAD3-49EE-9527-CC0E97578A83}" dt="2021-08-20T19:20:26.905" v="240" actId="403"/>
          <ac:spMkLst>
            <pc:docMk/>
            <pc:sldMk cId="156073278" sldId="1487"/>
            <ac:spMk id="3" creationId="{4148A297-CCED-4188-8A9B-BAC71E5A6FC4}"/>
          </ac:spMkLst>
        </pc:spChg>
        <pc:picChg chg="add mod">
          <ac:chgData name="Randy Kearns" userId="839a70db29bb98fa" providerId="LiveId" clId="{A7A4EFC8-FAD3-49EE-9527-CC0E97578A83}" dt="2021-08-20T15:27:41.284" v="137"/>
          <ac:picMkLst>
            <pc:docMk/>
            <pc:sldMk cId="156073278" sldId="1487"/>
            <ac:picMk id="4" creationId="{5F8BF45E-ED21-4D90-B92E-E9039C0E27F4}"/>
          </ac:picMkLst>
        </pc:picChg>
      </pc:sldChg>
      <pc:sldChg chg="add del">
        <pc:chgData name="Randy Kearns" userId="839a70db29bb98fa" providerId="LiveId" clId="{A7A4EFC8-FAD3-49EE-9527-CC0E97578A83}" dt="2021-08-20T14:01:21.513" v="33"/>
        <pc:sldMkLst>
          <pc:docMk/>
          <pc:sldMk cId="3944130088" sldId="1487"/>
        </pc:sldMkLst>
      </pc:sldChg>
      <pc:sldChg chg="addSp modSp add mod">
        <pc:chgData name="Randy Kearns" userId="839a70db29bb98fa" providerId="LiveId" clId="{A7A4EFC8-FAD3-49EE-9527-CC0E97578A83}" dt="2021-08-20T19:20:33.308" v="241" actId="403"/>
        <pc:sldMkLst>
          <pc:docMk/>
          <pc:sldMk cId="1709861259" sldId="1488"/>
        </pc:sldMkLst>
        <pc:spChg chg="mod">
          <ac:chgData name="Randy Kearns" userId="839a70db29bb98fa" providerId="LiveId" clId="{A7A4EFC8-FAD3-49EE-9527-CC0E97578A83}" dt="2021-08-20T19:20:33.308" v="241" actId="403"/>
          <ac:spMkLst>
            <pc:docMk/>
            <pc:sldMk cId="1709861259" sldId="1488"/>
            <ac:spMk id="3" creationId="{4148A297-CCED-4188-8A9B-BAC71E5A6FC4}"/>
          </ac:spMkLst>
        </pc:spChg>
        <pc:picChg chg="add mod">
          <ac:chgData name="Randy Kearns" userId="839a70db29bb98fa" providerId="LiveId" clId="{A7A4EFC8-FAD3-49EE-9527-CC0E97578A83}" dt="2021-08-20T15:27:43.549" v="138"/>
          <ac:picMkLst>
            <pc:docMk/>
            <pc:sldMk cId="1709861259" sldId="1488"/>
            <ac:picMk id="4" creationId="{5A4C786D-F5DE-4314-A803-1E5994660651}"/>
          </ac:picMkLst>
        </pc:picChg>
      </pc:sldChg>
      <pc:sldChg chg="add del">
        <pc:chgData name="Randy Kearns" userId="839a70db29bb98fa" providerId="LiveId" clId="{A7A4EFC8-FAD3-49EE-9527-CC0E97578A83}" dt="2021-08-20T14:01:20.885" v="32"/>
        <pc:sldMkLst>
          <pc:docMk/>
          <pc:sldMk cId="2120623398" sldId="1488"/>
        </pc:sldMkLst>
      </pc:sldChg>
      <pc:sldChg chg="addSp modSp add mod">
        <pc:chgData name="Randy Kearns" userId="839a70db29bb98fa" providerId="LiveId" clId="{A7A4EFC8-FAD3-49EE-9527-CC0E97578A83}" dt="2021-08-20T19:20:44.329" v="243" actId="14100"/>
        <pc:sldMkLst>
          <pc:docMk/>
          <pc:sldMk cId="4235568004" sldId="1489"/>
        </pc:sldMkLst>
        <pc:spChg chg="mod">
          <ac:chgData name="Randy Kearns" userId="839a70db29bb98fa" providerId="LiveId" clId="{A7A4EFC8-FAD3-49EE-9527-CC0E97578A83}" dt="2021-08-20T19:20:44.329" v="243" actId="14100"/>
          <ac:spMkLst>
            <pc:docMk/>
            <pc:sldMk cId="4235568004" sldId="1489"/>
            <ac:spMk id="3" creationId="{4148A297-CCED-4188-8A9B-BAC71E5A6FC4}"/>
          </ac:spMkLst>
        </pc:spChg>
        <pc:picChg chg="add mod">
          <ac:chgData name="Randy Kearns" userId="839a70db29bb98fa" providerId="LiveId" clId="{A7A4EFC8-FAD3-49EE-9527-CC0E97578A83}" dt="2021-08-20T15:27:46.683" v="139"/>
          <ac:picMkLst>
            <pc:docMk/>
            <pc:sldMk cId="4235568004" sldId="1489"/>
            <ac:picMk id="4" creationId="{FF9A054B-D11E-4F1D-BAE6-00EDF19184F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527DEB-E780-44C6-9686-5B31D1494B27}" type="doc">
      <dgm:prSet loTypeId="urn:microsoft.com/office/officeart/2005/8/layout/hierarchy3" loCatId="list" qsTypeId="urn:microsoft.com/office/officeart/2005/8/quickstyle/simple4" qsCatId="simple" csTypeId="urn:microsoft.com/office/officeart/2005/8/colors/accent0_1" csCatId="mainScheme" phldr="1"/>
      <dgm:spPr/>
      <dgm:t>
        <a:bodyPr/>
        <a:lstStyle/>
        <a:p>
          <a:endParaRPr lang="en-US"/>
        </a:p>
      </dgm:t>
    </dgm:pt>
    <dgm:pt modelId="{4616F32E-D3ED-4BBC-8B58-B9C20ECCFBCC}">
      <dgm:prSet phldrT="[Text]"/>
      <dgm:spPr/>
      <dgm:t>
        <a:bodyPr/>
        <a:lstStyle/>
        <a:p>
          <a:r>
            <a:rPr lang="en-US" dirty="0"/>
            <a:t>Command Section </a:t>
          </a:r>
        </a:p>
      </dgm:t>
    </dgm:pt>
    <dgm:pt modelId="{028F8532-DF52-403F-A6F0-6ABE09E02DE5}" type="parTrans" cxnId="{D814909E-AB71-4649-94FF-1A686E312561}">
      <dgm:prSet/>
      <dgm:spPr/>
      <dgm:t>
        <a:bodyPr/>
        <a:lstStyle/>
        <a:p>
          <a:endParaRPr lang="en-US"/>
        </a:p>
      </dgm:t>
    </dgm:pt>
    <dgm:pt modelId="{F92E6CAA-FD02-4C65-9079-DB7B1F949F48}" type="sibTrans" cxnId="{D814909E-AB71-4649-94FF-1A686E312561}">
      <dgm:prSet/>
      <dgm:spPr/>
      <dgm:t>
        <a:bodyPr/>
        <a:lstStyle/>
        <a:p>
          <a:endParaRPr lang="en-US"/>
        </a:p>
      </dgm:t>
    </dgm:pt>
    <dgm:pt modelId="{E31EE81C-4D20-4D56-AB83-044059C11DE5}">
      <dgm:prSet phldrT="[Text]"/>
      <dgm:spPr/>
      <dgm:t>
        <a:bodyPr/>
        <a:lstStyle/>
        <a:p>
          <a:r>
            <a:rPr lang="en-US" dirty="0"/>
            <a:t>Liaison Officer</a:t>
          </a:r>
        </a:p>
      </dgm:t>
    </dgm:pt>
    <dgm:pt modelId="{5F7C2674-E7EF-47B9-AA1F-28143D001989}" type="parTrans" cxnId="{301915B9-02D6-453D-B534-1F6678A17A65}">
      <dgm:prSet/>
      <dgm:spPr/>
      <dgm:t>
        <a:bodyPr/>
        <a:lstStyle/>
        <a:p>
          <a:endParaRPr lang="en-US" dirty="0"/>
        </a:p>
      </dgm:t>
    </dgm:pt>
    <dgm:pt modelId="{2660A708-64F0-497D-81E5-0E87F61D59F7}" type="sibTrans" cxnId="{301915B9-02D6-453D-B534-1F6678A17A65}">
      <dgm:prSet/>
      <dgm:spPr/>
      <dgm:t>
        <a:bodyPr/>
        <a:lstStyle/>
        <a:p>
          <a:endParaRPr lang="en-US"/>
        </a:p>
      </dgm:t>
    </dgm:pt>
    <dgm:pt modelId="{F5A8E7BC-AAE7-4BFA-9C3C-BEA977CFF58E}">
      <dgm:prSet phldrT="[Text]"/>
      <dgm:spPr/>
      <dgm:t>
        <a:bodyPr/>
        <a:lstStyle/>
        <a:p>
          <a:r>
            <a:rPr lang="en-US" dirty="0"/>
            <a:t>Public Information Officer</a:t>
          </a:r>
        </a:p>
      </dgm:t>
    </dgm:pt>
    <dgm:pt modelId="{4038B832-A942-4E9C-825C-A20B928C4FA6}" type="parTrans" cxnId="{33AC9534-1A5D-48B5-8C33-EFE7A13B637F}">
      <dgm:prSet/>
      <dgm:spPr/>
      <dgm:t>
        <a:bodyPr/>
        <a:lstStyle/>
        <a:p>
          <a:endParaRPr lang="en-US" dirty="0"/>
        </a:p>
      </dgm:t>
    </dgm:pt>
    <dgm:pt modelId="{5958043F-8625-482F-96FD-509FCADB999A}" type="sibTrans" cxnId="{33AC9534-1A5D-48B5-8C33-EFE7A13B637F}">
      <dgm:prSet/>
      <dgm:spPr/>
      <dgm:t>
        <a:bodyPr/>
        <a:lstStyle/>
        <a:p>
          <a:endParaRPr lang="en-US"/>
        </a:p>
      </dgm:t>
    </dgm:pt>
    <dgm:pt modelId="{5FD8E397-BF43-4727-8921-6FC2D27D2BE6}">
      <dgm:prSet phldrT="[Text]"/>
      <dgm:spPr/>
      <dgm:t>
        <a:bodyPr/>
        <a:lstStyle/>
        <a:p>
          <a:r>
            <a:rPr lang="en-US" dirty="0"/>
            <a:t>Public Care Unit</a:t>
          </a:r>
        </a:p>
      </dgm:t>
    </dgm:pt>
    <dgm:pt modelId="{65935B04-24AB-4181-9DCD-989161687692}" type="sibTrans" cxnId="{794E52D1-C69D-4D98-880E-030A18C8AA86}">
      <dgm:prSet/>
      <dgm:spPr/>
      <dgm:t>
        <a:bodyPr/>
        <a:lstStyle/>
        <a:p>
          <a:endParaRPr lang="en-US"/>
        </a:p>
      </dgm:t>
    </dgm:pt>
    <dgm:pt modelId="{0C8359BD-5A0B-4D5C-AEBA-D1D2EE5515A5}" type="parTrans" cxnId="{794E52D1-C69D-4D98-880E-030A18C8AA86}">
      <dgm:prSet/>
      <dgm:spPr/>
      <dgm:t>
        <a:bodyPr/>
        <a:lstStyle/>
        <a:p>
          <a:endParaRPr lang="en-US" dirty="0"/>
        </a:p>
      </dgm:t>
    </dgm:pt>
    <dgm:pt modelId="{5D34E015-1AB9-42CB-BAB5-5F4F8D5FBD22}">
      <dgm:prSet phldrT="[Text]"/>
      <dgm:spPr/>
      <dgm:t>
        <a:bodyPr/>
        <a:lstStyle/>
        <a:p>
          <a:r>
            <a:rPr lang="en-US" dirty="0"/>
            <a:t>Patient Family Care Unit</a:t>
          </a:r>
        </a:p>
      </dgm:t>
    </dgm:pt>
    <dgm:pt modelId="{2A3A6A53-0A37-43D8-BD09-786EC3C0A113}" type="sibTrans" cxnId="{E7E319F6-E776-4518-8EB8-6E345767D490}">
      <dgm:prSet/>
      <dgm:spPr/>
      <dgm:t>
        <a:bodyPr/>
        <a:lstStyle/>
        <a:p>
          <a:endParaRPr lang="en-US"/>
        </a:p>
      </dgm:t>
    </dgm:pt>
    <dgm:pt modelId="{2702DFD2-DC86-4087-88D3-385F47ADD6F7}" type="parTrans" cxnId="{E7E319F6-E776-4518-8EB8-6E345767D490}">
      <dgm:prSet/>
      <dgm:spPr/>
      <dgm:t>
        <a:bodyPr/>
        <a:lstStyle/>
        <a:p>
          <a:endParaRPr lang="en-US" dirty="0"/>
        </a:p>
      </dgm:t>
    </dgm:pt>
    <dgm:pt modelId="{A47FA697-4B6A-4BF8-B5EA-080EBFD4B79C}">
      <dgm:prSet phldrT="[Text]"/>
      <dgm:spPr/>
      <dgm:t>
        <a:bodyPr/>
        <a:lstStyle/>
        <a:p>
          <a:r>
            <a:rPr lang="en-US" dirty="0"/>
            <a:t>Logistics </a:t>
          </a:r>
        </a:p>
        <a:p>
          <a:r>
            <a:rPr lang="en-US" dirty="0"/>
            <a:t>Support Branch </a:t>
          </a:r>
        </a:p>
      </dgm:t>
    </dgm:pt>
    <dgm:pt modelId="{0203EF23-DD26-4259-8F0C-D6C855716C38}" type="sibTrans" cxnId="{237A0A12-A83D-4E19-A9F1-0FC44CA10BCD}">
      <dgm:prSet/>
      <dgm:spPr/>
      <dgm:t>
        <a:bodyPr/>
        <a:lstStyle/>
        <a:p>
          <a:endParaRPr lang="en-US"/>
        </a:p>
      </dgm:t>
    </dgm:pt>
    <dgm:pt modelId="{59AF6CE8-6870-4AD1-8F5A-C01CD21BF977}" type="parTrans" cxnId="{237A0A12-A83D-4E19-A9F1-0FC44CA10BCD}">
      <dgm:prSet/>
      <dgm:spPr/>
      <dgm:t>
        <a:bodyPr/>
        <a:lstStyle/>
        <a:p>
          <a:endParaRPr lang="en-US"/>
        </a:p>
      </dgm:t>
    </dgm:pt>
    <dgm:pt modelId="{0D06F8F2-A7FD-4538-BCB7-D89FD1FBDE4A}">
      <dgm:prSet/>
      <dgm:spPr/>
      <dgm:t>
        <a:bodyPr/>
        <a:lstStyle/>
        <a:p>
          <a:r>
            <a:rPr lang="en-US" dirty="0"/>
            <a:t>Spiritual Care Unit </a:t>
          </a:r>
        </a:p>
      </dgm:t>
    </dgm:pt>
    <dgm:pt modelId="{28FB0BB6-12C3-42DF-911E-93676983C796}" type="parTrans" cxnId="{A5DF929B-7B24-4313-93B0-66CFA2BED122}">
      <dgm:prSet/>
      <dgm:spPr/>
      <dgm:t>
        <a:bodyPr/>
        <a:lstStyle/>
        <a:p>
          <a:endParaRPr lang="en-US" dirty="0"/>
        </a:p>
      </dgm:t>
    </dgm:pt>
    <dgm:pt modelId="{BC374F40-4C6B-42EF-875C-96CCF3BA61EC}" type="sibTrans" cxnId="{A5DF929B-7B24-4313-93B0-66CFA2BED122}">
      <dgm:prSet/>
      <dgm:spPr/>
      <dgm:t>
        <a:bodyPr/>
        <a:lstStyle/>
        <a:p>
          <a:endParaRPr lang="en-US"/>
        </a:p>
      </dgm:t>
    </dgm:pt>
    <dgm:pt modelId="{F946FC1B-CB79-40FC-9F75-10563A8E3B61}">
      <dgm:prSet/>
      <dgm:spPr/>
      <dgm:t>
        <a:bodyPr/>
        <a:lstStyle/>
        <a:p>
          <a:r>
            <a:rPr lang="en-US" dirty="0"/>
            <a:t>Operations Section </a:t>
          </a:r>
        </a:p>
      </dgm:t>
    </dgm:pt>
    <dgm:pt modelId="{DA0341F0-A8B5-4A2B-B30F-8B1C9437E083}" type="parTrans" cxnId="{EF5185A0-C7C7-46CB-B6E0-C3ACC4187BF6}">
      <dgm:prSet/>
      <dgm:spPr/>
      <dgm:t>
        <a:bodyPr/>
        <a:lstStyle/>
        <a:p>
          <a:endParaRPr lang="en-US"/>
        </a:p>
      </dgm:t>
    </dgm:pt>
    <dgm:pt modelId="{1AB45A82-6D82-43A5-AEAD-601BC4201330}" type="sibTrans" cxnId="{EF5185A0-C7C7-46CB-B6E0-C3ACC4187BF6}">
      <dgm:prSet/>
      <dgm:spPr/>
      <dgm:t>
        <a:bodyPr/>
        <a:lstStyle/>
        <a:p>
          <a:endParaRPr lang="en-US"/>
        </a:p>
      </dgm:t>
    </dgm:pt>
    <dgm:pt modelId="{C0F822F4-7F23-4427-AE38-1E79DC282A88}">
      <dgm:prSet/>
      <dgm:spPr/>
      <dgm:t>
        <a:bodyPr/>
        <a:lstStyle/>
        <a:p>
          <a:r>
            <a:rPr lang="en-US" dirty="0"/>
            <a:t>Casualty Care Unit </a:t>
          </a:r>
        </a:p>
      </dgm:t>
    </dgm:pt>
    <dgm:pt modelId="{F9D0CE99-4F2B-4FF8-9849-3415502F9AED}" type="parTrans" cxnId="{1ED69E62-FBFD-435B-BDEB-3BA319C74AE5}">
      <dgm:prSet/>
      <dgm:spPr/>
      <dgm:t>
        <a:bodyPr/>
        <a:lstStyle/>
        <a:p>
          <a:endParaRPr lang="en-US" dirty="0"/>
        </a:p>
      </dgm:t>
    </dgm:pt>
    <dgm:pt modelId="{D7BBF7D3-550F-4C47-87E5-CE17E331C20D}" type="sibTrans" cxnId="{1ED69E62-FBFD-435B-BDEB-3BA319C74AE5}">
      <dgm:prSet/>
      <dgm:spPr/>
      <dgm:t>
        <a:bodyPr/>
        <a:lstStyle/>
        <a:p>
          <a:endParaRPr lang="en-US"/>
        </a:p>
      </dgm:t>
    </dgm:pt>
    <dgm:pt modelId="{55CB209D-8048-45F3-8ED1-082E7450608D}" type="pres">
      <dgm:prSet presAssocID="{3C527DEB-E780-44C6-9686-5B31D1494B27}" presName="diagram" presStyleCnt="0">
        <dgm:presLayoutVars>
          <dgm:chPref val="1"/>
          <dgm:dir/>
          <dgm:animOne val="branch"/>
          <dgm:animLvl val="lvl"/>
          <dgm:resizeHandles/>
        </dgm:presLayoutVars>
      </dgm:prSet>
      <dgm:spPr/>
    </dgm:pt>
    <dgm:pt modelId="{28D4C7C5-F329-4A95-8E79-203BD9E643CB}" type="pres">
      <dgm:prSet presAssocID="{4616F32E-D3ED-4BBC-8B58-B9C20ECCFBCC}" presName="root" presStyleCnt="0"/>
      <dgm:spPr/>
    </dgm:pt>
    <dgm:pt modelId="{E22DA7B6-F693-4BD5-87A2-1D82D70DDCDB}" type="pres">
      <dgm:prSet presAssocID="{4616F32E-D3ED-4BBC-8B58-B9C20ECCFBCC}" presName="rootComposite" presStyleCnt="0"/>
      <dgm:spPr/>
    </dgm:pt>
    <dgm:pt modelId="{5C809D21-2A0D-4F67-9109-05BE130353B7}" type="pres">
      <dgm:prSet presAssocID="{4616F32E-D3ED-4BBC-8B58-B9C20ECCFBCC}" presName="rootText" presStyleLbl="node1" presStyleIdx="0" presStyleCnt="3"/>
      <dgm:spPr/>
    </dgm:pt>
    <dgm:pt modelId="{5C40B1CE-114D-432A-8B5B-271590578A10}" type="pres">
      <dgm:prSet presAssocID="{4616F32E-D3ED-4BBC-8B58-B9C20ECCFBCC}" presName="rootConnector" presStyleLbl="node1" presStyleIdx="0" presStyleCnt="3"/>
      <dgm:spPr/>
    </dgm:pt>
    <dgm:pt modelId="{21374200-E38B-4DCD-983E-717FE40F4C27}" type="pres">
      <dgm:prSet presAssocID="{4616F32E-D3ED-4BBC-8B58-B9C20ECCFBCC}" presName="childShape" presStyleCnt="0"/>
      <dgm:spPr/>
    </dgm:pt>
    <dgm:pt modelId="{E8C1960A-FCAC-4E27-AFA7-729D576803F2}" type="pres">
      <dgm:prSet presAssocID="{5F7C2674-E7EF-47B9-AA1F-28143D001989}" presName="Name13" presStyleLbl="parChTrans1D2" presStyleIdx="0" presStyleCnt="6"/>
      <dgm:spPr/>
    </dgm:pt>
    <dgm:pt modelId="{C4285A97-5744-4A36-88D1-D32CAF73D323}" type="pres">
      <dgm:prSet presAssocID="{E31EE81C-4D20-4D56-AB83-044059C11DE5}" presName="childText" presStyleLbl="bgAcc1" presStyleIdx="0" presStyleCnt="6">
        <dgm:presLayoutVars>
          <dgm:bulletEnabled val="1"/>
        </dgm:presLayoutVars>
      </dgm:prSet>
      <dgm:spPr/>
    </dgm:pt>
    <dgm:pt modelId="{FA16A670-57AC-4659-A00C-DFCBE78FB765}" type="pres">
      <dgm:prSet presAssocID="{4038B832-A942-4E9C-825C-A20B928C4FA6}" presName="Name13" presStyleLbl="parChTrans1D2" presStyleIdx="1" presStyleCnt="6"/>
      <dgm:spPr/>
    </dgm:pt>
    <dgm:pt modelId="{2063822B-D9B5-474C-AA55-F73916EEA8BA}" type="pres">
      <dgm:prSet presAssocID="{F5A8E7BC-AAE7-4BFA-9C3C-BEA977CFF58E}" presName="childText" presStyleLbl="bgAcc1" presStyleIdx="1" presStyleCnt="6">
        <dgm:presLayoutVars>
          <dgm:bulletEnabled val="1"/>
        </dgm:presLayoutVars>
      </dgm:prSet>
      <dgm:spPr/>
    </dgm:pt>
    <dgm:pt modelId="{9E2B456E-7764-49DB-840C-2EF62F64190E}" type="pres">
      <dgm:prSet presAssocID="{F946FC1B-CB79-40FC-9F75-10563A8E3B61}" presName="root" presStyleCnt="0"/>
      <dgm:spPr/>
    </dgm:pt>
    <dgm:pt modelId="{B33EAE60-5E51-4394-B97C-7DDDEFFBFA89}" type="pres">
      <dgm:prSet presAssocID="{F946FC1B-CB79-40FC-9F75-10563A8E3B61}" presName="rootComposite" presStyleCnt="0"/>
      <dgm:spPr/>
    </dgm:pt>
    <dgm:pt modelId="{59B5CD98-8B2C-4D5D-91F6-32F7C5D7AB75}" type="pres">
      <dgm:prSet presAssocID="{F946FC1B-CB79-40FC-9F75-10563A8E3B61}" presName="rootText" presStyleLbl="node1" presStyleIdx="1" presStyleCnt="3"/>
      <dgm:spPr/>
    </dgm:pt>
    <dgm:pt modelId="{527DF8EB-916F-4AAA-B17F-DA8AD2AC914D}" type="pres">
      <dgm:prSet presAssocID="{F946FC1B-CB79-40FC-9F75-10563A8E3B61}" presName="rootConnector" presStyleLbl="node1" presStyleIdx="1" presStyleCnt="3"/>
      <dgm:spPr/>
    </dgm:pt>
    <dgm:pt modelId="{B4B20FA6-6820-469F-B717-8763B729856E}" type="pres">
      <dgm:prSet presAssocID="{F946FC1B-CB79-40FC-9F75-10563A8E3B61}" presName="childShape" presStyleCnt="0"/>
      <dgm:spPr/>
    </dgm:pt>
    <dgm:pt modelId="{8D650CEC-3F9A-4A75-B842-1DF62502D36F}" type="pres">
      <dgm:prSet presAssocID="{F9D0CE99-4F2B-4FF8-9849-3415502F9AED}" presName="Name13" presStyleLbl="parChTrans1D2" presStyleIdx="2" presStyleCnt="6"/>
      <dgm:spPr/>
    </dgm:pt>
    <dgm:pt modelId="{A852DCAC-86CD-402E-B6C4-BB48514C0970}" type="pres">
      <dgm:prSet presAssocID="{C0F822F4-7F23-4427-AE38-1E79DC282A88}" presName="childText" presStyleLbl="bgAcc1" presStyleIdx="2" presStyleCnt="6">
        <dgm:presLayoutVars>
          <dgm:bulletEnabled val="1"/>
        </dgm:presLayoutVars>
      </dgm:prSet>
      <dgm:spPr/>
    </dgm:pt>
    <dgm:pt modelId="{BE384FBE-1949-41A1-8BCE-5D5A16CF0C76}" type="pres">
      <dgm:prSet presAssocID="{A47FA697-4B6A-4BF8-B5EA-080EBFD4B79C}" presName="root" presStyleCnt="0"/>
      <dgm:spPr/>
    </dgm:pt>
    <dgm:pt modelId="{71B93B29-EAB2-489A-99B8-F7D2CBB7A4C0}" type="pres">
      <dgm:prSet presAssocID="{A47FA697-4B6A-4BF8-B5EA-080EBFD4B79C}" presName="rootComposite" presStyleCnt="0"/>
      <dgm:spPr/>
    </dgm:pt>
    <dgm:pt modelId="{27BF9892-DE0C-4C8D-8437-E058DBB538D5}" type="pres">
      <dgm:prSet presAssocID="{A47FA697-4B6A-4BF8-B5EA-080EBFD4B79C}" presName="rootText" presStyleLbl="node1" presStyleIdx="2" presStyleCnt="3"/>
      <dgm:spPr/>
    </dgm:pt>
    <dgm:pt modelId="{82E9BCBE-6B9A-456F-9A95-F95FAB92C104}" type="pres">
      <dgm:prSet presAssocID="{A47FA697-4B6A-4BF8-B5EA-080EBFD4B79C}" presName="rootConnector" presStyleLbl="node1" presStyleIdx="2" presStyleCnt="3"/>
      <dgm:spPr/>
    </dgm:pt>
    <dgm:pt modelId="{A5D3F369-482B-4DD6-91BC-55FA3A9B2D21}" type="pres">
      <dgm:prSet presAssocID="{A47FA697-4B6A-4BF8-B5EA-080EBFD4B79C}" presName="childShape" presStyleCnt="0"/>
      <dgm:spPr/>
    </dgm:pt>
    <dgm:pt modelId="{855876EE-426D-4DD8-8D10-3099C878E527}" type="pres">
      <dgm:prSet presAssocID="{0C8359BD-5A0B-4D5C-AEBA-D1D2EE5515A5}" presName="Name13" presStyleLbl="parChTrans1D2" presStyleIdx="3" presStyleCnt="6"/>
      <dgm:spPr/>
    </dgm:pt>
    <dgm:pt modelId="{B599C46F-1AF7-4826-8F17-77861588AFF3}" type="pres">
      <dgm:prSet presAssocID="{5FD8E397-BF43-4727-8921-6FC2D27D2BE6}" presName="childText" presStyleLbl="bgAcc1" presStyleIdx="3" presStyleCnt="6">
        <dgm:presLayoutVars>
          <dgm:bulletEnabled val="1"/>
        </dgm:presLayoutVars>
      </dgm:prSet>
      <dgm:spPr/>
    </dgm:pt>
    <dgm:pt modelId="{2A891741-0E14-4446-9012-51A19323C470}" type="pres">
      <dgm:prSet presAssocID="{2702DFD2-DC86-4087-88D3-385F47ADD6F7}" presName="Name13" presStyleLbl="parChTrans1D2" presStyleIdx="4" presStyleCnt="6"/>
      <dgm:spPr/>
    </dgm:pt>
    <dgm:pt modelId="{49801CEF-9F37-4967-8F3E-0F317D27E94F}" type="pres">
      <dgm:prSet presAssocID="{5D34E015-1AB9-42CB-BAB5-5F4F8D5FBD22}" presName="childText" presStyleLbl="bgAcc1" presStyleIdx="4" presStyleCnt="6">
        <dgm:presLayoutVars>
          <dgm:bulletEnabled val="1"/>
        </dgm:presLayoutVars>
      </dgm:prSet>
      <dgm:spPr/>
    </dgm:pt>
    <dgm:pt modelId="{AB52363D-73EB-4D48-BC26-F0E28CC38530}" type="pres">
      <dgm:prSet presAssocID="{28FB0BB6-12C3-42DF-911E-93676983C796}" presName="Name13" presStyleLbl="parChTrans1D2" presStyleIdx="5" presStyleCnt="6"/>
      <dgm:spPr/>
    </dgm:pt>
    <dgm:pt modelId="{48990684-BADA-4025-ACEE-F27072AAF522}" type="pres">
      <dgm:prSet presAssocID="{0D06F8F2-A7FD-4538-BCB7-D89FD1FBDE4A}" presName="childText" presStyleLbl="bgAcc1" presStyleIdx="5" presStyleCnt="6">
        <dgm:presLayoutVars>
          <dgm:bulletEnabled val="1"/>
        </dgm:presLayoutVars>
      </dgm:prSet>
      <dgm:spPr/>
    </dgm:pt>
  </dgm:ptLst>
  <dgm:cxnLst>
    <dgm:cxn modelId="{1C64AB07-933D-4AD1-A737-56F133FBD01D}" type="presOf" srcId="{4616F32E-D3ED-4BBC-8B58-B9C20ECCFBCC}" destId="{5C40B1CE-114D-432A-8B5B-271590578A10}" srcOrd="1" destOrd="0" presId="urn:microsoft.com/office/officeart/2005/8/layout/hierarchy3"/>
    <dgm:cxn modelId="{237A0A12-A83D-4E19-A9F1-0FC44CA10BCD}" srcId="{3C527DEB-E780-44C6-9686-5B31D1494B27}" destId="{A47FA697-4B6A-4BF8-B5EA-080EBFD4B79C}" srcOrd="2" destOrd="0" parTransId="{59AF6CE8-6870-4AD1-8F5A-C01CD21BF977}" sibTransId="{0203EF23-DD26-4259-8F0C-D6C855716C38}"/>
    <dgm:cxn modelId="{1BCF3D19-A80E-42E5-BA57-1E3DDE4F9BA4}" type="presOf" srcId="{28FB0BB6-12C3-42DF-911E-93676983C796}" destId="{AB52363D-73EB-4D48-BC26-F0E28CC38530}" srcOrd="0" destOrd="0" presId="urn:microsoft.com/office/officeart/2005/8/layout/hierarchy3"/>
    <dgm:cxn modelId="{00C8741E-BBC0-439B-94A7-E2499D1AA0F1}" type="presOf" srcId="{F946FC1B-CB79-40FC-9F75-10563A8E3B61}" destId="{59B5CD98-8B2C-4D5D-91F6-32F7C5D7AB75}" srcOrd="0" destOrd="0" presId="urn:microsoft.com/office/officeart/2005/8/layout/hierarchy3"/>
    <dgm:cxn modelId="{CFC4B627-BEAD-4857-99EB-9418A907086E}" type="presOf" srcId="{5F7C2674-E7EF-47B9-AA1F-28143D001989}" destId="{E8C1960A-FCAC-4E27-AFA7-729D576803F2}" srcOrd="0" destOrd="0" presId="urn:microsoft.com/office/officeart/2005/8/layout/hierarchy3"/>
    <dgm:cxn modelId="{8D546434-22E8-46AC-BAC2-605D1F2D58B2}" type="presOf" srcId="{0C8359BD-5A0B-4D5C-AEBA-D1D2EE5515A5}" destId="{855876EE-426D-4DD8-8D10-3099C878E527}" srcOrd="0" destOrd="0" presId="urn:microsoft.com/office/officeart/2005/8/layout/hierarchy3"/>
    <dgm:cxn modelId="{33AC9534-1A5D-48B5-8C33-EFE7A13B637F}" srcId="{4616F32E-D3ED-4BBC-8B58-B9C20ECCFBCC}" destId="{F5A8E7BC-AAE7-4BFA-9C3C-BEA977CFF58E}" srcOrd="1" destOrd="0" parTransId="{4038B832-A942-4E9C-825C-A20B928C4FA6}" sibTransId="{5958043F-8625-482F-96FD-509FCADB999A}"/>
    <dgm:cxn modelId="{0BB4E435-C2B5-413F-BD43-4E345F901C08}" type="presOf" srcId="{F946FC1B-CB79-40FC-9F75-10563A8E3B61}" destId="{527DF8EB-916F-4AAA-B17F-DA8AD2AC914D}" srcOrd="1" destOrd="0" presId="urn:microsoft.com/office/officeart/2005/8/layout/hierarchy3"/>
    <dgm:cxn modelId="{4D48B63F-9210-4C9E-8E84-7B91C586BEE6}" type="presOf" srcId="{F5A8E7BC-AAE7-4BFA-9C3C-BEA977CFF58E}" destId="{2063822B-D9B5-474C-AA55-F73916EEA8BA}" srcOrd="0" destOrd="0" presId="urn:microsoft.com/office/officeart/2005/8/layout/hierarchy3"/>
    <dgm:cxn modelId="{1ED69E62-FBFD-435B-BDEB-3BA319C74AE5}" srcId="{F946FC1B-CB79-40FC-9F75-10563A8E3B61}" destId="{C0F822F4-7F23-4427-AE38-1E79DC282A88}" srcOrd="0" destOrd="0" parTransId="{F9D0CE99-4F2B-4FF8-9849-3415502F9AED}" sibTransId="{D7BBF7D3-550F-4C47-87E5-CE17E331C20D}"/>
    <dgm:cxn modelId="{09839463-F27A-471B-9733-E838F5C920BA}" type="presOf" srcId="{4038B832-A942-4E9C-825C-A20B928C4FA6}" destId="{FA16A670-57AC-4659-A00C-DFCBE78FB765}" srcOrd="0" destOrd="0" presId="urn:microsoft.com/office/officeart/2005/8/layout/hierarchy3"/>
    <dgm:cxn modelId="{A9D7FE59-4700-4450-B9A4-B1DFE25E6A5E}" type="presOf" srcId="{0D06F8F2-A7FD-4538-BCB7-D89FD1FBDE4A}" destId="{48990684-BADA-4025-ACEE-F27072AAF522}" srcOrd="0" destOrd="0" presId="urn:microsoft.com/office/officeart/2005/8/layout/hierarchy3"/>
    <dgm:cxn modelId="{8D0C9B5A-82FF-47C4-81C7-3423382203D5}" type="presOf" srcId="{3C527DEB-E780-44C6-9686-5B31D1494B27}" destId="{55CB209D-8048-45F3-8ED1-082E7450608D}" srcOrd="0" destOrd="0" presId="urn:microsoft.com/office/officeart/2005/8/layout/hierarchy3"/>
    <dgm:cxn modelId="{1B15658F-BF8A-4AFA-BF19-D32B02870D76}" type="presOf" srcId="{A47FA697-4B6A-4BF8-B5EA-080EBFD4B79C}" destId="{27BF9892-DE0C-4C8D-8437-E058DBB538D5}" srcOrd="0" destOrd="0" presId="urn:microsoft.com/office/officeart/2005/8/layout/hierarchy3"/>
    <dgm:cxn modelId="{983E559A-4B5D-4A60-B257-AFED897A9774}" type="presOf" srcId="{E31EE81C-4D20-4D56-AB83-044059C11DE5}" destId="{C4285A97-5744-4A36-88D1-D32CAF73D323}" srcOrd="0" destOrd="0" presId="urn:microsoft.com/office/officeart/2005/8/layout/hierarchy3"/>
    <dgm:cxn modelId="{A5DF929B-7B24-4313-93B0-66CFA2BED122}" srcId="{A47FA697-4B6A-4BF8-B5EA-080EBFD4B79C}" destId="{0D06F8F2-A7FD-4538-BCB7-D89FD1FBDE4A}" srcOrd="2" destOrd="0" parTransId="{28FB0BB6-12C3-42DF-911E-93676983C796}" sibTransId="{BC374F40-4C6B-42EF-875C-96CCF3BA61EC}"/>
    <dgm:cxn modelId="{D814909E-AB71-4649-94FF-1A686E312561}" srcId="{3C527DEB-E780-44C6-9686-5B31D1494B27}" destId="{4616F32E-D3ED-4BBC-8B58-B9C20ECCFBCC}" srcOrd="0" destOrd="0" parTransId="{028F8532-DF52-403F-A6F0-6ABE09E02DE5}" sibTransId="{F92E6CAA-FD02-4C65-9079-DB7B1F949F48}"/>
    <dgm:cxn modelId="{EF5185A0-C7C7-46CB-B6E0-C3ACC4187BF6}" srcId="{3C527DEB-E780-44C6-9686-5B31D1494B27}" destId="{F946FC1B-CB79-40FC-9F75-10563A8E3B61}" srcOrd="1" destOrd="0" parTransId="{DA0341F0-A8B5-4A2B-B30F-8B1C9437E083}" sibTransId="{1AB45A82-6D82-43A5-AEAD-601BC4201330}"/>
    <dgm:cxn modelId="{9A83E5A5-D532-4E7A-A6F4-6C8F3093B1C4}" type="presOf" srcId="{C0F822F4-7F23-4427-AE38-1E79DC282A88}" destId="{A852DCAC-86CD-402E-B6C4-BB48514C0970}" srcOrd="0" destOrd="0" presId="urn:microsoft.com/office/officeart/2005/8/layout/hierarchy3"/>
    <dgm:cxn modelId="{0CC376B4-B5E5-4713-98B2-E17A900E6CAC}" type="presOf" srcId="{5FD8E397-BF43-4727-8921-6FC2D27D2BE6}" destId="{B599C46F-1AF7-4826-8F17-77861588AFF3}" srcOrd="0" destOrd="0" presId="urn:microsoft.com/office/officeart/2005/8/layout/hierarchy3"/>
    <dgm:cxn modelId="{301915B9-02D6-453D-B534-1F6678A17A65}" srcId="{4616F32E-D3ED-4BBC-8B58-B9C20ECCFBCC}" destId="{E31EE81C-4D20-4D56-AB83-044059C11DE5}" srcOrd="0" destOrd="0" parTransId="{5F7C2674-E7EF-47B9-AA1F-28143D001989}" sibTransId="{2660A708-64F0-497D-81E5-0E87F61D59F7}"/>
    <dgm:cxn modelId="{FDFAADC8-29E4-4B09-8C50-6600B188470E}" type="presOf" srcId="{2702DFD2-DC86-4087-88D3-385F47ADD6F7}" destId="{2A891741-0E14-4446-9012-51A19323C470}" srcOrd="0" destOrd="0" presId="urn:microsoft.com/office/officeart/2005/8/layout/hierarchy3"/>
    <dgm:cxn modelId="{794E52D1-C69D-4D98-880E-030A18C8AA86}" srcId="{A47FA697-4B6A-4BF8-B5EA-080EBFD4B79C}" destId="{5FD8E397-BF43-4727-8921-6FC2D27D2BE6}" srcOrd="0" destOrd="0" parTransId="{0C8359BD-5A0B-4D5C-AEBA-D1D2EE5515A5}" sibTransId="{65935B04-24AB-4181-9DCD-989161687692}"/>
    <dgm:cxn modelId="{500C1DD3-6523-4ECC-B572-2F542B23BCBD}" type="presOf" srcId="{F9D0CE99-4F2B-4FF8-9849-3415502F9AED}" destId="{8D650CEC-3F9A-4A75-B842-1DF62502D36F}" srcOrd="0" destOrd="0" presId="urn:microsoft.com/office/officeart/2005/8/layout/hierarchy3"/>
    <dgm:cxn modelId="{74B1D6D8-8BF0-40AE-BDD0-3B2591112B69}" type="presOf" srcId="{A47FA697-4B6A-4BF8-B5EA-080EBFD4B79C}" destId="{82E9BCBE-6B9A-456F-9A95-F95FAB92C104}" srcOrd="1" destOrd="0" presId="urn:microsoft.com/office/officeart/2005/8/layout/hierarchy3"/>
    <dgm:cxn modelId="{3A5EA3E2-E100-4754-89FF-121383C2EED1}" type="presOf" srcId="{4616F32E-D3ED-4BBC-8B58-B9C20ECCFBCC}" destId="{5C809D21-2A0D-4F67-9109-05BE130353B7}" srcOrd="0" destOrd="0" presId="urn:microsoft.com/office/officeart/2005/8/layout/hierarchy3"/>
    <dgm:cxn modelId="{E7E319F6-E776-4518-8EB8-6E345767D490}" srcId="{A47FA697-4B6A-4BF8-B5EA-080EBFD4B79C}" destId="{5D34E015-1AB9-42CB-BAB5-5F4F8D5FBD22}" srcOrd="1" destOrd="0" parTransId="{2702DFD2-DC86-4087-88D3-385F47ADD6F7}" sibTransId="{2A3A6A53-0A37-43D8-BD09-786EC3C0A113}"/>
    <dgm:cxn modelId="{556909FD-FF97-4239-9792-9D800D6807C6}" type="presOf" srcId="{5D34E015-1AB9-42CB-BAB5-5F4F8D5FBD22}" destId="{49801CEF-9F37-4967-8F3E-0F317D27E94F}" srcOrd="0" destOrd="0" presId="urn:microsoft.com/office/officeart/2005/8/layout/hierarchy3"/>
    <dgm:cxn modelId="{CDB903B6-BB25-4320-A35A-B1C3D4B87743}" type="presParOf" srcId="{55CB209D-8048-45F3-8ED1-082E7450608D}" destId="{28D4C7C5-F329-4A95-8E79-203BD9E643CB}" srcOrd="0" destOrd="0" presId="urn:microsoft.com/office/officeart/2005/8/layout/hierarchy3"/>
    <dgm:cxn modelId="{BC304A4F-F050-4A2F-96E4-07A7F7F0683C}" type="presParOf" srcId="{28D4C7C5-F329-4A95-8E79-203BD9E643CB}" destId="{E22DA7B6-F693-4BD5-87A2-1D82D70DDCDB}" srcOrd="0" destOrd="0" presId="urn:microsoft.com/office/officeart/2005/8/layout/hierarchy3"/>
    <dgm:cxn modelId="{822465D8-A733-4CA3-8A4D-CA1768916EB8}" type="presParOf" srcId="{E22DA7B6-F693-4BD5-87A2-1D82D70DDCDB}" destId="{5C809D21-2A0D-4F67-9109-05BE130353B7}" srcOrd="0" destOrd="0" presId="urn:microsoft.com/office/officeart/2005/8/layout/hierarchy3"/>
    <dgm:cxn modelId="{73A9ACE5-93BF-444B-8817-9977FD925E4A}" type="presParOf" srcId="{E22DA7B6-F693-4BD5-87A2-1D82D70DDCDB}" destId="{5C40B1CE-114D-432A-8B5B-271590578A10}" srcOrd="1" destOrd="0" presId="urn:microsoft.com/office/officeart/2005/8/layout/hierarchy3"/>
    <dgm:cxn modelId="{04FA4840-1135-4F21-9F78-18C235958E27}" type="presParOf" srcId="{28D4C7C5-F329-4A95-8E79-203BD9E643CB}" destId="{21374200-E38B-4DCD-983E-717FE40F4C27}" srcOrd="1" destOrd="0" presId="urn:microsoft.com/office/officeart/2005/8/layout/hierarchy3"/>
    <dgm:cxn modelId="{6810799D-D498-4699-9612-DA4F8601E79E}" type="presParOf" srcId="{21374200-E38B-4DCD-983E-717FE40F4C27}" destId="{E8C1960A-FCAC-4E27-AFA7-729D576803F2}" srcOrd="0" destOrd="0" presId="urn:microsoft.com/office/officeart/2005/8/layout/hierarchy3"/>
    <dgm:cxn modelId="{92B63F96-9261-4986-A016-F90526ECF6AF}" type="presParOf" srcId="{21374200-E38B-4DCD-983E-717FE40F4C27}" destId="{C4285A97-5744-4A36-88D1-D32CAF73D323}" srcOrd="1" destOrd="0" presId="urn:microsoft.com/office/officeart/2005/8/layout/hierarchy3"/>
    <dgm:cxn modelId="{BE9BF8BB-E1FF-4174-A871-37B1696DEBEF}" type="presParOf" srcId="{21374200-E38B-4DCD-983E-717FE40F4C27}" destId="{FA16A670-57AC-4659-A00C-DFCBE78FB765}" srcOrd="2" destOrd="0" presId="urn:microsoft.com/office/officeart/2005/8/layout/hierarchy3"/>
    <dgm:cxn modelId="{A6AA252A-84EF-4FDB-B201-F05F4C3D1C2C}" type="presParOf" srcId="{21374200-E38B-4DCD-983E-717FE40F4C27}" destId="{2063822B-D9B5-474C-AA55-F73916EEA8BA}" srcOrd="3" destOrd="0" presId="urn:microsoft.com/office/officeart/2005/8/layout/hierarchy3"/>
    <dgm:cxn modelId="{0E39B540-72BC-470B-8986-0223BCC50B08}" type="presParOf" srcId="{55CB209D-8048-45F3-8ED1-082E7450608D}" destId="{9E2B456E-7764-49DB-840C-2EF62F64190E}" srcOrd="1" destOrd="0" presId="urn:microsoft.com/office/officeart/2005/8/layout/hierarchy3"/>
    <dgm:cxn modelId="{7C93F3E6-0E16-41A7-A63B-615C7B9D8B23}" type="presParOf" srcId="{9E2B456E-7764-49DB-840C-2EF62F64190E}" destId="{B33EAE60-5E51-4394-B97C-7DDDEFFBFA89}" srcOrd="0" destOrd="0" presId="urn:microsoft.com/office/officeart/2005/8/layout/hierarchy3"/>
    <dgm:cxn modelId="{2D1F2F68-AFE3-4A3F-98A5-1779DA3F892A}" type="presParOf" srcId="{B33EAE60-5E51-4394-B97C-7DDDEFFBFA89}" destId="{59B5CD98-8B2C-4D5D-91F6-32F7C5D7AB75}" srcOrd="0" destOrd="0" presId="urn:microsoft.com/office/officeart/2005/8/layout/hierarchy3"/>
    <dgm:cxn modelId="{BA0BD9A1-E3C6-4109-9722-62746F81B1FF}" type="presParOf" srcId="{B33EAE60-5E51-4394-B97C-7DDDEFFBFA89}" destId="{527DF8EB-916F-4AAA-B17F-DA8AD2AC914D}" srcOrd="1" destOrd="0" presId="urn:microsoft.com/office/officeart/2005/8/layout/hierarchy3"/>
    <dgm:cxn modelId="{CDAF5C2B-EAC2-4FC0-A90B-D86D559F611B}" type="presParOf" srcId="{9E2B456E-7764-49DB-840C-2EF62F64190E}" destId="{B4B20FA6-6820-469F-B717-8763B729856E}" srcOrd="1" destOrd="0" presId="urn:microsoft.com/office/officeart/2005/8/layout/hierarchy3"/>
    <dgm:cxn modelId="{4F0833B7-DE5F-4831-BF1B-10208F4FE336}" type="presParOf" srcId="{B4B20FA6-6820-469F-B717-8763B729856E}" destId="{8D650CEC-3F9A-4A75-B842-1DF62502D36F}" srcOrd="0" destOrd="0" presId="urn:microsoft.com/office/officeart/2005/8/layout/hierarchy3"/>
    <dgm:cxn modelId="{E5C97A7F-5E17-44AA-9777-484314B56021}" type="presParOf" srcId="{B4B20FA6-6820-469F-B717-8763B729856E}" destId="{A852DCAC-86CD-402E-B6C4-BB48514C0970}" srcOrd="1" destOrd="0" presId="urn:microsoft.com/office/officeart/2005/8/layout/hierarchy3"/>
    <dgm:cxn modelId="{29839680-9E60-41BB-BA6B-B55A93EF8224}" type="presParOf" srcId="{55CB209D-8048-45F3-8ED1-082E7450608D}" destId="{BE384FBE-1949-41A1-8BCE-5D5A16CF0C76}" srcOrd="2" destOrd="0" presId="urn:microsoft.com/office/officeart/2005/8/layout/hierarchy3"/>
    <dgm:cxn modelId="{35B84FBC-F34D-404B-A2A9-673900B53479}" type="presParOf" srcId="{BE384FBE-1949-41A1-8BCE-5D5A16CF0C76}" destId="{71B93B29-EAB2-489A-99B8-F7D2CBB7A4C0}" srcOrd="0" destOrd="0" presId="urn:microsoft.com/office/officeart/2005/8/layout/hierarchy3"/>
    <dgm:cxn modelId="{F4BDD840-FFBE-452F-A35B-46C8C80425D3}" type="presParOf" srcId="{71B93B29-EAB2-489A-99B8-F7D2CBB7A4C0}" destId="{27BF9892-DE0C-4C8D-8437-E058DBB538D5}" srcOrd="0" destOrd="0" presId="urn:microsoft.com/office/officeart/2005/8/layout/hierarchy3"/>
    <dgm:cxn modelId="{06BDA617-E361-4DDB-92C1-021FE904EE85}" type="presParOf" srcId="{71B93B29-EAB2-489A-99B8-F7D2CBB7A4C0}" destId="{82E9BCBE-6B9A-456F-9A95-F95FAB92C104}" srcOrd="1" destOrd="0" presId="urn:microsoft.com/office/officeart/2005/8/layout/hierarchy3"/>
    <dgm:cxn modelId="{1201EFA4-6FF8-4E83-A138-8CA972CE3B8D}" type="presParOf" srcId="{BE384FBE-1949-41A1-8BCE-5D5A16CF0C76}" destId="{A5D3F369-482B-4DD6-91BC-55FA3A9B2D21}" srcOrd="1" destOrd="0" presId="urn:microsoft.com/office/officeart/2005/8/layout/hierarchy3"/>
    <dgm:cxn modelId="{3D631064-962C-49E8-B848-78802ABB448E}" type="presParOf" srcId="{A5D3F369-482B-4DD6-91BC-55FA3A9B2D21}" destId="{855876EE-426D-4DD8-8D10-3099C878E527}" srcOrd="0" destOrd="0" presId="urn:microsoft.com/office/officeart/2005/8/layout/hierarchy3"/>
    <dgm:cxn modelId="{1CEF2CCF-1B57-4E64-9B5C-4F634200648A}" type="presParOf" srcId="{A5D3F369-482B-4DD6-91BC-55FA3A9B2D21}" destId="{B599C46F-1AF7-4826-8F17-77861588AFF3}" srcOrd="1" destOrd="0" presId="urn:microsoft.com/office/officeart/2005/8/layout/hierarchy3"/>
    <dgm:cxn modelId="{B6C0E7B3-E989-4FA6-BDFA-3F3DC1BB68F3}" type="presParOf" srcId="{A5D3F369-482B-4DD6-91BC-55FA3A9B2D21}" destId="{2A891741-0E14-4446-9012-51A19323C470}" srcOrd="2" destOrd="0" presId="urn:microsoft.com/office/officeart/2005/8/layout/hierarchy3"/>
    <dgm:cxn modelId="{0451849C-A14C-423D-8F5B-1D45C6EF57D1}" type="presParOf" srcId="{A5D3F369-482B-4DD6-91BC-55FA3A9B2D21}" destId="{49801CEF-9F37-4967-8F3E-0F317D27E94F}" srcOrd="3" destOrd="0" presId="urn:microsoft.com/office/officeart/2005/8/layout/hierarchy3"/>
    <dgm:cxn modelId="{03B10367-A512-4D64-8464-1DD189CE3379}" type="presParOf" srcId="{A5D3F369-482B-4DD6-91BC-55FA3A9B2D21}" destId="{AB52363D-73EB-4D48-BC26-F0E28CC38530}" srcOrd="4" destOrd="0" presId="urn:microsoft.com/office/officeart/2005/8/layout/hierarchy3"/>
    <dgm:cxn modelId="{684D7880-2061-4A47-B64F-1769E3F40B1A}" type="presParOf" srcId="{A5D3F369-482B-4DD6-91BC-55FA3A9B2D21}" destId="{48990684-BADA-4025-ACEE-F27072AAF522}"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09D21-2A0D-4F67-9109-05BE130353B7}">
      <dsp:nvSpPr>
        <dsp:cNvPr id="0" name=""/>
        <dsp:cNvSpPr/>
      </dsp:nvSpPr>
      <dsp:spPr>
        <a:xfrm>
          <a:off x="436350" y="819"/>
          <a:ext cx="1731857" cy="865928"/>
        </a:xfrm>
        <a:prstGeom prst="roundRect">
          <a:avLst>
            <a:gd name="adj" fmla="val 10000"/>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Command Section </a:t>
          </a:r>
        </a:p>
      </dsp:txBody>
      <dsp:txXfrm>
        <a:off x="461712" y="26181"/>
        <a:ext cx="1681133" cy="815204"/>
      </dsp:txXfrm>
    </dsp:sp>
    <dsp:sp modelId="{E8C1960A-FCAC-4E27-AFA7-729D576803F2}">
      <dsp:nvSpPr>
        <dsp:cNvPr id="0" name=""/>
        <dsp:cNvSpPr/>
      </dsp:nvSpPr>
      <dsp:spPr>
        <a:xfrm>
          <a:off x="609535" y="866748"/>
          <a:ext cx="173185" cy="649446"/>
        </a:xfrm>
        <a:custGeom>
          <a:avLst/>
          <a:gdLst/>
          <a:ahLst/>
          <a:cxnLst/>
          <a:rect l="0" t="0" r="0" b="0"/>
          <a:pathLst>
            <a:path>
              <a:moveTo>
                <a:pt x="0" y="0"/>
              </a:moveTo>
              <a:lnTo>
                <a:pt x="0" y="649446"/>
              </a:lnTo>
              <a:lnTo>
                <a:pt x="173185" y="649446"/>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4285A97-5744-4A36-88D1-D32CAF73D323}">
      <dsp:nvSpPr>
        <dsp:cNvPr id="0" name=""/>
        <dsp:cNvSpPr/>
      </dsp:nvSpPr>
      <dsp:spPr>
        <a:xfrm>
          <a:off x="782721" y="1083230"/>
          <a:ext cx="1385485" cy="86592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Liaison Officer</a:t>
          </a:r>
        </a:p>
      </dsp:txBody>
      <dsp:txXfrm>
        <a:off x="808083" y="1108592"/>
        <a:ext cx="1334761" cy="815204"/>
      </dsp:txXfrm>
    </dsp:sp>
    <dsp:sp modelId="{FA16A670-57AC-4659-A00C-DFCBE78FB765}">
      <dsp:nvSpPr>
        <dsp:cNvPr id="0" name=""/>
        <dsp:cNvSpPr/>
      </dsp:nvSpPr>
      <dsp:spPr>
        <a:xfrm>
          <a:off x="609535" y="866748"/>
          <a:ext cx="173185" cy="1731857"/>
        </a:xfrm>
        <a:custGeom>
          <a:avLst/>
          <a:gdLst/>
          <a:ahLst/>
          <a:cxnLst/>
          <a:rect l="0" t="0" r="0" b="0"/>
          <a:pathLst>
            <a:path>
              <a:moveTo>
                <a:pt x="0" y="0"/>
              </a:moveTo>
              <a:lnTo>
                <a:pt x="0" y="1731857"/>
              </a:lnTo>
              <a:lnTo>
                <a:pt x="173185" y="1731857"/>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063822B-D9B5-474C-AA55-F73916EEA8BA}">
      <dsp:nvSpPr>
        <dsp:cNvPr id="0" name=""/>
        <dsp:cNvSpPr/>
      </dsp:nvSpPr>
      <dsp:spPr>
        <a:xfrm>
          <a:off x="782721" y="2165641"/>
          <a:ext cx="1385485" cy="86592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Public Information Officer</a:t>
          </a:r>
        </a:p>
      </dsp:txBody>
      <dsp:txXfrm>
        <a:off x="808083" y="2191003"/>
        <a:ext cx="1334761" cy="815204"/>
      </dsp:txXfrm>
    </dsp:sp>
    <dsp:sp modelId="{59B5CD98-8B2C-4D5D-91F6-32F7C5D7AB75}">
      <dsp:nvSpPr>
        <dsp:cNvPr id="0" name=""/>
        <dsp:cNvSpPr/>
      </dsp:nvSpPr>
      <dsp:spPr>
        <a:xfrm>
          <a:off x="2601171" y="819"/>
          <a:ext cx="1731857" cy="865928"/>
        </a:xfrm>
        <a:prstGeom prst="roundRect">
          <a:avLst>
            <a:gd name="adj" fmla="val 10000"/>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Operations Section </a:t>
          </a:r>
        </a:p>
      </dsp:txBody>
      <dsp:txXfrm>
        <a:off x="2626533" y="26181"/>
        <a:ext cx="1681133" cy="815204"/>
      </dsp:txXfrm>
    </dsp:sp>
    <dsp:sp modelId="{8D650CEC-3F9A-4A75-B842-1DF62502D36F}">
      <dsp:nvSpPr>
        <dsp:cNvPr id="0" name=""/>
        <dsp:cNvSpPr/>
      </dsp:nvSpPr>
      <dsp:spPr>
        <a:xfrm>
          <a:off x="2774357" y="866748"/>
          <a:ext cx="173185" cy="649446"/>
        </a:xfrm>
        <a:custGeom>
          <a:avLst/>
          <a:gdLst/>
          <a:ahLst/>
          <a:cxnLst/>
          <a:rect l="0" t="0" r="0" b="0"/>
          <a:pathLst>
            <a:path>
              <a:moveTo>
                <a:pt x="0" y="0"/>
              </a:moveTo>
              <a:lnTo>
                <a:pt x="0" y="649446"/>
              </a:lnTo>
              <a:lnTo>
                <a:pt x="173185" y="649446"/>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852DCAC-86CD-402E-B6C4-BB48514C0970}">
      <dsp:nvSpPr>
        <dsp:cNvPr id="0" name=""/>
        <dsp:cNvSpPr/>
      </dsp:nvSpPr>
      <dsp:spPr>
        <a:xfrm>
          <a:off x="2947542" y="1083230"/>
          <a:ext cx="1385485" cy="86592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Casualty Care Unit </a:t>
          </a:r>
        </a:p>
      </dsp:txBody>
      <dsp:txXfrm>
        <a:off x="2972904" y="1108592"/>
        <a:ext cx="1334761" cy="815204"/>
      </dsp:txXfrm>
    </dsp:sp>
    <dsp:sp modelId="{27BF9892-DE0C-4C8D-8437-E058DBB538D5}">
      <dsp:nvSpPr>
        <dsp:cNvPr id="0" name=""/>
        <dsp:cNvSpPr/>
      </dsp:nvSpPr>
      <dsp:spPr>
        <a:xfrm>
          <a:off x="4765992" y="819"/>
          <a:ext cx="1731857" cy="865928"/>
        </a:xfrm>
        <a:prstGeom prst="roundRect">
          <a:avLst>
            <a:gd name="adj" fmla="val 10000"/>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Logistics </a:t>
          </a:r>
        </a:p>
        <a:p>
          <a:pPr marL="0" lvl="0" indent="0" algn="ctr" defTabSz="889000">
            <a:lnSpc>
              <a:spcPct val="90000"/>
            </a:lnSpc>
            <a:spcBef>
              <a:spcPct val="0"/>
            </a:spcBef>
            <a:spcAft>
              <a:spcPct val="35000"/>
            </a:spcAft>
            <a:buNone/>
          </a:pPr>
          <a:r>
            <a:rPr lang="en-US" sz="2000" kern="1200" dirty="0"/>
            <a:t>Support Branch </a:t>
          </a:r>
        </a:p>
      </dsp:txBody>
      <dsp:txXfrm>
        <a:off x="4791354" y="26181"/>
        <a:ext cx="1681133" cy="815204"/>
      </dsp:txXfrm>
    </dsp:sp>
    <dsp:sp modelId="{855876EE-426D-4DD8-8D10-3099C878E527}">
      <dsp:nvSpPr>
        <dsp:cNvPr id="0" name=""/>
        <dsp:cNvSpPr/>
      </dsp:nvSpPr>
      <dsp:spPr>
        <a:xfrm>
          <a:off x="4939178" y="866748"/>
          <a:ext cx="173185" cy="649446"/>
        </a:xfrm>
        <a:custGeom>
          <a:avLst/>
          <a:gdLst/>
          <a:ahLst/>
          <a:cxnLst/>
          <a:rect l="0" t="0" r="0" b="0"/>
          <a:pathLst>
            <a:path>
              <a:moveTo>
                <a:pt x="0" y="0"/>
              </a:moveTo>
              <a:lnTo>
                <a:pt x="0" y="649446"/>
              </a:lnTo>
              <a:lnTo>
                <a:pt x="173185" y="649446"/>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99C46F-1AF7-4826-8F17-77861588AFF3}">
      <dsp:nvSpPr>
        <dsp:cNvPr id="0" name=""/>
        <dsp:cNvSpPr/>
      </dsp:nvSpPr>
      <dsp:spPr>
        <a:xfrm>
          <a:off x="5112364" y="1083230"/>
          <a:ext cx="1385485" cy="86592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Public Care Unit</a:t>
          </a:r>
        </a:p>
      </dsp:txBody>
      <dsp:txXfrm>
        <a:off x="5137726" y="1108592"/>
        <a:ext cx="1334761" cy="815204"/>
      </dsp:txXfrm>
    </dsp:sp>
    <dsp:sp modelId="{2A891741-0E14-4446-9012-51A19323C470}">
      <dsp:nvSpPr>
        <dsp:cNvPr id="0" name=""/>
        <dsp:cNvSpPr/>
      </dsp:nvSpPr>
      <dsp:spPr>
        <a:xfrm>
          <a:off x="4939178" y="866748"/>
          <a:ext cx="173185" cy="1731857"/>
        </a:xfrm>
        <a:custGeom>
          <a:avLst/>
          <a:gdLst/>
          <a:ahLst/>
          <a:cxnLst/>
          <a:rect l="0" t="0" r="0" b="0"/>
          <a:pathLst>
            <a:path>
              <a:moveTo>
                <a:pt x="0" y="0"/>
              </a:moveTo>
              <a:lnTo>
                <a:pt x="0" y="1731857"/>
              </a:lnTo>
              <a:lnTo>
                <a:pt x="173185" y="1731857"/>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801CEF-9F37-4967-8F3E-0F317D27E94F}">
      <dsp:nvSpPr>
        <dsp:cNvPr id="0" name=""/>
        <dsp:cNvSpPr/>
      </dsp:nvSpPr>
      <dsp:spPr>
        <a:xfrm>
          <a:off x="5112364" y="2165641"/>
          <a:ext cx="1385485" cy="86592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Patient Family Care Unit</a:t>
          </a:r>
        </a:p>
      </dsp:txBody>
      <dsp:txXfrm>
        <a:off x="5137726" y="2191003"/>
        <a:ext cx="1334761" cy="815204"/>
      </dsp:txXfrm>
    </dsp:sp>
    <dsp:sp modelId="{AB52363D-73EB-4D48-BC26-F0E28CC38530}">
      <dsp:nvSpPr>
        <dsp:cNvPr id="0" name=""/>
        <dsp:cNvSpPr/>
      </dsp:nvSpPr>
      <dsp:spPr>
        <a:xfrm>
          <a:off x="4939178" y="866748"/>
          <a:ext cx="173185" cy="2814267"/>
        </a:xfrm>
        <a:custGeom>
          <a:avLst/>
          <a:gdLst/>
          <a:ahLst/>
          <a:cxnLst/>
          <a:rect l="0" t="0" r="0" b="0"/>
          <a:pathLst>
            <a:path>
              <a:moveTo>
                <a:pt x="0" y="0"/>
              </a:moveTo>
              <a:lnTo>
                <a:pt x="0" y="2814267"/>
              </a:lnTo>
              <a:lnTo>
                <a:pt x="173185" y="2814267"/>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990684-BADA-4025-ACEE-F27072AAF522}">
      <dsp:nvSpPr>
        <dsp:cNvPr id="0" name=""/>
        <dsp:cNvSpPr/>
      </dsp:nvSpPr>
      <dsp:spPr>
        <a:xfrm>
          <a:off x="5112364" y="3248051"/>
          <a:ext cx="1385485" cy="86592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Spiritual Care Unit </a:t>
          </a:r>
        </a:p>
      </dsp:txBody>
      <dsp:txXfrm>
        <a:off x="5137726" y="3273413"/>
        <a:ext cx="1334761" cy="8152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268CB-15B8-4A06-9CF7-C2B550781C72}" type="datetimeFigureOut">
              <a:rPr lang="en-US" smtClean="0"/>
              <a:t>9/19/2021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85D033-AA82-484A-AC46-4B1ADFE8F67F}" type="slidenum">
              <a:rPr lang="en-US" smtClean="0"/>
              <a:t>‹#›</a:t>
            </a:fld>
            <a:endParaRPr lang="en-US"/>
          </a:p>
        </p:txBody>
      </p:sp>
    </p:spTree>
    <p:extLst>
      <p:ext uri="{BB962C8B-B14F-4D97-AF65-F5344CB8AC3E}">
        <p14:creationId xmlns:p14="http://schemas.microsoft.com/office/powerpoint/2010/main" val="1977351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Photos from presentation by the US Chemical Safety and Hazardous Investigation Board </a:t>
            </a:r>
          </a:p>
          <a:p>
            <a:pPr eaLnBrk="1" hangingPunct="1"/>
            <a:r>
              <a:rPr lang="en-US"/>
              <a:t>http://www.chemsafety.gov/index.cfm?folder=completed_investigations&amp;page=info&amp;INV_ID=34</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A42FC21C-EA8F-4B68-8C64-FFF260F241EE}" type="slidenum">
              <a:rPr lang="en-US" smtClean="0"/>
              <a:pPr>
                <a:defRPr/>
              </a:pPr>
              <a:t>83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7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F8E988-B858-4A09-B1A9-11C10224B588}" type="slidenum">
              <a:rPr lang="en-US"/>
              <a:pPr fontAlgn="base">
                <a:spcBef>
                  <a:spcPct val="0"/>
                </a:spcBef>
                <a:spcAft>
                  <a:spcPct val="0"/>
                </a:spcAft>
                <a:defRPr/>
              </a:pPr>
              <a:t>84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9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F06AE2-969B-49C7-999A-122675B86751}" type="slidenum">
              <a:rPr lang="en-US"/>
              <a:pPr fontAlgn="base">
                <a:spcBef>
                  <a:spcPct val="0"/>
                </a:spcBef>
                <a:spcAft>
                  <a:spcPct val="0"/>
                </a:spcAft>
                <a:defRPr/>
              </a:pPr>
              <a:t>85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9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F06AE2-969B-49C7-999A-122675B86751}" type="slidenum">
              <a:rPr lang="en-US"/>
              <a:pPr fontAlgn="base">
                <a:spcBef>
                  <a:spcPct val="0"/>
                </a:spcBef>
                <a:spcAft>
                  <a:spcPct val="0"/>
                </a:spcAft>
                <a:defRPr/>
              </a:pPr>
              <a:t>87</a:t>
            </a:fld>
            <a:endParaRPr lang="en-US"/>
          </a:p>
        </p:txBody>
      </p:sp>
    </p:spTree>
    <p:extLst>
      <p:ext uri="{BB962C8B-B14F-4D97-AF65-F5344CB8AC3E}">
        <p14:creationId xmlns:p14="http://schemas.microsoft.com/office/powerpoint/2010/main" val="2627118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2493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E754970-E5FA-4BF9-8C0D-EF3F1C68E428}" type="slidenum">
              <a:rPr lang="en-US" sz="1200">
                <a:latin typeface="Calibri" pitchFamily="34" charset="0"/>
              </a:rPr>
              <a:pPr algn="r"/>
              <a:t>89</a:t>
            </a:fld>
            <a:endParaRPr 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TextEdit="1"/>
          </p:cNvSpPr>
          <p:nvPr>
            <p:ph type="sldImg"/>
          </p:nvPr>
        </p:nvSpPr>
        <p:spPr bwMode="auto">
          <a:noFill/>
          <a:ln>
            <a:solidFill>
              <a:srgbClr val="000000"/>
            </a:solidFill>
            <a:miter lim="800000"/>
            <a:headEnd/>
            <a:tailEnd/>
          </a:ln>
        </p:spPr>
      </p:sp>
      <p:sp>
        <p:nvSpPr>
          <p:cNvPr id="135170" name="Rectangle 3"/>
          <p:cNvSpPr>
            <a:spLocks noGrp="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b="1">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9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F06AE2-969B-49C7-999A-122675B86751}" type="slidenum">
              <a:rPr lang="en-US"/>
              <a:pPr fontAlgn="base">
                <a:spcBef>
                  <a:spcPct val="0"/>
                </a:spcBef>
                <a:spcAft>
                  <a:spcPct val="0"/>
                </a:spcAft>
                <a:defRPr/>
              </a:pPr>
              <a:t>92</a:t>
            </a:fld>
            <a:endParaRPr lang="en-US"/>
          </a:p>
        </p:txBody>
      </p:sp>
    </p:spTree>
    <p:extLst>
      <p:ext uri="{BB962C8B-B14F-4D97-AF65-F5344CB8AC3E}">
        <p14:creationId xmlns:p14="http://schemas.microsoft.com/office/powerpoint/2010/main" val="2557720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F0A348-621A-400D-BFD1-1CD12051504D}" type="slidenum">
              <a:rPr lang="en-US"/>
              <a:pPr fontAlgn="base">
                <a:spcBef>
                  <a:spcPct val="0"/>
                </a:spcBef>
                <a:spcAft>
                  <a:spcPct val="0"/>
                </a:spcAft>
                <a:defRPr/>
              </a:pPr>
              <a:t>99</a:t>
            </a:fld>
            <a:endParaRPr lang="en-US"/>
          </a:p>
        </p:txBody>
      </p:sp>
    </p:spTree>
    <p:extLst>
      <p:ext uri="{BB962C8B-B14F-4D97-AF65-F5344CB8AC3E}">
        <p14:creationId xmlns:p14="http://schemas.microsoft.com/office/powerpoint/2010/main" val="272787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9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F06AE2-969B-49C7-999A-122675B86751}" type="slidenum">
              <a:rPr lang="en-US"/>
              <a:pPr fontAlgn="base">
                <a:spcBef>
                  <a:spcPct val="0"/>
                </a:spcBef>
                <a:spcAft>
                  <a:spcPct val="0"/>
                </a:spcAft>
                <a:defRPr/>
              </a:pPr>
              <a:t>103</a:t>
            </a:fld>
            <a:endParaRPr lang="en-US"/>
          </a:p>
        </p:txBody>
      </p:sp>
    </p:spTree>
    <p:extLst>
      <p:ext uri="{BB962C8B-B14F-4D97-AF65-F5344CB8AC3E}">
        <p14:creationId xmlns:p14="http://schemas.microsoft.com/office/powerpoint/2010/main" val="370144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A292AE-9634-4EC4-97A0-9C92237ABADA}" type="slidenum">
              <a:rPr lang="en-US"/>
              <a:pPr fontAlgn="base">
                <a:spcBef>
                  <a:spcPct val="0"/>
                </a:spcBef>
                <a:spcAft>
                  <a:spcPct val="0"/>
                </a:spcAft>
                <a:defRPr/>
              </a:pPr>
              <a:t>69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EA737D-121D-4296-A38A-1506A3B40902}" type="slidenum">
              <a:rPr lang="en-US"/>
              <a:pPr fontAlgn="base">
                <a:spcBef>
                  <a:spcPct val="0"/>
                </a:spcBef>
                <a:spcAft>
                  <a:spcPct val="0"/>
                </a:spcAft>
                <a:defRPr/>
              </a:pPr>
              <a:t>71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78B788-B65D-4146-9DC6-FE15F66960F8}" type="slidenum">
              <a:rPr lang="en-US"/>
              <a:pPr fontAlgn="base">
                <a:spcBef>
                  <a:spcPct val="0"/>
                </a:spcBef>
                <a:spcAft>
                  <a:spcPct val="0"/>
                </a:spcAft>
                <a:defRPr/>
              </a:pPr>
              <a:t>74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F929BE-2C9E-4965-99D9-A32AD78B114F}" type="slidenum">
              <a:rPr lang="en-US"/>
              <a:pPr fontAlgn="base">
                <a:spcBef>
                  <a:spcPct val="0"/>
                </a:spcBef>
                <a:spcAft>
                  <a:spcPct val="0"/>
                </a:spcAft>
                <a:defRPr/>
              </a:pPr>
              <a:t>75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F0A348-621A-400D-BFD1-1CD12051504D}" type="slidenum">
              <a:rPr lang="en-US"/>
              <a:pPr fontAlgn="base">
                <a:spcBef>
                  <a:spcPct val="0"/>
                </a:spcBef>
                <a:spcAft>
                  <a:spcPct val="0"/>
                </a:spcAft>
                <a:defRPr/>
              </a:pPr>
              <a:t>76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21F5EA-D5D7-434C-9DAE-90C5EB49E60E}" type="slidenum">
              <a:rPr lang="en-US"/>
              <a:pPr fontAlgn="base">
                <a:spcBef>
                  <a:spcPct val="0"/>
                </a:spcBef>
                <a:spcAft>
                  <a:spcPct val="0"/>
                </a:spcAft>
                <a:defRPr/>
              </a:pPr>
              <a:t>77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561BB8-032F-4E92-99C8-CF8784400570}" type="slidenum">
              <a:rPr lang="en-US"/>
              <a:pPr fontAlgn="base">
                <a:spcBef>
                  <a:spcPct val="0"/>
                </a:spcBef>
                <a:spcAft>
                  <a:spcPct val="0"/>
                </a:spcAft>
                <a:defRPr/>
              </a:pPr>
              <a:t>78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53458188-8D0A-4990-8B1A-446EDF2814A3}" type="slidenum">
              <a:rPr lang="en-US" smtClean="0"/>
              <a:pPr>
                <a:defRPr/>
              </a:pPr>
              <a:t>81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580D8F-6E87-475F-9E28-015159AEFAFC}" type="datetime3">
              <a:rPr lang="en-US" smtClean="0"/>
              <a:t>19 September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9831-0EF3-4A5E-BD65-AD8D80E41E9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61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CE5A39-0316-4FDE-9850-A590E72F7CE1}" type="datetime3">
              <a:rPr lang="en-US" smtClean="0"/>
              <a:t>19 September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9831-0EF3-4A5E-BD65-AD8D80E41E94}" type="slidenum">
              <a:rPr lang="en-US" smtClean="0"/>
              <a:t>‹#›</a:t>
            </a:fld>
            <a:endParaRPr lang="en-US"/>
          </a:p>
        </p:txBody>
      </p:sp>
    </p:spTree>
    <p:extLst>
      <p:ext uri="{BB962C8B-B14F-4D97-AF65-F5344CB8AC3E}">
        <p14:creationId xmlns:p14="http://schemas.microsoft.com/office/powerpoint/2010/main" val="389472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26D261-7FB1-4394-9FEF-FD74E544F3D4}" type="datetime3">
              <a:rPr lang="en-US" smtClean="0"/>
              <a:t>19 September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9831-0EF3-4A5E-BD65-AD8D80E41E94}" type="slidenum">
              <a:rPr lang="en-US" smtClean="0"/>
              <a:t>‹#›</a:t>
            </a:fld>
            <a:endParaRPr lang="en-US"/>
          </a:p>
        </p:txBody>
      </p:sp>
    </p:spTree>
    <p:extLst>
      <p:ext uri="{BB962C8B-B14F-4D97-AF65-F5344CB8AC3E}">
        <p14:creationId xmlns:p14="http://schemas.microsoft.com/office/powerpoint/2010/main" val="300603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0D8280-2A1C-474F-BD33-667A600F501B}" type="datetime3">
              <a:rPr lang="en-US" smtClean="0"/>
              <a:t>19 September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9831-0EF3-4A5E-BD65-AD8D80E41E94}" type="slidenum">
              <a:rPr lang="en-US" smtClean="0"/>
              <a:t>‹#›</a:t>
            </a:fld>
            <a:endParaRPr lang="en-US"/>
          </a:p>
        </p:txBody>
      </p:sp>
    </p:spTree>
    <p:extLst>
      <p:ext uri="{BB962C8B-B14F-4D97-AF65-F5344CB8AC3E}">
        <p14:creationId xmlns:p14="http://schemas.microsoft.com/office/powerpoint/2010/main" val="76280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D3A6DA-7DDB-426A-BC1F-928F58CE1E49}" type="datetime3">
              <a:rPr lang="en-US" smtClean="0"/>
              <a:t>19 September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9831-0EF3-4A5E-BD65-AD8D80E41E9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9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B6ABB8-8224-4105-B607-C1A9D3F43E4D}" type="datetime3">
              <a:rPr lang="en-US" smtClean="0"/>
              <a:t>19 September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B9831-0EF3-4A5E-BD65-AD8D80E41E94}" type="slidenum">
              <a:rPr lang="en-US" smtClean="0"/>
              <a:t>‹#›</a:t>
            </a:fld>
            <a:endParaRPr lang="en-US"/>
          </a:p>
        </p:txBody>
      </p:sp>
    </p:spTree>
    <p:extLst>
      <p:ext uri="{BB962C8B-B14F-4D97-AF65-F5344CB8AC3E}">
        <p14:creationId xmlns:p14="http://schemas.microsoft.com/office/powerpoint/2010/main" val="3779475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CB5EFB-A07E-4BE8-8649-F350C03504C6}" type="datetime3">
              <a:rPr lang="en-US" smtClean="0"/>
              <a:t>19 September 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7B9831-0EF3-4A5E-BD65-AD8D80E41E94}" type="slidenum">
              <a:rPr lang="en-US" smtClean="0"/>
              <a:t>‹#›</a:t>
            </a:fld>
            <a:endParaRPr lang="en-US"/>
          </a:p>
        </p:txBody>
      </p:sp>
    </p:spTree>
    <p:extLst>
      <p:ext uri="{BB962C8B-B14F-4D97-AF65-F5344CB8AC3E}">
        <p14:creationId xmlns:p14="http://schemas.microsoft.com/office/powerpoint/2010/main" val="584979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910663-2633-4288-A177-BC9F7286D701}" type="datetime3">
              <a:rPr lang="en-US" smtClean="0"/>
              <a:t>19 September 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7B9831-0EF3-4A5E-BD65-AD8D80E41E94}" type="slidenum">
              <a:rPr lang="en-US" smtClean="0"/>
              <a:t>‹#›</a:t>
            </a:fld>
            <a:endParaRPr lang="en-US"/>
          </a:p>
        </p:txBody>
      </p:sp>
    </p:spTree>
    <p:extLst>
      <p:ext uri="{BB962C8B-B14F-4D97-AF65-F5344CB8AC3E}">
        <p14:creationId xmlns:p14="http://schemas.microsoft.com/office/powerpoint/2010/main" val="200824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FBE1C3D-9EFF-46A3-80A8-C87B098096D3}" type="datetime3">
              <a:rPr lang="en-US" smtClean="0"/>
              <a:t>19 September 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87B9831-0EF3-4A5E-BD65-AD8D80E41E94}" type="slidenum">
              <a:rPr lang="en-US" smtClean="0"/>
              <a:t>‹#›</a:t>
            </a:fld>
            <a:endParaRPr lang="en-US"/>
          </a:p>
        </p:txBody>
      </p:sp>
    </p:spTree>
    <p:extLst>
      <p:ext uri="{BB962C8B-B14F-4D97-AF65-F5344CB8AC3E}">
        <p14:creationId xmlns:p14="http://schemas.microsoft.com/office/powerpoint/2010/main" val="23572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B771270-AEB5-4961-ADD4-BDC4FC7B0C87}" type="datetime3">
              <a:rPr lang="en-US" smtClean="0"/>
              <a:t>19 September 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87B9831-0EF3-4A5E-BD65-AD8D80E41E94}" type="slidenum">
              <a:rPr lang="en-US" smtClean="0"/>
              <a:t>‹#›</a:t>
            </a:fld>
            <a:endParaRPr lang="en-US"/>
          </a:p>
        </p:txBody>
      </p:sp>
    </p:spTree>
    <p:extLst>
      <p:ext uri="{BB962C8B-B14F-4D97-AF65-F5344CB8AC3E}">
        <p14:creationId xmlns:p14="http://schemas.microsoft.com/office/powerpoint/2010/main" val="391008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5ED1ED-6228-499F-B749-34BFDC341D4E}" type="datetime3">
              <a:rPr lang="en-US" smtClean="0"/>
              <a:t>19 September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B9831-0EF3-4A5E-BD65-AD8D80E41E94}" type="slidenum">
              <a:rPr lang="en-US" smtClean="0"/>
              <a:t>‹#›</a:t>
            </a:fld>
            <a:endParaRPr lang="en-US"/>
          </a:p>
        </p:txBody>
      </p:sp>
    </p:spTree>
    <p:extLst>
      <p:ext uri="{BB962C8B-B14F-4D97-AF65-F5344CB8AC3E}">
        <p14:creationId xmlns:p14="http://schemas.microsoft.com/office/powerpoint/2010/main" val="615432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9D5EA65-2CBE-40BF-9B78-CD7D341FDC59}" type="datetime3">
              <a:rPr lang="en-US" smtClean="0"/>
              <a:t>19 September 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87B9831-0EF3-4A5E-BD65-AD8D80E41E9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63881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scopus.com/authid/detail.uri?authorId=55603245500" TargetMode="External"/><Relationship Id="rId7" Type="http://schemas.openxmlformats.org/officeDocument/2006/relationships/image" Target="../media/image94.png"/><Relationship Id="rId2" Type="http://schemas.openxmlformats.org/officeDocument/2006/relationships/hyperlink" Target="http://www.ncbi.nlm.nih.gov/sites/myncbi/collections/public/1tkQ75yPf5cCenD-kc53p9AAs/?sort=date&amp;direction=ascending" TargetMode="External"/><Relationship Id="rId1" Type="http://schemas.openxmlformats.org/officeDocument/2006/relationships/slideLayout" Target="../slideLayouts/slideLayout4.xml"/><Relationship Id="rId6" Type="http://schemas.openxmlformats.org/officeDocument/2006/relationships/hyperlink" Target="http://www.expertscape.com/" TargetMode="External"/><Relationship Id="rId11" Type="http://schemas.openxmlformats.org/officeDocument/2006/relationships/image" Target="../media/image97.tiff"/><Relationship Id="rId5" Type="http://schemas.openxmlformats.org/officeDocument/2006/relationships/hyperlink" Target="http://orcid.org/0000-0003-2037-0108" TargetMode="External"/><Relationship Id="rId10" Type="http://schemas.openxmlformats.org/officeDocument/2006/relationships/image" Target="../media/image96.jpeg"/><Relationship Id="rId4" Type="http://schemas.openxmlformats.org/officeDocument/2006/relationships/hyperlink" Target="https://www.researchgate.net/profile/Randy_Kearns" TargetMode="External"/><Relationship Id="rId9" Type="http://schemas.openxmlformats.org/officeDocument/2006/relationships/image" Target="../media/image9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3.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5.jpeg"/></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78.jpeg"/><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1.jpeg"/></Relationships>
</file>

<file path=ppt/slides/_rels/slide8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5" Type="http://schemas.microsoft.com/office/2007/relationships/hdphoto" Target="../media/hdphoto3.wdp"/><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83.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3.wdp"/><Relationship Id="rId4" Type="http://schemas.openxmlformats.org/officeDocument/2006/relationships/image" Target="../media/image8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8187-95F9-48C2-B8A5-180CB22B8060}"/>
              </a:ext>
            </a:extLst>
          </p:cNvPr>
          <p:cNvSpPr>
            <a:spLocks noGrp="1"/>
          </p:cNvSpPr>
          <p:nvPr>
            <p:ph type="ctrTitle"/>
          </p:nvPr>
        </p:nvSpPr>
        <p:spPr>
          <a:xfrm>
            <a:off x="1100051" y="1744956"/>
            <a:ext cx="10218198" cy="2387600"/>
          </a:xfrm>
        </p:spPr>
        <p:txBody>
          <a:bodyPr>
            <a:noAutofit/>
          </a:bodyPr>
          <a:lstStyle/>
          <a:p>
            <a:pPr algn="ctr"/>
            <a:r>
              <a:rPr lang="en-US" sz="5400" b="1" dirty="0"/>
              <a:t>Burn Mass Casualty and Burn Surge Disaster Preparedness Course</a:t>
            </a:r>
          </a:p>
        </p:txBody>
      </p:sp>
      <p:sp>
        <p:nvSpPr>
          <p:cNvPr id="3" name="Subtitle 2">
            <a:extLst>
              <a:ext uri="{FF2B5EF4-FFF2-40B4-BE49-F238E27FC236}">
                <a16:creationId xmlns:a16="http://schemas.microsoft.com/office/drawing/2014/main" id="{15D6EF50-D0FC-4F9C-A03B-B1EE8F409949}"/>
              </a:ext>
            </a:extLst>
          </p:cNvPr>
          <p:cNvSpPr>
            <a:spLocks noGrp="1"/>
          </p:cNvSpPr>
          <p:nvPr>
            <p:ph type="subTitle" idx="1"/>
          </p:nvPr>
        </p:nvSpPr>
        <p:spPr>
          <a:xfrm>
            <a:off x="1100051" y="4455619"/>
            <a:ext cx="10982458" cy="1643339"/>
          </a:xfrm>
        </p:spPr>
        <p:txBody>
          <a:bodyPr>
            <a:normAutofit/>
          </a:bodyPr>
          <a:lstStyle/>
          <a:p>
            <a:r>
              <a:rPr lang="en-US" b="1" dirty="0"/>
              <a:t>Hazards that can lead to a Burn Disaster and historical Examples, Case Studies</a:t>
            </a:r>
          </a:p>
          <a:p>
            <a:r>
              <a:rPr lang="en-US" b="1" dirty="0"/>
              <a:t>September 2021</a:t>
            </a:r>
            <a:endParaRPr lang="en-US" dirty="0"/>
          </a:p>
        </p:txBody>
      </p:sp>
      <p:pic>
        <p:nvPicPr>
          <p:cNvPr id="5" name="Picture 2">
            <a:extLst>
              <a:ext uri="{FF2B5EF4-FFF2-40B4-BE49-F238E27FC236}">
                <a16:creationId xmlns:a16="http://schemas.microsoft.com/office/drawing/2014/main" id="{2B624526-E917-430D-93BB-2A7AECB7BD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56883" y="5528317"/>
            <a:ext cx="3396626" cy="7012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2508679B-D93B-47AD-8EFE-6D7DD828FF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9151" y="805403"/>
            <a:ext cx="3928872" cy="1075944"/>
          </a:xfrm>
          <a:prstGeom prst="rect">
            <a:avLst/>
          </a:prstGeom>
        </p:spPr>
      </p:pic>
    </p:spTree>
    <p:extLst>
      <p:ext uri="{BB962C8B-B14F-4D97-AF65-F5344CB8AC3E}">
        <p14:creationId xmlns:p14="http://schemas.microsoft.com/office/powerpoint/2010/main" val="282416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4B2C-B3E9-45F5-B63B-37E72EC31094}"/>
              </a:ext>
            </a:extLst>
          </p:cNvPr>
          <p:cNvSpPr>
            <a:spLocks noGrp="1"/>
          </p:cNvSpPr>
          <p:nvPr>
            <p:ph type="title"/>
          </p:nvPr>
        </p:nvSpPr>
        <p:spPr/>
        <p:txBody>
          <a:bodyPr/>
          <a:lstStyle/>
          <a:p>
            <a:r>
              <a:rPr lang="en-US" b="1" dirty="0"/>
              <a:t>Historical Events</a:t>
            </a:r>
          </a:p>
        </p:txBody>
      </p:sp>
      <p:sp>
        <p:nvSpPr>
          <p:cNvPr id="3" name="Content Placeholder 2">
            <a:extLst>
              <a:ext uri="{FF2B5EF4-FFF2-40B4-BE49-F238E27FC236}">
                <a16:creationId xmlns:a16="http://schemas.microsoft.com/office/drawing/2014/main" id="{CE4093A4-B4FD-4731-8068-4FCD9BF93734}"/>
              </a:ext>
            </a:extLst>
          </p:cNvPr>
          <p:cNvSpPr>
            <a:spLocks noGrp="1"/>
          </p:cNvSpPr>
          <p:nvPr>
            <p:ph idx="1"/>
          </p:nvPr>
        </p:nvSpPr>
        <p:spPr/>
        <p:txBody>
          <a:bodyPr>
            <a:normAutofit/>
          </a:bodyPr>
          <a:lstStyle/>
          <a:p>
            <a:r>
              <a:rPr lang="en-US" sz="3600" b="1" dirty="0">
                <a:highlight>
                  <a:srgbClr val="FFFF00"/>
                </a:highlight>
              </a:rPr>
              <a:t>Structure Fire</a:t>
            </a:r>
            <a:endParaRPr lang="en-US" sz="3600" dirty="0">
              <a:highlight>
                <a:srgbClr val="FFFF00"/>
              </a:highlight>
            </a:endParaRPr>
          </a:p>
          <a:p>
            <a:r>
              <a:rPr lang="en-US" sz="2400" b="1" dirty="0"/>
              <a:t>Terrorism</a:t>
            </a:r>
            <a:endParaRPr lang="en-US" sz="2400" dirty="0"/>
          </a:p>
          <a:p>
            <a:r>
              <a:rPr lang="en-US" sz="2400" b="1" dirty="0"/>
              <a:t>Earthquake</a:t>
            </a:r>
            <a:endParaRPr lang="en-US" sz="2400" dirty="0"/>
          </a:p>
          <a:p>
            <a:r>
              <a:rPr lang="en-US" sz="2400" b="1" dirty="0"/>
              <a:t>Transportation Accident</a:t>
            </a:r>
          </a:p>
          <a:p>
            <a:r>
              <a:rPr lang="en-US" sz="2400" b="1" dirty="0"/>
              <a:t>Chemicals</a:t>
            </a:r>
            <a:endParaRPr lang="en-US" sz="2400" dirty="0"/>
          </a:p>
          <a:p>
            <a:r>
              <a:rPr lang="en-US" sz="2400" b="1" dirty="0"/>
              <a:t>Nuclear/Radiation</a:t>
            </a:r>
            <a:endParaRPr lang="en-US" sz="2800" dirty="0"/>
          </a:p>
        </p:txBody>
      </p:sp>
      <p:pic>
        <p:nvPicPr>
          <p:cNvPr id="1026" name="Picture 2" descr="History Green Round Symbol. Vector Colorful Flat Circular Symbol Of The  Study Of Past Events With Word History In Center Royalty Free Cliparts,  Vectors, And Stock Illustration. Image 67206220.">
            <a:extLst>
              <a:ext uri="{FF2B5EF4-FFF2-40B4-BE49-F238E27FC236}">
                <a16:creationId xmlns:a16="http://schemas.microsoft.com/office/drawing/2014/main" id="{059AF82A-218C-428C-A0D3-61ABC34DC4AB}"/>
              </a:ext>
            </a:extLst>
          </p:cNvPr>
          <p:cNvPicPr>
            <a:picLocks noChangeAspect="1" noChangeArrowheads="1"/>
          </p:cNvPicPr>
          <p:nvPr/>
        </p:nvPicPr>
        <p:blipFill rotWithShape="1">
          <a:blip r:embed="rId2">
            <a:clrChange>
              <a:clrFrom>
                <a:srgbClr val="F2F2F2"/>
              </a:clrFrom>
              <a:clrTo>
                <a:srgbClr val="F2F2F2">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10312301" y="160983"/>
            <a:ext cx="1686758" cy="170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6204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9E3F6-305D-49E9-9778-3FE02F9AD9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C3CD65-55A5-4DF6-BEC4-A461914875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34BC30F-0436-4CC9-99A9-5AC5604E0B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990"/>
            <a:ext cx="12192000" cy="6907676"/>
          </a:xfrm>
          <a:prstGeom prst="rect">
            <a:avLst/>
          </a:prstGeom>
        </p:spPr>
      </p:pic>
    </p:spTree>
    <p:extLst>
      <p:ext uri="{BB962C8B-B14F-4D97-AF65-F5344CB8AC3E}">
        <p14:creationId xmlns:p14="http://schemas.microsoft.com/office/powerpoint/2010/main" val="607679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a:p>
        </p:txBody>
      </p:sp>
      <p:sp>
        <p:nvSpPr>
          <p:cNvPr id="51203" name="Content Placeholder 2"/>
          <p:cNvSpPr>
            <a:spLocks noGrp="1"/>
          </p:cNvSpPr>
          <p:nvPr>
            <p:ph idx="1"/>
          </p:nvPr>
        </p:nvSpPr>
        <p:spPr/>
        <p:txBody>
          <a:bodyPr/>
          <a:lstStyle/>
          <a:p>
            <a:endParaRPr lang="en-US"/>
          </a:p>
        </p:txBody>
      </p:sp>
      <p:pic>
        <p:nvPicPr>
          <p:cNvPr id="51204" name="Picture 2" descr="http://www.unc.edu/~rkearns/hamlet1.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526"/>
            <a:ext cx="12192000" cy="6848475"/>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4CA6-8DEC-43E4-BEFF-B6B1D66179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D4E681-5E94-470D-82C4-8533FE504C72}"/>
              </a:ext>
            </a:extLst>
          </p:cNvPr>
          <p:cNvSpPr>
            <a:spLocks noGrp="1"/>
          </p:cNvSpPr>
          <p:nvPr>
            <p:ph idx="1"/>
          </p:nvPr>
        </p:nvSpPr>
        <p:spPr/>
        <p:txBody>
          <a:bodyPr/>
          <a:lstStyle/>
          <a:p>
            <a:endParaRPr lang="en-US"/>
          </a:p>
        </p:txBody>
      </p:sp>
      <p:pic>
        <p:nvPicPr>
          <p:cNvPr id="4" name="Picture 4" descr="800px-Imperial_Floor_Plan">
            <a:extLst>
              <a:ext uri="{FF2B5EF4-FFF2-40B4-BE49-F238E27FC236}">
                <a16:creationId xmlns:a16="http://schemas.microsoft.com/office/drawing/2014/main" id="{1BCE9C69-7229-4A08-AB94-E9167E3E31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7086600"/>
          </a:xfrm>
          <a:prstGeom prst="rect">
            <a:avLst/>
          </a:prstGeom>
          <a:noFill/>
          <a:ln w="9525">
            <a:noFill/>
            <a:miter lim="800000"/>
            <a:headEnd/>
            <a:tailEnd/>
          </a:ln>
        </p:spPr>
      </p:pic>
    </p:spTree>
    <p:extLst>
      <p:ext uri="{BB962C8B-B14F-4D97-AF65-F5344CB8AC3E}">
        <p14:creationId xmlns:p14="http://schemas.microsoft.com/office/powerpoint/2010/main" val="244157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772357" y="1737360"/>
            <a:ext cx="11185863" cy="4665955"/>
          </a:xfrm>
        </p:spPr>
        <p:txBody>
          <a:bodyPr rtlCol="0">
            <a:normAutofit lnSpcReduction="10000"/>
          </a:bodyPr>
          <a:lstStyle/>
          <a:p>
            <a:pPr>
              <a:defRPr/>
            </a:pPr>
            <a:r>
              <a:rPr lang="en-US" sz="2400" dirty="0"/>
              <a:t>While this occurred 40 years ago, the elements of this disaster continue to exist</a:t>
            </a:r>
          </a:p>
          <a:p>
            <a:pPr>
              <a:defRPr/>
            </a:pPr>
            <a:r>
              <a:rPr lang="en-US" sz="2400" dirty="0"/>
              <a:t>How many rural hospitals are in your community who may lack sufficient amounts of IV fluids or ET tubes for an MCI</a:t>
            </a:r>
          </a:p>
          <a:p>
            <a:pPr>
              <a:defRPr/>
            </a:pPr>
            <a:r>
              <a:rPr lang="en-US" sz="2400" dirty="0"/>
              <a:t>When you have patient numbers that exceed your EMS system capacity, who do you call?</a:t>
            </a:r>
          </a:p>
          <a:p>
            <a:pPr>
              <a:defRPr/>
            </a:pPr>
            <a:r>
              <a:rPr lang="en-US" sz="2400" dirty="0"/>
              <a:t>When the call is over, how do you rest your staff? Mental health resources?</a:t>
            </a:r>
          </a:p>
          <a:p>
            <a:pPr>
              <a:defRPr/>
            </a:pPr>
            <a:r>
              <a:rPr lang="en-US" sz="2400" dirty="0"/>
              <a:t>The chaos on the scene and at the hospitals was compounded by no patient tracking</a:t>
            </a:r>
          </a:p>
          <a:p>
            <a:pPr>
              <a:defRPr/>
            </a:pPr>
            <a:r>
              <a:rPr lang="en-US" sz="2400" dirty="0"/>
              <a:t>With most patients who survived being intubated, and flown to either the burn center or trauma centers, groups of families drove as much as 300 miles to the three hospitals to attempt to visually identify a loved one</a:t>
            </a:r>
          </a:p>
          <a:p>
            <a:pPr>
              <a:defRPr/>
            </a:pPr>
            <a:r>
              <a:rPr lang="en-US" sz="2400" dirty="0"/>
              <a:t>What are your plans for a temporary morgue?</a:t>
            </a:r>
          </a:p>
          <a:p>
            <a:pPr>
              <a:defRPr/>
            </a:pPr>
            <a:r>
              <a:rPr lang="en-US" sz="2400" dirty="0"/>
              <a:t>Who is your spokesman for CNN, CBS, ABC, the BBC? (all called or came)</a:t>
            </a:r>
          </a:p>
          <a:p>
            <a:pPr>
              <a:defRPr/>
            </a:pPr>
            <a:endParaRPr lang="en-US" sz="2400" dirty="0"/>
          </a:p>
        </p:txBody>
      </p:sp>
      <p:sp>
        <p:nvSpPr>
          <p:cNvPr id="6" name="Title 1">
            <a:extLst>
              <a:ext uri="{FF2B5EF4-FFF2-40B4-BE49-F238E27FC236}">
                <a16:creationId xmlns:a16="http://schemas.microsoft.com/office/drawing/2014/main" id="{A3B74760-537F-43FA-86EE-8F54A68E59D7}"/>
              </a:ext>
            </a:extLst>
          </p:cNvPr>
          <p:cNvSpPr>
            <a:spLocks noGrp="1"/>
          </p:cNvSpPr>
          <p:nvPr>
            <p:ph type="title"/>
          </p:nvPr>
        </p:nvSpPr>
        <p:spPr>
          <a:xfrm>
            <a:off x="1097280" y="286603"/>
            <a:ext cx="10058400" cy="1450757"/>
          </a:xfrm>
        </p:spPr>
        <p:txBody>
          <a:bodyPr/>
          <a:lstStyle/>
          <a:p>
            <a:r>
              <a:rPr lang="en-US" b="1" dirty="0"/>
              <a:t>Assuming this was your town, what would you do? (Discuss)</a:t>
            </a:r>
          </a:p>
        </p:txBody>
      </p:sp>
    </p:spTree>
    <p:custDataLst>
      <p:tags r:id="rId1"/>
    </p:custDataLst>
    <p:extLst>
      <p:ext uri="{BB962C8B-B14F-4D97-AF65-F5344CB8AC3E}">
        <p14:creationId xmlns:p14="http://schemas.microsoft.com/office/powerpoint/2010/main" val="203964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10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10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 calcmode="lin" valueType="num">
                                      <p:cBhvr additive="base">
                                        <p:cTn id="37" dur="10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291">
                                            <p:txEl>
                                              <p:pRg st="6" end="6"/>
                                            </p:txEl>
                                          </p:spTgt>
                                        </p:tgtEl>
                                        <p:attrNameLst>
                                          <p:attrName>style.visibility</p:attrName>
                                        </p:attrNameLst>
                                      </p:cBhvr>
                                      <p:to>
                                        <p:strVal val="visible"/>
                                      </p:to>
                                    </p:set>
                                    <p:anim calcmode="lin" valueType="num">
                                      <p:cBhvr additive="base">
                                        <p:cTn id="43" dur="10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291">
                                            <p:txEl>
                                              <p:pRg st="7" end="7"/>
                                            </p:txEl>
                                          </p:spTgt>
                                        </p:tgtEl>
                                        <p:attrNameLst>
                                          <p:attrName>style.visibility</p:attrName>
                                        </p:attrNameLst>
                                      </p:cBhvr>
                                      <p:to>
                                        <p:strVal val="visible"/>
                                      </p:to>
                                    </p:set>
                                    <p:anim calcmode="lin" valueType="num">
                                      <p:cBhvr additive="base">
                                        <p:cTn id="49" dur="10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1229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1097280" y="988906"/>
            <a:ext cx="10058400" cy="748454"/>
          </a:xfrm>
          <a:noFill/>
          <a:ln w="57150" cmpd="thinThick">
            <a:noFill/>
          </a:ln>
          <a:effectLst/>
        </p:spPr>
        <p:txBody>
          <a:bodyPr vert="horz" lIns="86867" tIns="43433" rIns="86867" bIns="43433" rtlCol="0" anchor="ctr">
            <a:normAutofit/>
          </a:bodyPr>
          <a:lstStyle/>
          <a:p>
            <a:pPr defTabSz="868363">
              <a:defRPr/>
            </a:pPr>
            <a:r>
              <a:rPr lang="en-US" b="1" dirty="0"/>
              <a:t>Outcomes</a:t>
            </a:r>
            <a:endParaRPr lang="en-US" sz="4400" b="1" dirty="0">
              <a:solidFill>
                <a:schemeClr val="tx1"/>
              </a:solidFill>
            </a:endParaRPr>
          </a:p>
        </p:txBody>
      </p:sp>
      <p:sp>
        <p:nvSpPr>
          <p:cNvPr id="48130" name="Content Placeholder 2"/>
          <p:cNvSpPr>
            <a:spLocks noGrp="1"/>
          </p:cNvSpPr>
          <p:nvPr>
            <p:ph idx="1"/>
          </p:nvPr>
        </p:nvSpPr>
        <p:spPr/>
        <p:txBody>
          <a:bodyPr>
            <a:normAutofit/>
          </a:bodyPr>
          <a:lstStyle/>
          <a:p>
            <a:pPr>
              <a:buFontTx/>
              <a:buChar char="•"/>
            </a:pPr>
            <a:r>
              <a:rPr lang="en-US" sz="2800" dirty="0">
                <a:latin typeface="+mj-lt"/>
              </a:rPr>
              <a:t> 25 died, 54 injured</a:t>
            </a:r>
          </a:p>
          <a:p>
            <a:pPr>
              <a:buFontTx/>
              <a:buChar char="•"/>
            </a:pPr>
            <a:r>
              <a:rPr lang="en-US" sz="2800" dirty="0">
                <a:latin typeface="+mj-lt"/>
              </a:rPr>
              <a:t>Patients were admitted to 3 community hospitals, and 4 trauma centers in three different regions of the state</a:t>
            </a:r>
          </a:p>
          <a:p>
            <a:pPr>
              <a:buFontTx/>
              <a:buChar char="•"/>
            </a:pPr>
            <a:r>
              <a:rPr lang="en-US" sz="2800" dirty="0">
                <a:latin typeface="+mj-lt"/>
              </a:rPr>
              <a:t> From one of the burn centers:</a:t>
            </a:r>
          </a:p>
          <a:p>
            <a:pPr lvl="1">
              <a:buFontTx/>
              <a:buChar char="•"/>
            </a:pPr>
            <a:r>
              <a:rPr lang="en-US" sz="2400" dirty="0">
                <a:solidFill>
                  <a:schemeClr val="tx1"/>
                </a:solidFill>
                <a:latin typeface="+mj-lt"/>
              </a:rPr>
              <a:t>Six intubated patients admitted arrived by medical helicopters</a:t>
            </a:r>
          </a:p>
          <a:p>
            <a:pPr lvl="1">
              <a:buFontTx/>
              <a:buChar char="•"/>
            </a:pPr>
            <a:r>
              <a:rPr lang="en-US" sz="2400" dirty="0">
                <a:latin typeface="+mj-lt"/>
              </a:rPr>
              <a:t>&lt;10% TBSA burn, all inhalation injury</a:t>
            </a:r>
          </a:p>
          <a:p>
            <a:pPr lvl="1">
              <a:buFontTx/>
              <a:buChar char="•"/>
            </a:pPr>
            <a:r>
              <a:rPr lang="en-US" sz="2400" dirty="0">
                <a:latin typeface="+mj-lt"/>
              </a:rPr>
              <a:t>Length of stay 3-20 (mean 8) days, all survived</a:t>
            </a:r>
          </a:p>
          <a:p>
            <a:pPr lvl="1">
              <a:buFontTx/>
              <a:buChar char="•"/>
            </a:pPr>
            <a:r>
              <a:rPr lang="en-US" sz="2400" dirty="0">
                <a:latin typeface="+mj-lt"/>
              </a:rPr>
              <a:t>Admitted 3 additional non-disaster burn patients that day</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8A82-1B89-4731-9684-665B42055AB8}"/>
              </a:ext>
            </a:extLst>
          </p:cNvPr>
          <p:cNvSpPr>
            <a:spLocks noGrp="1"/>
          </p:cNvSpPr>
          <p:nvPr>
            <p:ph type="title"/>
          </p:nvPr>
        </p:nvSpPr>
        <p:spPr>
          <a:xfrm>
            <a:off x="1097280" y="286603"/>
            <a:ext cx="5178260" cy="1450757"/>
          </a:xfrm>
        </p:spPr>
        <p:txBody>
          <a:bodyPr/>
          <a:lstStyle/>
          <a:p>
            <a:r>
              <a:rPr lang="en-US" b="1" dirty="0"/>
              <a:t>Conclusion</a:t>
            </a:r>
          </a:p>
        </p:txBody>
      </p:sp>
      <p:sp>
        <p:nvSpPr>
          <p:cNvPr id="3" name="Content Placeholder 2">
            <a:extLst>
              <a:ext uri="{FF2B5EF4-FFF2-40B4-BE49-F238E27FC236}">
                <a16:creationId xmlns:a16="http://schemas.microsoft.com/office/drawing/2014/main" id="{238A6A62-52A2-49FC-8AC3-D8E9C8F7390C}"/>
              </a:ext>
            </a:extLst>
          </p:cNvPr>
          <p:cNvSpPr>
            <a:spLocks noGrp="1"/>
          </p:cNvSpPr>
          <p:nvPr>
            <p:ph idx="1"/>
          </p:nvPr>
        </p:nvSpPr>
        <p:spPr>
          <a:xfrm>
            <a:off x="1097279" y="1819100"/>
            <a:ext cx="10594611" cy="4910174"/>
          </a:xfrm>
        </p:spPr>
        <p:txBody>
          <a:bodyPr>
            <a:normAutofit/>
          </a:bodyPr>
          <a:lstStyle/>
          <a:p>
            <a:r>
              <a:rPr lang="en-US" sz="2300" dirty="0"/>
              <a:t>What three things are you going to make a priority to change or improve from what you have learned from these real-world experiences?</a:t>
            </a:r>
          </a:p>
          <a:p>
            <a:r>
              <a:rPr lang="en-US" sz="2300" dirty="0"/>
              <a:t>What capacity and capability does your EMS agency/hospital have to manage 5-10 patients with multiple burn injuries?</a:t>
            </a:r>
          </a:p>
          <a:p>
            <a:r>
              <a:rPr lang="en-US" sz="2300" dirty="0"/>
              <a:t>What air resources or ground critical care transport resources can assist your organization with transportation of a burn injured victim to a burn center?</a:t>
            </a:r>
          </a:p>
          <a:p>
            <a:r>
              <a:rPr lang="en-US" sz="2300" dirty="0"/>
              <a:t>A BMCI is typically a high-profile event with news crews, family needs, etc. Does your planning effort address public information? Space for families? Pastoral or mental health support?</a:t>
            </a:r>
          </a:p>
          <a:p>
            <a:r>
              <a:rPr lang="en-US" sz="2300" dirty="0"/>
              <a:t>As you plan for managing the patients, don’t overlook planning for the mental health impact this will have on your staff. The sights, the sounds and the odors associated with a BMCI can last a lifetime. </a:t>
            </a:r>
          </a:p>
          <a:p>
            <a:endParaRPr lang="en-US" sz="2400" dirty="0"/>
          </a:p>
          <a:p>
            <a:endParaRPr lang="en-US" sz="2400" dirty="0"/>
          </a:p>
        </p:txBody>
      </p:sp>
      <p:pic>
        <p:nvPicPr>
          <p:cNvPr id="4" name="Picture 3" descr="A close up of a sign&#10;&#10;Description automatically generated">
            <a:extLst>
              <a:ext uri="{FF2B5EF4-FFF2-40B4-BE49-F238E27FC236}">
                <a16:creationId xmlns:a16="http://schemas.microsoft.com/office/drawing/2014/main" id="{84960FB3-6AEB-44BB-B0AF-A312BDCDCBB4}"/>
              </a:ext>
            </a:extLst>
          </p:cNvPr>
          <p:cNvPicPr>
            <a:picLocks noChangeAspect="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a:ext>
            </a:extLst>
          </a:blip>
          <a:stretch>
            <a:fillRect/>
          </a:stretch>
        </p:blipFill>
        <p:spPr>
          <a:xfrm>
            <a:off x="7404100" y="-340692"/>
            <a:ext cx="4951827" cy="2332052"/>
          </a:xfrm>
          <a:prstGeom prst="rect">
            <a:avLst/>
          </a:prstGeom>
        </p:spPr>
      </p:pic>
    </p:spTree>
    <p:extLst>
      <p:ext uri="{BB962C8B-B14F-4D97-AF65-F5344CB8AC3E}">
        <p14:creationId xmlns:p14="http://schemas.microsoft.com/office/powerpoint/2010/main" val="31189462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BFF2-B659-4664-BF35-A15E55D68B00}"/>
              </a:ext>
            </a:extLst>
          </p:cNvPr>
          <p:cNvSpPr>
            <a:spLocks noGrp="1"/>
          </p:cNvSpPr>
          <p:nvPr>
            <p:ph type="title"/>
          </p:nvPr>
        </p:nvSpPr>
        <p:spPr/>
        <p:txBody>
          <a:bodyPr/>
          <a:lstStyle/>
          <a:p>
            <a:r>
              <a:rPr lang="en-US" b="1" dirty="0"/>
              <a:t>5 Things from this module</a:t>
            </a:r>
          </a:p>
        </p:txBody>
      </p:sp>
      <p:sp>
        <p:nvSpPr>
          <p:cNvPr id="3" name="Content Placeholder 2">
            <a:extLst>
              <a:ext uri="{FF2B5EF4-FFF2-40B4-BE49-F238E27FC236}">
                <a16:creationId xmlns:a16="http://schemas.microsoft.com/office/drawing/2014/main" id="{48579295-8D64-4897-93C0-BFA9EAD6C25E}"/>
              </a:ext>
            </a:extLst>
          </p:cNvPr>
          <p:cNvSpPr>
            <a:spLocks noGrp="1"/>
          </p:cNvSpPr>
          <p:nvPr>
            <p:ph idx="1"/>
          </p:nvPr>
        </p:nvSpPr>
        <p:spPr>
          <a:xfrm>
            <a:off x="1097280" y="1845734"/>
            <a:ext cx="7975600" cy="4023360"/>
          </a:xfrm>
        </p:spPr>
        <p:txBody>
          <a:bodyPr/>
          <a:lstStyle/>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pic>
        <p:nvPicPr>
          <p:cNvPr id="4" name="Picture 3">
            <a:extLst>
              <a:ext uri="{FF2B5EF4-FFF2-40B4-BE49-F238E27FC236}">
                <a16:creationId xmlns:a16="http://schemas.microsoft.com/office/drawing/2014/main" id="{DEC88C32-D385-46D7-9A15-69AFF73D53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92260" y="3429000"/>
            <a:ext cx="2431315" cy="243131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BE3D9B76-5D0A-4CCF-9FF2-63663F8E8B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267" y="2022698"/>
            <a:ext cx="1765299" cy="1120965"/>
          </a:xfrm>
          <a:prstGeom prst="rect">
            <a:avLst/>
          </a:prstGeom>
        </p:spPr>
      </p:pic>
      <p:sp>
        <p:nvSpPr>
          <p:cNvPr id="6" name="Rectangle 5">
            <a:extLst>
              <a:ext uri="{FF2B5EF4-FFF2-40B4-BE49-F238E27FC236}">
                <a16:creationId xmlns:a16="http://schemas.microsoft.com/office/drawing/2014/main" id="{20AA8858-3218-46B8-B42B-8D18441BEBB6}"/>
              </a:ext>
            </a:extLst>
          </p:cNvPr>
          <p:cNvSpPr/>
          <p:nvPr/>
        </p:nvSpPr>
        <p:spPr>
          <a:xfrm>
            <a:off x="1097280" y="1859340"/>
            <a:ext cx="8046720" cy="4493538"/>
          </a:xfrm>
          <a:prstGeom prst="rect">
            <a:avLst/>
          </a:prstGeom>
        </p:spPr>
        <p:txBody>
          <a:bodyPr wrap="square">
            <a:spAutoFit/>
          </a:bodyPr>
          <a:lstStyle/>
          <a:p>
            <a:pPr marL="457200" indent="-457200">
              <a:buFont typeface="+mj-lt"/>
              <a:buAutoNum type="arabicPeriod"/>
            </a:pPr>
            <a:r>
              <a:rPr lang="en-US" sz="2200" dirty="0"/>
              <a:t>The historical events presented in this work are examples of what can take place in most locations in your state</a:t>
            </a:r>
          </a:p>
          <a:p>
            <a:pPr marL="457200" indent="-457200">
              <a:buFont typeface="+mj-lt"/>
              <a:buAutoNum type="arabicPeriod"/>
            </a:pPr>
            <a:r>
              <a:rPr lang="en-US" sz="2200" dirty="0"/>
              <a:t>While some parts of the country are more prone to certain weather disasters than others, the threats from fire are hazards all communities share</a:t>
            </a:r>
          </a:p>
          <a:p>
            <a:pPr marL="457200" indent="-457200">
              <a:buFont typeface="+mj-lt"/>
              <a:buAutoNum type="arabicPeriod"/>
            </a:pPr>
            <a:r>
              <a:rPr lang="en-US" sz="2200" dirty="0"/>
              <a:t>Regulations continue to improve safety and limit certain risks but there will always be someone somewhere who considers the cost of compliance too steep</a:t>
            </a:r>
          </a:p>
          <a:p>
            <a:pPr marL="457200" indent="-457200">
              <a:buFont typeface="+mj-lt"/>
              <a:buAutoNum type="arabicPeriod"/>
            </a:pPr>
            <a:r>
              <a:rPr lang="en-US" sz="2200" dirty="0"/>
              <a:t>Several burn scenarios pose substantial risks to rescuers as well, don’t forget scene safety</a:t>
            </a:r>
          </a:p>
          <a:p>
            <a:pPr marL="457200" indent="-457200">
              <a:buFont typeface="+mj-lt"/>
              <a:buAutoNum type="arabicPeriod"/>
            </a:pPr>
            <a:r>
              <a:rPr lang="en-US" sz="2200" dirty="0"/>
              <a:t>What relationships do you have with your mutual aid partners? Referral hospitals? Burn or Trauma Center(s)? During the event is not the time to create one. </a:t>
            </a:r>
          </a:p>
        </p:txBody>
      </p:sp>
    </p:spTree>
    <p:extLst>
      <p:ext uri="{BB962C8B-B14F-4D97-AF65-F5344CB8AC3E}">
        <p14:creationId xmlns:p14="http://schemas.microsoft.com/office/powerpoint/2010/main" val="10288771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E2B15A4-CF65-4307-AF83-ED61B1100A54}"/>
              </a:ext>
            </a:extLst>
          </p:cNvPr>
          <p:cNvSpPr>
            <a:spLocks noGrp="1"/>
          </p:cNvSpPr>
          <p:nvPr>
            <p:ph idx="1"/>
          </p:nvPr>
        </p:nvSpPr>
        <p:spPr>
          <a:xfrm>
            <a:off x="0" y="485775"/>
            <a:ext cx="12192000" cy="6265545"/>
          </a:xfrm>
        </p:spPr>
        <p:txBody>
          <a:bodyPr>
            <a:normAutofit/>
          </a:bodyPr>
          <a:lstStyle/>
          <a:p>
            <a:pPr marL="0" indent="0" algn="ctr">
              <a:lnSpc>
                <a:spcPct val="100000"/>
              </a:lnSpc>
              <a:spcAft>
                <a:spcPts val="600"/>
              </a:spcAft>
              <a:buNone/>
            </a:pPr>
            <a:r>
              <a:rPr lang="en-US" sz="5400" b="1">
                <a:solidFill>
                  <a:schemeClr val="tx2">
                    <a:lumMod val="50000"/>
                  </a:schemeClr>
                </a:solidFill>
                <a:latin typeface="Arial" panose="020B0604020202020204" pitchFamily="34" charset="0"/>
                <a:cs typeface="Arial" panose="020B0604020202020204" pitchFamily="34" charset="0"/>
              </a:rPr>
              <a:t>Questions?</a:t>
            </a:r>
            <a:endParaRPr lang="en-US" sz="5400" b="1" dirty="0">
              <a:solidFill>
                <a:schemeClr val="tx2">
                  <a:lumMod val="50000"/>
                </a:schemeClr>
              </a:solidFill>
              <a:latin typeface="Arial" panose="020B0604020202020204" pitchFamily="34" charset="0"/>
              <a:cs typeface="Arial" panose="020B0604020202020204" pitchFamily="34" charset="0"/>
            </a:endParaRPr>
          </a:p>
        </p:txBody>
      </p:sp>
      <p:pic>
        <p:nvPicPr>
          <p:cNvPr id="3" name="Picture 2" descr="A picture containing holding, white&#10;&#10;Description automatically generated">
            <a:extLst>
              <a:ext uri="{FF2B5EF4-FFF2-40B4-BE49-F238E27FC236}">
                <a16:creationId xmlns:a16="http://schemas.microsoft.com/office/drawing/2014/main" id="{6D83C03B-0A75-4CF4-9C56-A35017D1546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132" y="1904776"/>
            <a:ext cx="4612145" cy="4612145"/>
          </a:xfrm>
          <a:prstGeom prst="rect">
            <a:avLst/>
          </a:prstGeom>
        </p:spPr>
      </p:pic>
      <p:pic>
        <p:nvPicPr>
          <p:cNvPr id="4" name="Picture 3" descr="A picture containing drawing, red&#10;&#10;Description automatically generated">
            <a:extLst>
              <a:ext uri="{FF2B5EF4-FFF2-40B4-BE49-F238E27FC236}">
                <a16:creationId xmlns:a16="http://schemas.microsoft.com/office/drawing/2014/main" id="{3D2638F8-2574-444A-864E-DFF1E878D5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77778" y="1904776"/>
            <a:ext cx="3712089" cy="4330771"/>
          </a:xfrm>
          <a:prstGeom prst="rect">
            <a:avLst/>
          </a:prstGeom>
        </p:spPr>
      </p:pic>
    </p:spTree>
    <p:extLst>
      <p:ext uri="{BB962C8B-B14F-4D97-AF65-F5344CB8AC3E}">
        <p14:creationId xmlns:p14="http://schemas.microsoft.com/office/powerpoint/2010/main" val="11816238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82C79-4F11-4651-A85D-E70EDB7C842F}"/>
              </a:ext>
            </a:extLst>
          </p:cNvPr>
          <p:cNvSpPr>
            <a:spLocks noGrp="1"/>
          </p:cNvSpPr>
          <p:nvPr>
            <p:ph type="title"/>
          </p:nvPr>
        </p:nvSpPr>
        <p:spPr/>
        <p:txBody>
          <a:bodyPr/>
          <a:lstStyle/>
          <a:p>
            <a:r>
              <a:rPr lang="en-US" b="1" dirty="0"/>
              <a:t>References</a:t>
            </a:r>
          </a:p>
        </p:txBody>
      </p:sp>
      <p:sp>
        <p:nvSpPr>
          <p:cNvPr id="3" name="Content Placeholder 2">
            <a:extLst>
              <a:ext uri="{FF2B5EF4-FFF2-40B4-BE49-F238E27FC236}">
                <a16:creationId xmlns:a16="http://schemas.microsoft.com/office/drawing/2014/main" id="{05A35E0B-1B62-4FD6-8F41-9BDE6DE760EE}"/>
              </a:ext>
            </a:extLst>
          </p:cNvPr>
          <p:cNvSpPr>
            <a:spLocks noGrp="1"/>
          </p:cNvSpPr>
          <p:nvPr>
            <p:ph idx="1"/>
          </p:nvPr>
        </p:nvSpPr>
        <p:spPr/>
        <p:txBody>
          <a:bodyPr>
            <a:normAutofit lnSpcReduction="10000"/>
          </a:bodyPr>
          <a:lstStyle/>
          <a:p>
            <a:r>
              <a:rPr lang="en-US" dirty="0"/>
              <a:t>1. Acosta JK, Levenson RL, Jr. Observations from Ground Zero at the World Trade Center in New York City, Part II: Theoretical and clinical considerations. International journal of emergency mental health. 2002;4(2):119-126. </a:t>
            </a:r>
          </a:p>
          <a:p>
            <a:r>
              <a:rPr lang="en-US" dirty="0"/>
              <a:t>2. Feeney JM, Goldberg R, Blumenthal JA, Wallack MK. September 11, 2001, revisited: a review of the data. Archives of surgery. 2005;140(11):1068-1073. </a:t>
            </a:r>
          </a:p>
          <a:p>
            <a:r>
              <a:rPr lang="en-US" dirty="0"/>
              <a:t>3. Kearns RD, </a:t>
            </a:r>
            <a:r>
              <a:rPr lang="en-US" dirty="0" err="1"/>
              <a:t>Marcozzi</a:t>
            </a:r>
            <a:r>
              <a:rPr lang="en-US" dirty="0"/>
              <a:t> DE, Barry N, </a:t>
            </a:r>
            <a:r>
              <a:rPr lang="en-US" dirty="0" err="1"/>
              <a:t>Rubinson</a:t>
            </a:r>
            <a:r>
              <a:rPr lang="en-US" dirty="0"/>
              <a:t> L, Hultman CS, Rich PB. Disaster Preparedness and Response for the Burn Mass Casualty Incident in the Twenty-first Century. Clinics in plastic surgery. 2017;44(3):441-449. </a:t>
            </a:r>
          </a:p>
          <a:p>
            <a:r>
              <a:rPr lang="en-US" dirty="0"/>
              <a:t>4. Kearns R, Zoller J, Hubble M, Alson R, Cairns B, Holmes IV J. Using Monte Carlo Simulation for Modeling Surge Capacity in the ABA Southern Region. J Burn Care Res. 2012;33(2):1. </a:t>
            </a:r>
          </a:p>
          <a:p>
            <a:r>
              <a:rPr lang="en-US" dirty="0"/>
              <a:t>5. Kearns RD, Conlon KM, Valenta AL, et al. Disaster planning: the basics of creating a burn mass casualty disaster plan for a burn center. J Burn Care Res. 2014;35(1):e1-e13.</a:t>
            </a:r>
          </a:p>
        </p:txBody>
      </p:sp>
    </p:spTree>
    <p:extLst>
      <p:ext uri="{BB962C8B-B14F-4D97-AF65-F5344CB8AC3E}">
        <p14:creationId xmlns:p14="http://schemas.microsoft.com/office/powerpoint/2010/main" val="289774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6660A-C9C0-4A10-A8EF-9EA90EA4E0FE}"/>
              </a:ext>
            </a:extLst>
          </p:cNvPr>
          <p:cNvSpPr>
            <a:spLocks noGrp="1"/>
          </p:cNvSpPr>
          <p:nvPr>
            <p:ph type="title"/>
          </p:nvPr>
        </p:nvSpPr>
        <p:spPr>
          <a:xfrm>
            <a:off x="1097280" y="286603"/>
            <a:ext cx="10058400" cy="1450757"/>
          </a:xfrm>
        </p:spPr>
        <p:txBody>
          <a:bodyPr anchor="b">
            <a:normAutofit/>
          </a:bodyPr>
          <a:lstStyle/>
          <a:p>
            <a:pPr algn="ctr"/>
            <a:r>
              <a:rPr lang="en-US" sz="3400" b="1" dirty="0"/>
              <a:t>Content for this Presentation was Created or Developed by Randy Kearns for All Clear Emergency Management Group to be used for the State of Vermont</a:t>
            </a:r>
          </a:p>
        </p:txBody>
      </p:sp>
      <p:sp>
        <p:nvSpPr>
          <p:cNvPr id="8" name="Content Placeholder 2">
            <a:extLst>
              <a:ext uri="{FF2B5EF4-FFF2-40B4-BE49-F238E27FC236}">
                <a16:creationId xmlns:a16="http://schemas.microsoft.com/office/drawing/2014/main" id="{62D9DF6B-DCAF-4801-A183-39D9DDE0AD49}"/>
              </a:ext>
            </a:extLst>
          </p:cNvPr>
          <p:cNvSpPr>
            <a:spLocks noGrp="1"/>
          </p:cNvSpPr>
          <p:nvPr>
            <p:ph sz="half" idx="1"/>
          </p:nvPr>
        </p:nvSpPr>
        <p:spPr>
          <a:xfrm>
            <a:off x="1097279" y="1845733"/>
            <a:ext cx="5383420" cy="4725664"/>
          </a:xfrm>
        </p:spPr>
        <p:txBody>
          <a:bodyPr>
            <a:normAutofit fontScale="77500" lnSpcReduction="20000"/>
          </a:bodyPr>
          <a:lstStyle/>
          <a:p>
            <a:pPr>
              <a:lnSpc>
                <a:spcPct val="120000"/>
              </a:lnSpc>
            </a:pPr>
            <a:r>
              <a:rPr lang="en-US" sz="1600" dirty="0"/>
              <a:t>Dr. Kearns began his career as a paramedic, rescue chief and firefighter and instructor. Over 30 years, he taught emergency services programs at several community colleges in the Carolinas, spent 8 years in hospital administration and led multiple emergency service and emergency management organizations. Dr. Kearns has been a responder to 25+ presidentially declared disasters as a local, state and federal representative. In 2014, Dr. Kearns retired (from the State of North Carolina) as a Clinical Assistant Professor at the University of North Carolina, School of Medicine. After spending four years as the Healthcare Management Program Chair and an Associate Professor at the University of Mount Olive, Dr. Kearns joined the faculty here at the University of New Orleans in the College of Business Administration, August 2018</a:t>
            </a:r>
            <a:r>
              <a:rPr lang="en-US" dirty="0"/>
              <a:t>.</a:t>
            </a:r>
          </a:p>
          <a:p>
            <a:pPr>
              <a:lnSpc>
                <a:spcPct val="120000"/>
              </a:lnSpc>
            </a:pPr>
            <a:r>
              <a:rPr lang="en-US" b="1" dirty="0"/>
              <a:t>Publication Indexes:</a:t>
            </a:r>
            <a:br>
              <a:rPr lang="en-US" dirty="0"/>
            </a:br>
            <a:r>
              <a:rPr lang="en-US" dirty="0">
                <a:hlinkClick r:id="rId2"/>
              </a:rPr>
              <a:t>PubMed</a:t>
            </a:r>
            <a:br>
              <a:rPr lang="en-US" dirty="0"/>
            </a:br>
            <a:r>
              <a:rPr lang="en-US" dirty="0">
                <a:hlinkClick r:id="rId3"/>
              </a:rPr>
              <a:t>Scopus</a:t>
            </a:r>
            <a:br>
              <a:rPr lang="en-US" dirty="0"/>
            </a:br>
            <a:r>
              <a:rPr lang="en-US" dirty="0">
                <a:hlinkClick r:id="rId4"/>
              </a:rPr>
              <a:t>ResearchGate</a:t>
            </a:r>
            <a:br>
              <a:rPr lang="en-US" dirty="0"/>
            </a:br>
            <a:r>
              <a:rPr lang="en-US" dirty="0">
                <a:hlinkClick r:id="rId5"/>
              </a:rPr>
              <a:t>ORCID</a:t>
            </a:r>
            <a:endParaRPr lang="en-US" dirty="0"/>
          </a:p>
          <a:p>
            <a:pPr>
              <a:lnSpc>
                <a:spcPct val="120000"/>
              </a:lnSpc>
            </a:pPr>
            <a:r>
              <a:rPr lang="en-US" sz="1500" dirty="0"/>
              <a:t>Dr. Kearns has 81 publications in various forms. And, according to </a:t>
            </a:r>
            <a:r>
              <a:rPr lang="en-US" sz="1500" dirty="0" err="1"/>
              <a:t>Expertscape</a:t>
            </a:r>
            <a:r>
              <a:rPr lang="en-US" sz="1500" dirty="0"/>
              <a:t> (</a:t>
            </a:r>
            <a:r>
              <a:rPr lang="en-US" sz="1500" dirty="0">
                <a:hlinkClick r:id="rId6"/>
              </a:rPr>
              <a:t>www.expertscape.com</a:t>
            </a:r>
            <a:r>
              <a:rPr lang="en-US" sz="1500" dirty="0"/>
              <a:t> an academic artificial intelligence analysis software) is ranked 4</a:t>
            </a:r>
            <a:r>
              <a:rPr lang="en-US" sz="1500" baseline="30000" dirty="0"/>
              <a:t>rd</a:t>
            </a:r>
            <a:r>
              <a:rPr lang="en-US" sz="1500" dirty="0"/>
              <a:t> internationally for research in “Surge Capacity” 5</a:t>
            </a:r>
            <a:r>
              <a:rPr lang="en-US" sz="1500" baseline="30000" dirty="0"/>
              <a:t>th</a:t>
            </a:r>
            <a:r>
              <a:rPr lang="en-US" sz="1500" dirty="0"/>
              <a:t> internationally for research in “Mass Casualty Incidents” and 11</a:t>
            </a:r>
            <a:r>
              <a:rPr lang="en-US" sz="1500" baseline="30000" dirty="0"/>
              <a:t>th</a:t>
            </a:r>
            <a:r>
              <a:rPr lang="en-US" sz="1500" dirty="0"/>
              <a:t> for his work in “Disaster Planning.”</a:t>
            </a:r>
          </a:p>
        </p:txBody>
      </p:sp>
      <p:pic>
        <p:nvPicPr>
          <p:cNvPr id="1026" name="Picture 2" descr="State Code Status: Vermont | The Building Codes Assistance Project">
            <a:extLst>
              <a:ext uri="{FF2B5EF4-FFF2-40B4-BE49-F238E27FC236}">
                <a16:creationId xmlns:a16="http://schemas.microsoft.com/office/drawing/2014/main" id="{F069B13E-5E5A-4123-B735-F712141ADAE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3096"/>
          <a:stretch/>
        </p:blipFill>
        <p:spPr bwMode="auto">
          <a:xfrm>
            <a:off x="10054954" y="1645720"/>
            <a:ext cx="1620789" cy="26244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45E0539-F981-419C-837C-01AE82F2CD64}"/>
              </a:ext>
            </a:extLst>
          </p:cNvPr>
          <p:cNvPicPr>
            <a:picLocks noGrp="1" noChangeAspect="1" noChangeArrowheads="1"/>
          </p:cNvPicPr>
          <p:nvPr>
            <p:ph sz="half" idx="2"/>
          </p:nvPr>
        </p:nvPicPr>
        <p:blipFill>
          <a:blip r:embed="rId8">
            <a:extLst>
              <a:ext uri="{28A0092B-C50C-407E-A947-70E740481C1C}">
                <a14:useLocalDpi xmlns:a14="http://schemas.microsoft.com/office/drawing/2010/main"/>
              </a:ext>
            </a:extLst>
          </a:blip>
          <a:srcRect/>
          <a:stretch>
            <a:fillRect/>
          </a:stretch>
        </p:blipFill>
        <p:spPr bwMode="auto">
          <a:xfrm>
            <a:off x="7920037" y="4272881"/>
            <a:ext cx="3396626" cy="7012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rmont | Capital, Population, History, &amp;amp; Facts | Britannica">
            <a:extLst>
              <a:ext uri="{FF2B5EF4-FFF2-40B4-BE49-F238E27FC236}">
                <a16:creationId xmlns:a16="http://schemas.microsoft.com/office/drawing/2014/main" id="{263F4FBF-96DD-42FA-BD77-D2183B72F45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20037" y="1947885"/>
            <a:ext cx="1814513" cy="10887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823DB92-795A-4CB7-9942-5CCC45449E7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96699" y="4079147"/>
            <a:ext cx="1088708" cy="1088708"/>
          </a:xfrm>
          <a:prstGeom prst="rect">
            <a:avLst/>
          </a:prstGeom>
        </p:spPr>
      </p:pic>
      <p:sp>
        <p:nvSpPr>
          <p:cNvPr id="5" name="Rectangle 4">
            <a:extLst>
              <a:ext uri="{FF2B5EF4-FFF2-40B4-BE49-F238E27FC236}">
                <a16:creationId xmlns:a16="http://schemas.microsoft.com/office/drawing/2014/main" id="{4FF71D84-5E1D-4827-8609-5B58BF0E351F}"/>
              </a:ext>
            </a:extLst>
          </p:cNvPr>
          <p:cNvSpPr/>
          <p:nvPr/>
        </p:nvSpPr>
        <p:spPr>
          <a:xfrm>
            <a:off x="7359412" y="4974120"/>
            <a:ext cx="4750276" cy="1323439"/>
          </a:xfrm>
          <a:prstGeom prst="rect">
            <a:avLst/>
          </a:prstGeom>
        </p:spPr>
        <p:txBody>
          <a:bodyPr wrap="square">
            <a:spAutoFit/>
          </a:bodyPr>
          <a:lstStyle/>
          <a:p>
            <a:r>
              <a:rPr lang="en-US" sz="1600" dirty="0"/>
              <a:t>All Clear Emergency Management Group, LLC is an experienced consulting firm that provides an array of emergency management services and conference management services. Our team of dedicated professionals will exceed our clients’ expectations.</a:t>
            </a:r>
          </a:p>
        </p:txBody>
      </p:sp>
      <p:pic>
        <p:nvPicPr>
          <p:cNvPr id="9" name="Picture 8" descr="Text&#10;&#10;Description automatically generated">
            <a:extLst>
              <a:ext uri="{FF2B5EF4-FFF2-40B4-BE49-F238E27FC236}">
                <a16:creationId xmlns:a16="http://schemas.microsoft.com/office/drawing/2014/main" id="{5781CBAF-80F9-40DB-BE46-30155A5FBCC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58293" y="3326602"/>
            <a:ext cx="2714645" cy="743421"/>
          </a:xfrm>
          <a:prstGeom prst="rect">
            <a:avLst/>
          </a:prstGeom>
        </p:spPr>
      </p:pic>
    </p:spTree>
    <p:extLst>
      <p:ext uri="{BB962C8B-B14F-4D97-AF65-F5344CB8AC3E}">
        <p14:creationId xmlns:p14="http://schemas.microsoft.com/office/powerpoint/2010/main" val="45559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n w="9000" cmpd="sng">
                  <a:solidFill>
                    <a:schemeClr val="tx1"/>
                  </a:solidFill>
                  <a:prstDash val="solid"/>
                </a:ln>
                <a:latin typeface="+mn-lt"/>
              </a:rPr>
              <a:t>Chicago</a:t>
            </a:r>
          </a:p>
        </p:txBody>
      </p:sp>
      <p:sp>
        <p:nvSpPr>
          <p:cNvPr id="3" name="Content Placeholder 2"/>
          <p:cNvSpPr>
            <a:spLocks noGrp="1"/>
          </p:cNvSpPr>
          <p:nvPr>
            <p:ph idx="1"/>
          </p:nvPr>
        </p:nvSpPr>
        <p:spPr>
          <a:xfrm>
            <a:off x="1234441" y="1820738"/>
            <a:ext cx="9265920" cy="4757836"/>
          </a:xfrm>
        </p:spPr>
        <p:txBody>
          <a:bodyPr>
            <a:normAutofit/>
          </a:bodyPr>
          <a:lstStyle/>
          <a:p>
            <a:r>
              <a:rPr lang="en-US" sz="3600" dirty="0">
                <a:ln w="9000" cmpd="sng">
                  <a:solidFill>
                    <a:schemeClr val="tx1"/>
                  </a:solidFill>
                  <a:prstDash val="solid"/>
                </a:ln>
              </a:rPr>
              <a:t>Iroquois Theater Fire </a:t>
            </a:r>
          </a:p>
          <a:p>
            <a:pPr lvl="1"/>
            <a:r>
              <a:rPr lang="en-US" sz="2400" dirty="0"/>
              <a:t>Dec. 30, 1903</a:t>
            </a:r>
          </a:p>
          <a:p>
            <a:pPr lvl="1"/>
            <a:r>
              <a:rPr lang="en-US" sz="2400" dirty="0"/>
              <a:t>605 Killed</a:t>
            </a:r>
          </a:p>
          <a:p>
            <a:pPr lvl="1"/>
            <a:r>
              <a:rPr lang="en-US" sz="2400" dirty="0"/>
              <a:t>250 </a:t>
            </a:r>
            <a:r>
              <a:rPr lang="en-US" sz="2800" dirty="0"/>
              <a:t>(est.) </a:t>
            </a:r>
            <a:r>
              <a:rPr lang="en-US" sz="2400" dirty="0"/>
              <a:t>Injured</a:t>
            </a:r>
          </a:p>
          <a:p>
            <a:pPr lvl="1"/>
            <a:r>
              <a:rPr lang="en-US" sz="2800" dirty="0"/>
              <a:t>Broken light, ignited curtains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42711" y="3941685"/>
            <a:ext cx="3789562" cy="291631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32273" y="-33375"/>
            <a:ext cx="2559728" cy="6891376"/>
          </a:xfrm>
          <a:prstGeom prst="rect">
            <a:avLst/>
          </a:prstGeom>
        </p:spPr>
      </p:pic>
    </p:spTree>
    <p:extLst>
      <p:ext uri="{BB962C8B-B14F-4D97-AF65-F5344CB8AC3E}">
        <p14:creationId xmlns:p14="http://schemas.microsoft.com/office/powerpoint/2010/main" val="23589722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A5FED-5744-4167-9A14-E2B57F732395}"/>
              </a:ext>
            </a:extLst>
          </p:cNvPr>
          <p:cNvSpPr>
            <a:spLocks noGrp="1"/>
          </p:cNvSpPr>
          <p:nvPr>
            <p:ph type="title"/>
          </p:nvPr>
        </p:nvSpPr>
        <p:spPr>
          <a:xfrm>
            <a:off x="357809" y="214376"/>
            <a:ext cx="10058400" cy="1078371"/>
          </a:xfrm>
        </p:spPr>
        <p:txBody>
          <a:bodyPr/>
          <a:lstStyle/>
          <a:p>
            <a:r>
              <a:rPr lang="en-US" b="1" dirty="0"/>
              <a:t>Assignment of Rights</a:t>
            </a:r>
          </a:p>
        </p:txBody>
      </p:sp>
      <p:sp>
        <p:nvSpPr>
          <p:cNvPr id="3" name="Content Placeholder 2">
            <a:extLst>
              <a:ext uri="{FF2B5EF4-FFF2-40B4-BE49-F238E27FC236}">
                <a16:creationId xmlns:a16="http://schemas.microsoft.com/office/drawing/2014/main" id="{3F5B11BD-3EEF-4D60-AA0B-3F3E92224724}"/>
              </a:ext>
            </a:extLst>
          </p:cNvPr>
          <p:cNvSpPr>
            <a:spLocks noGrp="1"/>
          </p:cNvSpPr>
          <p:nvPr>
            <p:ph idx="1"/>
          </p:nvPr>
        </p:nvSpPr>
        <p:spPr>
          <a:xfrm>
            <a:off x="357809" y="1845733"/>
            <a:ext cx="11529391" cy="4647831"/>
          </a:xfrm>
        </p:spPr>
        <p:txBody>
          <a:bodyPr>
            <a:normAutofit/>
          </a:bodyPr>
          <a:lstStyle/>
          <a:p>
            <a:r>
              <a:rPr lang="en-US" sz="2400" dirty="0"/>
              <a:t>This content was developed for the </a:t>
            </a:r>
            <a:r>
              <a:rPr lang="en-US" sz="2400" b="1" i="1" dirty="0"/>
              <a:t>All Clear Emergency Management Group </a:t>
            </a:r>
            <a:r>
              <a:rPr lang="en-US" sz="2400" dirty="0"/>
              <a:t>for use with the State of Vermont.</a:t>
            </a:r>
          </a:p>
          <a:p>
            <a:r>
              <a:rPr lang="en-US" sz="2400" dirty="0"/>
              <a:t>Content used for this presentation, where applicable, has been sourced from various public documents or from the author’s personal materials. Copyright for papers published in academic journals, in their final form, are maintained by those respective journals. </a:t>
            </a:r>
          </a:p>
          <a:p>
            <a:r>
              <a:rPr lang="en-US" sz="2400" dirty="0"/>
              <a:t>The purpose of this project is to provide education for those involved in emergency care for those with a burn injury. Reuse of this material in their current format is restricted to </a:t>
            </a:r>
            <a:r>
              <a:rPr lang="en-US" sz="2400" b="1" i="1" dirty="0"/>
              <a:t>All Clear Emergency Management Group </a:t>
            </a:r>
            <a:r>
              <a:rPr lang="en-US" sz="2400" dirty="0"/>
              <a:t>for use with the State of Vermont. </a:t>
            </a:r>
          </a:p>
          <a:p>
            <a:r>
              <a:rPr lang="en-US" sz="2400" dirty="0"/>
              <a:t>All other rights to the materials are retained by the author.</a:t>
            </a:r>
          </a:p>
        </p:txBody>
      </p:sp>
    </p:spTree>
    <p:extLst>
      <p:ext uri="{BB962C8B-B14F-4D97-AF65-F5344CB8AC3E}">
        <p14:creationId xmlns:p14="http://schemas.microsoft.com/office/powerpoint/2010/main" val="14541519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94901-2B8C-460B-9851-070E3FB2C816}"/>
              </a:ext>
            </a:extLst>
          </p:cNvPr>
          <p:cNvSpPr>
            <a:spLocks noGrp="1"/>
          </p:cNvSpPr>
          <p:nvPr>
            <p:ph type="title"/>
          </p:nvPr>
        </p:nvSpPr>
        <p:spPr>
          <a:xfrm>
            <a:off x="185531" y="300406"/>
            <a:ext cx="10317480" cy="1051867"/>
          </a:xfrm>
        </p:spPr>
        <p:txBody>
          <a:bodyPr/>
          <a:lstStyle/>
          <a:p>
            <a:r>
              <a:rPr lang="en-US" b="1" dirty="0"/>
              <a:t>Fair Use and Disclaimer</a:t>
            </a:r>
          </a:p>
        </p:txBody>
      </p:sp>
      <p:pic>
        <p:nvPicPr>
          <p:cNvPr id="5" name="Content Placeholder 4" descr="A close up of a sign&#10;&#10;Description automatically generated">
            <a:extLst>
              <a:ext uri="{FF2B5EF4-FFF2-40B4-BE49-F238E27FC236}">
                <a16:creationId xmlns:a16="http://schemas.microsoft.com/office/drawing/2014/main" id="{9B37B86E-BDE4-40DD-BC22-BC6BBEB5749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477486" y="94129"/>
            <a:ext cx="2547209" cy="1464423"/>
          </a:xfrm>
        </p:spPr>
      </p:pic>
      <p:sp>
        <p:nvSpPr>
          <p:cNvPr id="6" name="Rectangle 5">
            <a:extLst>
              <a:ext uri="{FF2B5EF4-FFF2-40B4-BE49-F238E27FC236}">
                <a16:creationId xmlns:a16="http://schemas.microsoft.com/office/drawing/2014/main" id="{3FD9F77F-8E77-452A-A0FC-1C24A9080C33}"/>
              </a:ext>
            </a:extLst>
          </p:cNvPr>
          <p:cNvSpPr/>
          <p:nvPr/>
        </p:nvSpPr>
        <p:spPr>
          <a:xfrm>
            <a:off x="185531" y="1690687"/>
            <a:ext cx="11839164" cy="4524315"/>
          </a:xfrm>
          <a:prstGeom prst="rect">
            <a:avLst/>
          </a:prstGeom>
        </p:spPr>
        <p:txBody>
          <a:bodyPr wrap="square">
            <a:spAutoFit/>
          </a:bodyPr>
          <a:lstStyle/>
          <a:p>
            <a:r>
              <a:rPr lang="en-US" sz="2400" dirty="0">
                <a:solidFill>
                  <a:srgbClr val="222222"/>
                </a:solidFill>
              </a:rPr>
              <a:t>Images and other content found throughout this presentation are either cited for their original source, are owned by the author of this work or were commonly found on the world wide web and not identified as being protected images (copyright). These images and this content are used and protected based on the Fair Use Doctrine. </a:t>
            </a:r>
          </a:p>
          <a:p>
            <a:endParaRPr lang="en-US" sz="2400" dirty="0">
              <a:solidFill>
                <a:srgbClr val="222222"/>
              </a:solidFill>
            </a:endParaRPr>
          </a:p>
          <a:p>
            <a:r>
              <a:rPr lang="en-US" sz="2400" dirty="0">
                <a:solidFill>
                  <a:srgbClr val="222222"/>
                </a:solidFill>
              </a:rPr>
              <a:t>Copyright Disclaimer Under Section 107 of the Copyright Act 1976, allowance is made for "fair use" for purposes such as criticism, comment, news reporting, teaching, scholarship, and research. Fair use is a use permitted by copyright statute that might otherwise be infringing. Non-profit, educational or personal use tips the balance in favor of fair use.</a:t>
            </a:r>
          </a:p>
          <a:p>
            <a:endParaRPr lang="en-US" sz="2400" dirty="0">
              <a:solidFill>
                <a:srgbClr val="222222"/>
              </a:solidFill>
            </a:endParaRPr>
          </a:p>
          <a:p>
            <a:r>
              <a:rPr lang="en-US" sz="2400" dirty="0">
                <a:solidFill>
                  <a:srgbClr val="222222"/>
                </a:solidFill>
              </a:rPr>
              <a:t>If for any reason you see an image that may in fact be copyrighted or you find objectionable, please notify us immediately. </a:t>
            </a:r>
            <a:endParaRPr lang="en-US" sz="2400" dirty="0"/>
          </a:p>
        </p:txBody>
      </p:sp>
    </p:spTree>
    <p:extLst>
      <p:ext uri="{BB962C8B-B14F-4D97-AF65-F5344CB8AC3E}">
        <p14:creationId xmlns:p14="http://schemas.microsoft.com/office/powerpoint/2010/main" val="3829429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057" y="577944"/>
            <a:ext cx="5454440" cy="1143000"/>
          </a:xfrm>
        </p:spPr>
        <p:txBody>
          <a:bodyPr>
            <a:normAutofit/>
          </a:bodyPr>
          <a:lstStyle/>
          <a:p>
            <a:r>
              <a:rPr lang="en-US" b="1" dirty="0">
                <a:ln w="9000" cmpd="sng">
                  <a:solidFill>
                    <a:schemeClr val="tx1"/>
                  </a:solidFill>
                  <a:prstDash val="solid"/>
                </a:ln>
                <a:latin typeface="+mn-lt"/>
              </a:rPr>
              <a:t>New York</a:t>
            </a:r>
          </a:p>
        </p:txBody>
      </p:sp>
      <p:sp>
        <p:nvSpPr>
          <p:cNvPr id="3" name="Content Placeholder 2"/>
          <p:cNvSpPr>
            <a:spLocks noGrp="1"/>
          </p:cNvSpPr>
          <p:nvPr>
            <p:ph idx="1"/>
          </p:nvPr>
        </p:nvSpPr>
        <p:spPr>
          <a:xfrm>
            <a:off x="1097280" y="1905000"/>
            <a:ext cx="9265920" cy="4876800"/>
          </a:xfrm>
        </p:spPr>
        <p:txBody>
          <a:bodyPr>
            <a:normAutofit/>
          </a:bodyPr>
          <a:lstStyle/>
          <a:p>
            <a:pPr marL="201168" lvl="1" indent="0">
              <a:buNone/>
            </a:pPr>
            <a:r>
              <a:rPr lang="en-US" sz="3200" b="1" dirty="0"/>
              <a:t>Triangle Shirtwaist Factory Fire</a:t>
            </a:r>
            <a:endParaRPr lang="en-US" sz="3200" dirty="0"/>
          </a:p>
          <a:p>
            <a:pPr lvl="1"/>
            <a:r>
              <a:rPr lang="en-US" sz="2400" dirty="0"/>
              <a:t>Mar. 25, 1911</a:t>
            </a:r>
          </a:p>
          <a:p>
            <a:pPr lvl="1"/>
            <a:r>
              <a:rPr lang="en-US" sz="2400" dirty="0"/>
              <a:t>146 Killed</a:t>
            </a:r>
          </a:p>
          <a:p>
            <a:pPr lvl="1"/>
            <a:r>
              <a:rPr lang="en-US" sz="2400" dirty="0"/>
              <a:t>71 Injured</a:t>
            </a:r>
          </a:p>
          <a:p>
            <a:pPr lvl="1"/>
            <a:r>
              <a:rPr lang="en-US" sz="2800" dirty="0"/>
              <a:t>Discarded Cigarette or </a:t>
            </a:r>
          </a:p>
          <a:p>
            <a:pPr lvl="1"/>
            <a:r>
              <a:rPr lang="en-US" sz="2800" dirty="0"/>
              <a:t>Sewing Machine Motor</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40497" y="-25863"/>
            <a:ext cx="5551503" cy="68838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30462" y="4550583"/>
            <a:ext cx="3517601" cy="2307417"/>
          </a:xfrm>
          <a:prstGeom prst="rect">
            <a:avLst/>
          </a:prstGeom>
        </p:spPr>
      </p:pic>
    </p:spTree>
    <p:extLst>
      <p:ext uri="{BB962C8B-B14F-4D97-AF65-F5344CB8AC3E}">
        <p14:creationId xmlns:p14="http://schemas.microsoft.com/office/powerpoint/2010/main" val="2301438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2E799-5368-41DC-9732-FF86A3D0A274}"/>
              </a:ext>
            </a:extLst>
          </p:cNvPr>
          <p:cNvSpPr>
            <a:spLocks noGrp="1"/>
          </p:cNvSpPr>
          <p:nvPr>
            <p:ph type="title"/>
          </p:nvPr>
        </p:nvSpPr>
        <p:spPr>
          <a:xfrm>
            <a:off x="601249" y="286603"/>
            <a:ext cx="10554431" cy="1450757"/>
          </a:xfrm>
        </p:spPr>
        <p:txBody>
          <a:bodyPr/>
          <a:lstStyle/>
          <a:p>
            <a:r>
              <a:rPr lang="en-US" b="1" dirty="0"/>
              <a:t>Cincinnati (Southgate Ky)</a:t>
            </a:r>
          </a:p>
        </p:txBody>
      </p:sp>
      <p:sp>
        <p:nvSpPr>
          <p:cNvPr id="4" name="Content Placeholder 2">
            <a:extLst>
              <a:ext uri="{FF2B5EF4-FFF2-40B4-BE49-F238E27FC236}">
                <a16:creationId xmlns:a16="http://schemas.microsoft.com/office/drawing/2014/main" id="{19C51C4D-B9AB-4991-BA94-520005118FE0}"/>
              </a:ext>
            </a:extLst>
          </p:cNvPr>
          <p:cNvSpPr>
            <a:spLocks noGrp="1"/>
          </p:cNvSpPr>
          <p:nvPr>
            <p:ph idx="1"/>
          </p:nvPr>
        </p:nvSpPr>
        <p:spPr>
          <a:xfrm>
            <a:off x="1096963" y="1846263"/>
            <a:ext cx="5618162" cy="4022725"/>
          </a:xfrm>
        </p:spPr>
        <p:txBody>
          <a:bodyPr>
            <a:normAutofit/>
          </a:bodyPr>
          <a:lstStyle/>
          <a:p>
            <a:r>
              <a:rPr lang="en-US" sz="3600" dirty="0">
                <a:ln w="9000" cmpd="sng">
                  <a:solidFill>
                    <a:schemeClr val="tx1"/>
                  </a:solidFill>
                  <a:prstDash val="solid"/>
                </a:ln>
              </a:rPr>
              <a:t>Beverly Hills Supper Club Fire</a:t>
            </a:r>
          </a:p>
          <a:p>
            <a:pPr lvl="1"/>
            <a:r>
              <a:rPr lang="en-US" sz="2400" dirty="0"/>
              <a:t>May 28, 1977</a:t>
            </a:r>
          </a:p>
          <a:p>
            <a:pPr lvl="1"/>
            <a:r>
              <a:rPr lang="en-US" sz="2400" dirty="0"/>
              <a:t>165 Killed</a:t>
            </a:r>
          </a:p>
          <a:p>
            <a:pPr lvl="1"/>
            <a:r>
              <a:rPr lang="en-US" sz="2400" dirty="0"/>
              <a:t>200+ </a:t>
            </a:r>
            <a:r>
              <a:rPr lang="en-US" sz="2800" dirty="0"/>
              <a:t>(est.) </a:t>
            </a:r>
            <a:r>
              <a:rPr lang="en-US" sz="2400" dirty="0"/>
              <a:t>Injured</a:t>
            </a:r>
          </a:p>
          <a:p>
            <a:pPr lvl="1"/>
            <a:r>
              <a:rPr lang="en-US" sz="2400" dirty="0"/>
              <a:t>Electrical fire, smoldered in drop ceiling before flashover, approximately 3000 people were in the various venues for the multiuse building at the time of the fire. </a:t>
            </a:r>
          </a:p>
        </p:txBody>
      </p:sp>
      <p:pic>
        <p:nvPicPr>
          <p:cNvPr id="4098" name="Picture 2" descr="Beverly Hills Supper Club Fire Remembered | Firefighter&amp;#39;s Enemy">
            <a:extLst>
              <a:ext uri="{FF2B5EF4-FFF2-40B4-BE49-F238E27FC236}">
                <a16:creationId xmlns:a16="http://schemas.microsoft.com/office/drawing/2014/main" id="{0C08E4F0-9D97-49AE-A4F5-1B24610FE62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0902" y="3519814"/>
            <a:ext cx="5341098" cy="33381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verly Hills Supper Club fire site could be closer to memorial, sale">
            <a:extLst>
              <a:ext uri="{FF2B5EF4-FFF2-40B4-BE49-F238E27FC236}">
                <a16:creationId xmlns:a16="http://schemas.microsoft.com/office/drawing/2014/main" id="{B258AE90-C76A-4EFE-88FB-25AC340F49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0277" y="601249"/>
            <a:ext cx="5211723" cy="291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665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2E799-5368-41DC-9732-FF86A3D0A274}"/>
              </a:ext>
            </a:extLst>
          </p:cNvPr>
          <p:cNvSpPr>
            <a:spLocks noGrp="1"/>
          </p:cNvSpPr>
          <p:nvPr>
            <p:ph type="title"/>
          </p:nvPr>
        </p:nvSpPr>
        <p:spPr/>
        <p:txBody>
          <a:bodyPr/>
          <a:lstStyle/>
          <a:p>
            <a:r>
              <a:rPr lang="en-US" b="1" dirty="0"/>
              <a:t>Las Vegas</a:t>
            </a:r>
          </a:p>
        </p:txBody>
      </p:sp>
      <p:sp>
        <p:nvSpPr>
          <p:cNvPr id="4" name="Content Placeholder 2">
            <a:extLst>
              <a:ext uri="{FF2B5EF4-FFF2-40B4-BE49-F238E27FC236}">
                <a16:creationId xmlns:a16="http://schemas.microsoft.com/office/drawing/2014/main" id="{19C51C4D-B9AB-4991-BA94-520005118FE0}"/>
              </a:ext>
            </a:extLst>
          </p:cNvPr>
          <p:cNvSpPr>
            <a:spLocks noGrp="1"/>
          </p:cNvSpPr>
          <p:nvPr>
            <p:ph idx="1"/>
          </p:nvPr>
        </p:nvSpPr>
        <p:spPr>
          <a:xfrm>
            <a:off x="1096963" y="1846263"/>
            <a:ext cx="10058400" cy="4022725"/>
          </a:xfrm>
        </p:spPr>
        <p:txBody>
          <a:bodyPr>
            <a:normAutofit/>
          </a:bodyPr>
          <a:lstStyle/>
          <a:p>
            <a:r>
              <a:rPr lang="en-US" sz="3600" dirty="0">
                <a:ln w="9000" cmpd="sng">
                  <a:solidFill>
                    <a:schemeClr val="tx1"/>
                  </a:solidFill>
                  <a:prstDash val="solid"/>
                </a:ln>
              </a:rPr>
              <a:t>MGM Grand Hotel and Casino</a:t>
            </a:r>
          </a:p>
          <a:p>
            <a:pPr lvl="1"/>
            <a:r>
              <a:rPr lang="en-US" sz="2400" dirty="0"/>
              <a:t>Nov 21, 1980</a:t>
            </a:r>
          </a:p>
          <a:p>
            <a:pPr lvl="1"/>
            <a:r>
              <a:rPr lang="en-US" sz="2400" dirty="0"/>
              <a:t>85 Killed</a:t>
            </a:r>
          </a:p>
          <a:p>
            <a:pPr lvl="1"/>
            <a:r>
              <a:rPr lang="en-US" sz="2400" dirty="0"/>
              <a:t>613 Injured (+14 firefighters)</a:t>
            </a:r>
          </a:p>
          <a:p>
            <a:pPr lvl="1"/>
            <a:r>
              <a:rPr lang="en-US" sz="2400" dirty="0"/>
              <a:t>Unknown source (began in restaurant)</a:t>
            </a:r>
          </a:p>
        </p:txBody>
      </p:sp>
      <p:pic>
        <p:nvPicPr>
          <p:cNvPr id="1028" name="Picture 4">
            <a:extLst>
              <a:ext uri="{FF2B5EF4-FFF2-40B4-BE49-F238E27FC236}">
                <a16:creationId xmlns:a16="http://schemas.microsoft.com/office/drawing/2014/main" id="{E0BCFDDF-C589-4523-A877-ABEC3EEEFDC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36019" y="3106455"/>
            <a:ext cx="5755981" cy="3751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3517059-BAC2-457C-B282-85D5AFD2C6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8455" y="15720"/>
            <a:ext cx="4513545" cy="297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17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4B2C-B3E9-45F5-B63B-37E72EC31094}"/>
              </a:ext>
            </a:extLst>
          </p:cNvPr>
          <p:cNvSpPr>
            <a:spLocks noGrp="1"/>
          </p:cNvSpPr>
          <p:nvPr>
            <p:ph type="title"/>
          </p:nvPr>
        </p:nvSpPr>
        <p:spPr/>
        <p:txBody>
          <a:bodyPr/>
          <a:lstStyle/>
          <a:p>
            <a:r>
              <a:rPr lang="en-US" b="1" dirty="0"/>
              <a:t>Historical Events</a:t>
            </a:r>
          </a:p>
        </p:txBody>
      </p:sp>
      <p:sp>
        <p:nvSpPr>
          <p:cNvPr id="3" name="Content Placeholder 2">
            <a:extLst>
              <a:ext uri="{FF2B5EF4-FFF2-40B4-BE49-F238E27FC236}">
                <a16:creationId xmlns:a16="http://schemas.microsoft.com/office/drawing/2014/main" id="{CE4093A4-B4FD-4731-8068-4FCD9BF93734}"/>
              </a:ext>
            </a:extLst>
          </p:cNvPr>
          <p:cNvSpPr>
            <a:spLocks noGrp="1"/>
          </p:cNvSpPr>
          <p:nvPr>
            <p:ph idx="1"/>
          </p:nvPr>
        </p:nvSpPr>
        <p:spPr/>
        <p:txBody>
          <a:bodyPr>
            <a:normAutofit/>
          </a:bodyPr>
          <a:lstStyle/>
          <a:p>
            <a:r>
              <a:rPr lang="en-US" sz="2400" b="1" dirty="0"/>
              <a:t>Structure Fire</a:t>
            </a:r>
            <a:endParaRPr lang="en-US" sz="2400" dirty="0"/>
          </a:p>
          <a:p>
            <a:r>
              <a:rPr lang="en-US" sz="3600" b="1" dirty="0">
                <a:highlight>
                  <a:srgbClr val="FFFF00"/>
                </a:highlight>
              </a:rPr>
              <a:t>Terrorism</a:t>
            </a:r>
            <a:endParaRPr lang="en-US" sz="3600" dirty="0">
              <a:highlight>
                <a:srgbClr val="FFFF00"/>
              </a:highlight>
            </a:endParaRPr>
          </a:p>
          <a:p>
            <a:r>
              <a:rPr lang="en-US" sz="2400" b="1" dirty="0"/>
              <a:t>Earthquake</a:t>
            </a:r>
            <a:endParaRPr lang="en-US" sz="2400" dirty="0"/>
          </a:p>
          <a:p>
            <a:r>
              <a:rPr lang="en-US" sz="2400" b="1" dirty="0"/>
              <a:t>Transportation Accident</a:t>
            </a:r>
          </a:p>
          <a:p>
            <a:r>
              <a:rPr lang="en-US" sz="2400" b="1" dirty="0"/>
              <a:t>Chemicals</a:t>
            </a:r>
            <a:endParaRPr lang="en-US" sz="2400" dirty="0"/>
          </a:p>
          <a:p>
            <a:r>
              <a:rPr lang="en-US" sz="2400" b="1" dirty="0"/>
              <a:t>Nuclear/Radiation</a:t>
            </a:r>
            <a:endParaRPr lang="en-US" sz="2800" dirty="0"/>
          </a:p>
        </p:txBody>
      </p:sp>
      <p:pic>
        <p:nvPicPr>
          <p:cNvPr id="4" name="Picture 2" descr="History Green Round Symbol. Vector Colorful Flat Circular Symbol Of The  Study Of Past Events With Word History In Center Royalty Free Cliparts,  Vectors, And Stock Illustration. Image 67206220.">
            <a:extLst>
              <a:ext uri="{FF2B5EF4-FFF2-40B4-BE49-F238E27FC236}">
                <a16:creationId xmlns:a16="http://schemas.microsoft.com/office/drawing/2014/main" id="{BA54AB05-5ECB-4004-9D94-DEC50EDB96E4}"/>
              </a:ext>
            </a:extLst>
          </p:cNvPr>
          <p:cNvPicPr>
            <a:picLocks noChangeAspect="1" noChangeArrowheads="1"/>
          </p:cNvPicPr>
          <p:nvPr/>
        </p:nvPicPr>
        <p:blipFill rotWithShape="1">
          <a:blip r:embed="rId2">
            <a:clrChange>
              <a:clrFrom>
                <a:srgbClr val="F2F2F2"/>
              </a:clrFrom>
              <a:clrTo>
                <a:srgbClr val="F2F2F2">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10312301" y="160983"/>
            <a:ext cx="1686758" cy="170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211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2629B3FD-13D2-47A7-AFCB-F70150CD6D1E}"/>
              </a:ext>
            </a:extLst>
          </p:cNvPr>
          <p:cNvSpPr>
            <a:spLocks noGrp="1" noChangeArrowheads="1"/>
          </p:cNvSpPr>
          <p:nvPr>
            <p:ph type="title"/>
          </p:nvPr>
        </p:nvSpPr>
        <p:spPr/>
        <p:txBody>
          <a:bodyPr/>
          <a:lstStyle/>
          <a:p>
            <a:r>
              <a:rPr lang="en-US" altLang="en-US" b="1" dirty="0">
                <a:latin typeface="+mn-lt"/>
              </a:rPr>
              <a:t>Bath, Michigan</a:t>
            </a:r>
          </a:p>
        </p:txBody>
      </p:sp>
      <p:pic>
        <p:nvPicPr>
          <p:cNvPr id="327688" name="Picture 8">
            <a:extLst>
              <a:ext uri="{FF2B5EF4-FFF2-40B4-BE49-F238E27FC236}">
                <a16:creationId xmlns:a16="http://schemas.microsoft.com/office/drawing/2014/main" id="{9B2254EB-28AD-4760-946F-A82366471E7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3086" y="2385391"/>
            <a:ext cx="6708914" cy="447260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1BCD7EED-EE65-4C25-806F-AA00288B1C26}"/>
              </a:ext>
            </a:extLst>
          </p:cNvPr>
          <p:cNvSpPr>
            <a:spLocks noGrp="1"/>
          </p:cNvSpPr>
          <p:nvPr>
            <p:ph idx="1"/>
          </p:nvPr>
        </p:nvSpPr>
        <p:spPr>
          <a:xfrm>
            <a:off x="1096963" y="1846263"/>
            <a:ext cx="4270167" cy="4022725"/>
          </a:xfrm>
        </p:spPr>
        <p:txBody>
          <a:bodyPr>
            <a:normAutofit/>
          </a:bodyPr>
          <a:lstStyle/>
          <a:p>
            <a:r>
              <a:rPr lang="en-US" sz="3600" dirty="0">
                <a:ln w="9000" cmpd="sng">
                  <a:solidFill>
                    <a:schemeClr val="tx1"/>
                  </a:solidFill>
                  <a:prstDash val="solid"/>
                </a:ln>
              </a:rPr>
              <a:t>Bath School Bombing </a:t>
            </a:r>
          </a:p>
          <a:p>
            <a:pPr lvl="1"/>
            <a:r>
              <a:rPr lang="en-US" sz="2400" dirty="0"/>
              <a:t>May 18, 1927</a:t>
            </a:r>
          </a:p>
          <a:p>
            <a:pPr lvl="1"/>
            <a:r>
              <a:rPr lang="en-US" sz="2400" dirty="0"/>
              <a:t>45 Killed</a:t>
            </a:r>
          </a:p>
          <a:p>
            <a:pPr lvl="1"/>
            <a:r>
              <a:rPr lang="en-US" sz="2400" dirty="0"/>
              <a:t>58 Injured</a:t>
            </a:r>
          </a:p>
          <a:p>
            <a:pPr lvl="1"/>
            <a:r>
              <a:rPr lang="en-US" sz="2400" dirty="0"/>
              <a:t>Disgruntled school board member, angry with taxes, places and activates multiple dynamite bombs in Bath School (most bombs did not detonate)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2629B3FD-13D2-47A7-AFCB-F70150CD6D1E}"/>
              </a:ext>
            </a:extLst>
          </p:cNvPr>
          <p:cNvSpPr>
            <a:spLocks noGrp="1" noChangeArrowheads="1"/>
          </p:cNvSpPr>
          <p:nvPr>
            <p:ph type="title"/>
          </p:nvPr>
        </p:nvSpPr>
        <p:spPr/>
        <p:txBody>
          <a:bodyPr/>
          <a:lstStyle/>
          <a:p>
            <a:r>
              <a:rPr lang="en-US" altLang="en-US" b="1" dirty="0">
                <a:latin typeface="+mn-lt"/>
              </a:rPr>
              <a:t>Oklahoma City</a:t>
            </a:r>
          </a:p>
        </p:txBody>
      </p:sp>
      <p:sp>
        <p:nvSpPr>
          <p:cNvPr id="9" name="Content Placeholder 2">
            <a:extLst>
              <a:ext uri="{FF2B5EF4-FFF2-40B4-BE49-F238E27FC236}">
                <a16:creationId xmlns:a16="http://schemas.microsoft.com/office/drawing/2014/main" id="{1BCD7EED-EE65-4C25-806F-AA00288B1C26}"/>
              </a:ext>
            </a:extLst>
          </p:cNvPr>
          <p:cNvSpPr>
            <a:spLocks noGrp="1"/>
          </p:cNvSpPr>
          <p:nvPr>
            <p:ph idx="1"/>
          </p:nvPr>
        </p:nvSpPr>
        <p:spPr>
          <a:xfrm>
            <a:off x="980661" y="1846263"/>
            <a:ext cx="5285679" cy="4422015"/>
          </a:xfrm>
        </p:spPr>
        <p:txBody>
          <a:bodyPr>
            <a:normAutofit/>
          </a:bodyPr>
          <a:lstStyle/>
          <a:p>
            <a:r>
              <a:rPr lang="en-US" sz="3600" dirty="0" err="1">
                <a:ln w="9000" cmpd="sng">
                  <a:solidFill>
                    <a:schemeClr val="tx1"/>
                  </a:solidFill>
                  <a:prstDash val="solid"/>
                </a:ln>
              </a:rPr>
              <a:t>Murrah</a:t>
            </a:r>
            <a:r>
              <a:rPr lang="en-US" sz="3600" dirty="0">
                <a:ln w="9000" cmpd="sng">
                  <a:solidFill>
                    <a:schemeClr val="tx1"/>
                  </a:solidFill>
                  <a:prstDash val="solid"/>
                </a:ln>
              </a:rPr>
              <a:t> Federal Building Bombing</a:t>
            </a:r>
          </a:p>
          <a:p>
            <a:pPr lvl="1"/>
            <a:r>
              <a:rPr lang="en-US" sz="2400" dirty="0"/>
              <a:t>April 19, 1995</a:t>
            </a:r>
          </a:p>
          <a:p>
            <a:pPr lvl="1"/>
            <a:r>
              <a:rPr lang="en-US" sz="2400" dirty="0"/>
              <a:t>168 Killed</a:t>
            </a:r>
          </a:p>
          <a:p>
            <a:pPr lvl="1"/>
            <a:r>
              <a:rPr lang="en-US" sz="2400" dirty="0"/>
              <a:t>111 Injured</a:t>
            </a:r>
          </a:p>
          <a:p>
            <a:pPr lvl="1"/>
            <a:r>
              <a:rPr lang="en-US" sz="2400" dirty="0"/>
              <a:t>Timothy McVie. He hoped to inspire a revolution against the federal government and defended the bombing as a legitimate tactic against what he saw as a tyrannical government.</a:t>
            </a:r>
          </a:p>
        </p:txBody>
      </p:sp>
      <p:pic>
        <p:nvPicPr>
          <p:cNvPr id="6" name="Picture 4">
            <a:extLst>
              <a:ext uri="{FF2B5EF4-FFF2-40B4-BE49-F238E27FC236}">
                <a16:creationId xmlns:a16="http://schemas.microsoft.com/office/drawing/2014/main" id="{DF109FE1-6453-49CD-8800-45B41F5C9E9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44702" y="3187147"/>
            <a:ext cx="5847298" cy="3801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2241E3BA-6E39-4C33-9CE3-200B6252ED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4562" y="0"/>
            <a:ext cx="4387438" cy="318714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m.media-amazon.com/images/M/MV5BM2Y5NTViZmEtOTU...">
            <a:extLst>
              <a:ext uri="{FF2B5EF4-FFF2-40B4-BE49-F238E27FC236}">
                <a16:creationId xmlns:a16="http://schemas.microsoft.com/office/drawing/2014/main" id="{669C58EA-58A6-4DB1-81AD-0124991560F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66340" y="0"/>
            <a:ext cx="1538222" cy="184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97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2629B3FD-13D2-47A7-AFCB-F70150CD6D1E}"/>
              </a:ext>
            </a:extLst>
          </p:cNvPr>
          <p:cNvSpPr>
            <a:spLocks noGrp="1" noChangeArrowheads="1"/>
          </p:cNvSpPr>
          <p:nvPr>
            <p:ph type="title"/>
          </p:nvPr>
        </p:nvSpPr>
        <p:spPr/>
        <p:txBody>
          <a:bodyPr/>
          <a:lstStyle/>
          <a:p>
            <a:r>
              <a:rPr lang="en-US" altLang="en-US" b="1" dirty="0">
                <a:latin typeface="+mn-lt"/>
              </a:rPr>
              <a:t>Atlanta</a:t>
            </a:r>
          </a:p>
        </p:txBody>
      </p:sp>
      <p:sp>
        <p:nvSpPr>
          <p:cNvPr id="9" name="Content Placeholder 2">
            <a:extLst>
              <a:ext uri="{FF2B5EF4-FFF2-40B4-BE49-F238E27FC236}">
                <a16:creationId xmlns:a16="http://schemas.microsoft.com/office/drawing/2014/main" id="{1BCD7EED-EE65-4C25-806F-AA00288B1C26}"/>
              </a:ext>
            </a:extLst>
          </p:cNvPr>
          <p:cNvSpPr>
            <a:spLocks noGrp="1"/>
          </p:cNvSpPr>
          <p:nvPr>
            <p:ph idx="1"/>
          </p:nvPr>
        </p:nvSpPr>
        <p:spPr>
          <a:xfrm>
            <a:off x="1096963" y="1846263"/>
            <a:ext cx="5317390" cy="4022725"/>
          </a:xfrm>
        </p:spPr>
        <p:txBody>
          <a:bodyPr>
            <a:normAutofit/>
          </a:bodyPr>
          <a:lstStyle/>
          <a:p>
            <a:r>
              <a:rPr lang="en-US" sz="3600" dirty="0">
                <a:ln w="9000" cmpd="sng">
                  <a:solidFill>
                    <a:schemeClr val="tx1"/>
                  </a:solidFill>
                  <a:prstDash val="solid"/>
                </a:ln>
              </a:rPr>
              <a:t>Olympics Bombing</a:t>
            </a:r>
          </a:p>
          <a:p>
            <a:pPr lvl="1"/>
            <a:r>
              <a:rPr lang="en-US" sz="2400" dirty="0"/>
              <a:t>July 27, 1996</a:t>
            </a:r>
          </a:p>
          <a:p>
            <a:pPr lvl="1"/>
            <a:r>
              <a:rPr lang="en-US" sz="2400" dirty="0"/>
              <a:t>2 Killed</a:t>
            </a:r>
          </a:p>
          <a:p>
            <a:pPr lvl="1"/>
            <a:r>
              <a:rPr lang="en-US" sz="2400" dirty="0"/>
              <a:t>111 Injured</a:t>
            </a:r>
          </a:p>
          <a:p>
            <a:pPr lvl="1"/>
            <a:r>
              <a:rPr lang="en-US" sz="2400" dirty="0"/>
              <a:t>Eric Rudolph (Army of God). Subsequently bombed abortion clinics in Atlanta, Birmingham and a lesbian nightclub in Atlanta. Considered by most as the first to set a secondary device to harm first responders. </a:t>
            </a:r>
          </a:p>
        </p:txBody>
      </p:sp>
      <p:pic>
        <p:nvPicPr>
          <p:cNvPr id="5" name="Picture 5">
            <a:extLst>
              <a:ext uri="{FF2B5EF4-FFF2-40B4-BE49-F238E27FC236}">
                <a16:creationId xmlns:a16="http://schemas.microsoft.com/office/drawing/2014/main" id="{33907F31-85D2-416B-8566-52218F96305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520370" y="3360752"/>
            <a:ext cx="5777647" cy="34972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CBD70CAA-5BDB-4C91-A25B-970D840774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96550" y="0"/>
            <a:ext cx="16954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DAE8F62-0D31-4F37-A42A-A11CC3165F2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24990" y="17463"/>
            <a:ext cx="4371560" cy="349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843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2629B3FD-13D2-47A7-AFCB-F70150CD6D1E}"/>
              </a:ext>
            </a:extLst>
          </p:cNvPr>
          <p:cNvSpPr>
            <a:spLocks noGrp="1" noChangeArrowheads="1"/>
          </p:cNvSpPr>
          <p:nvPr>
            <p:ph type="title"/>
          </p:nvPr>
        </p:nvSpPr>
        <p:spPr>
          <a:xfrm>
            <a:off x="795130" y="286603"/>
            <a:ext cx="10360550" cy="1450757"/>
          </a:xfrm>
        </p:spPr>
        <p:txBody>
          <a:bodyPr/>
          <a:lstStyle/>
          <a:p>
            <a:r>
              <a:rPr lang="en-US" altLang="en-US" b="1" dirty="0">
                <a:latin typeface="+mn-lt"/>
              </a:rPr>
              <a:t>New York and Washington DC</a:t>
            </a:r>
          </a:p>
        </p:txBody>
      </p:sp>
      <p:sp>
        <p:nvSpPr>
          <p:cNvPr id="9" name="Content Placeholder 2">
            <a:extLst>
              <a:ext uri="{FF2B5EF4-FFF2-40B4-BE49-F238E27FC236}">
                <a16:creationId xmlns:a16="http://schemas.microsoft.com/office/drawing/2014/main" id="{1BCD7EED-EE65-4C25-806F-AA00288B1C26}"/>
              </a:ext>
            </a:extLst>
          </p:cNvPr>
          <p:cNvSpPr>
            <a:spLocks noGrp="1"/>
          </p:cNvSpPr>
          <p:nvPr>
            <p:ph idx="1"/>
          </p:nvPr>
        </p:nvSpPr>
        <p:spPr>
          <a:xfrm>
            <a:off x="980662" y="1846263"/>
            <a:ext cx="5022574" cy="4422015"/>
          </a:xfrm>
        </p:spPr>
        <p:txBody>
          <a:bodyPr>
            <a:normAutofit/>
          </a:bodyPr>
          <a:lstStyle/>
          <a:p>
            <a:r>
              <a:rPr lang="en-US" sz="3600" dirty="0">
                <a:ln w="9000" cmpd="sng">
                  <a:solidFill>
                    <a:schemeClr val="tx1"/>
                  </a:solidFill>
                  <a:prstDash val="solid"/>
                </a:ln>
              </a:rPr>
              <a:t>September 11 Attacks</a:t>
            </a:r>
          </a:p>
          <a:p>
            <a:pPr lvl="1"/>
            <a:r>
              <a:rPr lang="en-US" sz="2400" dirty="0"/>
              <a:t>Sep 11, 2001</a:t>
            </a:r>
          </a:p>
          <a:p>
            <a:pPr lvl="1"/>
            <a:r>
              <a:rPr lang="en-US" sz="2400" dirty="0"/>
              <a:t>2996 Killed</a:t>
            </a:r>
          </a:p>
          <a:p>
            <a:pPr lvl="1"/>
            <a:r>
              <a:rPr lang="en-US" sz="2400" dirty="0"/>
              <a:t>6000 est. Injured</a:t>
            </a:r>
          </a:p>
          <a:p>
            <a:pPr lvl="1"/>
            <a:r>
              <a:rPr lang="en-US" sz="2400" dirty="0"/>
              <a:t>A series of four coordinated terrorist attacks by the Wahhabi Islamist terrorist group Al-Qaeda against the United States relying on a team of 19 foreign terrorists who commandeered four airplanes for their attack</a:t>
            </a:r>
          </a:p>
        </p:txBody>
      </p:sp>
      <p:pic>
        <p:nvPicPr>
          <p:cNvPr id="10" name="Picture 2">
            <a:extLst>
              <a:ext uri="{FF2B5EF4-FFF2-40B4-BE49-F238E27FC236}">
                <a16:creationId xmlns:a16="http://schemas.microsoft.com/office/drawing/2014/main" id="{F2A88DA8-F521-47D8-B16B-A943F8D0E0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2">
            <a:extLst>
              <a:ext uri="{FF2B5EF4-FFF2-40B4-BE49-F238E27FC236}">
                <a16:creationId xmlns:a16="http://schemas.microsoft.com/office/drawing/2014/main" id="{E853105C-856B-47F2-82A1-AB4564C88AB4}"/>
              </a:ext>
            </a:extLst>
          </p:cNvPr>
          <p:cNvGraphicFramePr>
            <a:graphicFrameLocks noChangeAspect="1"/>
          </p:cNvGraphicFramePr>
          <p:nvPr>
            <p:extLst>
              <p:ext uri="{D42A27DB-BD31-4B8C-83A1-F6EECF244321}">
                <p14:modId xmlns:p14="http://schemas.microsoft.com/office/powerpoint/2010/main" val="3764602211"/>
              </p:ext>
            </p:extLst>
          </p:nvPr>
        </p:nvGraphicFramePr>
        <p:xfrm>
          <a:off x="8555804" y="-116876"/>
          <a:ext cx="3636195" cy="2104701"/>
        </p:xfrm>
        <a:graphic>
          <a:graphicData uri="http://schemas.openxmlformats.org/presentationml/2006/ole">
            <mc:AlternateContent xmlns:mc="http://schemas.openxmlformats.org/markup-compatibility/2006">
              <mc:Choice xmlns:v="urn:schemas-microsoft-com:vml" Requires="v">
                <p:oleObj name="Bitmap Image" r:id="rId3" imgW="7152381" imgH="2800741" progId="Paint.Picture">
                  <p:embed/>
                </p:oleObj>
              </mc:Choice>
              <mc:Fallback>
                <p:oleObj name="Bitmap Image" r:id="rId3" imgW="7152381" imgH="2800741" progId="Paint.Picture">
                  <p:embed/>
                  <p:pic>
                    <p:nvPicPr>
                      <p:cNvPr id="11" name="Object 2">
                        <a:extLst>
                          <a:ext uri="{FF2B5EF4-FFF2-40B4-BE49-F238E27FC236}">
                            <a16:creationId xmlns:a16="http://schemas.microsoft.com/office/drawing/2014/main" id="{E853105C-856B-47F2-82A1-AB4564C8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5804" y="-116876"/>
                        <a:ext cx="3636195" cy="2104701"/>
                      </a:xfrm>
                      <a:prstGeom prst="rect">
                        <a:avLst/>
                      </a:prstGeom>
                      <a:noFill/>
                      <a:ln w="9525">
                        <a:solidFill>
                          <a:srgbClr val="FF0000"/>
                        </a:solidFill>
                        <a:miter lim="800000"/>
                        <a:headEnd/>
                        <a:tailEnd/>
                      </a:ln>
                      <a:effectLst/>
                    </p:spPr>
                  </p:pic>
                </p:oleObj>
              </mc:Fallback>
            </mc:AlternateContent>
          </a:graphicData>
        </a:graphic>
      </p:graphicFrame>
      <p:pic>
        <p:nvPicPr>
          <p:cNvPr id="8" name="Picture 6" descr="300px-New_York_Times_9-11">
            <a:extLst>
              <a:ext uri="{FF2B5EF4-FFF2-40B4-BE49-F238E27FC236}">
                <a16:creationId xmlns:a16="http://schemas.microsoft.com/office/drawing/2014/main" id="{DFD462A4-7754-4C21-AEB6-10FC7DFB2B2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76187" y="1750142"/>
            <a:ext cx="3581400" cy="5105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61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8088-1F6B-47E6-A554-4A8F1566D514}"/>
              </a:ext>
            </a:extLst>
          </p:cNvPr>
          <p:cNvSpPr>
            <a:spLocks noGrp="1"/>
          </p:cNvSpPr>
          <p:nvPr>
            <p:ph type="title"/>
          </p:nvPr>
        </p:nvSpPr>
        <p:spPr/>
        <p:txBody>
          <a:bodyPr/>
          <a:lstStyle/>
          <a:p>
            <a:r>
              <a:rPr lang="en-US" b="1" dirty="0"/>
              <a:t>Disclosures</a:t>
            </a:r>
          </a:p>
        </p:txBody>
      </p:sp>
      <p:sp>
        <p:nvSpPr>
          <p:cNvPr id="7" name="Content Placeholder 6">
            <a:extLst>
              <a:ext uri="{FF2B5EF4-FFF2-40B4-BE49-F238E27FC236}">
                <a16:creationId xmlns:a16="http://schemas.microsoft.com/office/drawing/2014/main" id="{56B616C2-733C-40D9-9411-60484B9A5716}"/>
              </a:ext>
            </a:extLst>
          </p:cNvPr>
          <p:cNvSpPr>
            <a:spLocks noGrp="1"/>
          </p:cNvSpPr>
          <p:nvPr>
            <p:ph idx="1"/>
          </p:nvPr>
        </p:nvSpPr>
        <p:spPr>
          <a:xfrm>
            <a:off x="371061" y="1906261"/>
            <a:ext cx="11502887" cy="3908613"/>
          </a:xfrm>
        </p:spPr>
        <p:txBody>
          <a:bodyPr>
            <a:normAutofit fontScale="77500" lnSpcReduction="20000"/>
          </a:bodyPr>
          <a:lstStyle/>
          <a:p>
            <a:pPr marL="0" indent="0">
              <a:buNone/>
            </a:pPr>
            <a:r>
              <a:rPr lang="en-US" sz="3100" i="1" dirty="0"/>
              <a:t>In relation to this presentation, I declare that there are no conflicts of interest and, no off-label use of medications will be discussed </a:t>
            </a:r>
          </a:p>
          <a:p>
            <a:pPr marL="0" indent="0">
              <a:buNone/>
            </a:pPr>
            <a:r>
              <a:rPr lang="en-US" sz="3100" i="1" dirty="0"/>
              <a:t>The content of this work focuses on general surge topics is based in part on the research of Hick &amp; </a:t>
            </a:r>
            <a:r>
              <a:rPr lang="en-US" sz="3100" i="1" dirty="0" err="1"/>
              <a:t>Hanfling</a:t>
            </a:r>
            <a:r>
              <a:rPr lang="en-US" sz="3100" i="1" dirty="0"/>
              <a:t> et al. Terrorism, burn and blast trauma injury information is based on the research of Peleg et al. The burn surge content is based on the research of Kearns et al. Academic sources are included at the end of the presentation. </a:t>
            </a:r>
          </a:p>
          <a:p>
            <a:pPr marL="0" indent="0">
              <a:buNone/>
            </a:pPr>
            <a:r>
              <a:rPr lang="en-US" sz="3100" i="1" dirty="0"/>
              <a:t>Cases selected for demonstration are based on either personal experiences or extensive research of the event</a:t>
            </a:r>
          </a:p>
          <a:p>
            <a:pPr marL="0" indent="0">
              <a:buNone/>
            </a:pPr>
            <a:r>
              <a:rPr lang="en-US" sz="3100" i="1" dirty="0"/>
              <a:t>Medical care discussed in this content represents information commonly found in current academic sources at the time it was developed. All medical care and medical practice should be reviewed by a physician for currency and accuracy </a:t>
            </a:r>
          </a:p>
          <a:p>
            <a:pPr marL="0" indent="0">
              <a:buNone/>
            </a:pPr>
            <a:endParaRPr lang="en-US" sz="3200" dirty="0"/>
          </a:p>
          <a:p>
            <a:endParaRPr lang="en-US" dirty="0"/>
          </a:p>
        </p:txBody>
      </p:sp>
      <p:sp>
        <p:nvSpPr>
          <p:cNvPr id="5" name="Rectangle 1">
            <a:extLst>
              <a:ext uri="{FF2B5EF4-FFF2-40B4-BE49-F238E27FC236}">
                <a16:creationId xmlns:a16="http://schemas.microsoft.com/office/drawing/2014/main" id="{0B652712-E2C8-4788-B61E-DE5D1F1E87C4}"/>
              </a:ext>
            </a:extLst>
          </p:cNvPr>
          <p:cNvSpPr>
            <a:spLocks noChangeArrowheads="1"/>
          </p:cNvSpPr>
          <p:nvPr/>
        </p:nvSpPr>
        <p:spPr bwMode="auto">
          <a:xfrm>
            <a:off x="192156" y="5749933"/>
            <a:ext cx="11807687" cy="507831"/>
          </a:xfrm>
          <a:prstGeom prst="rect">
            <a:avLst/>
          </a:prstGeom>
          <a:noFill/>
          <a:ln w="9525">
            <a:noFill/>
            <a:miter lim="800000"/>
            <a:headEnd/>
            <a:tailEnd/>
          </a:ln>
        </p:spPr>
        <p:txBody>
          <a:bodyPr wrap="square" anchor="ctr">
            <a:spAutoFit/>
          </a:bodyPr>
          <a:lstStyle/>
          <a:p>
            <a:pPr eaLnBrk="0" hangingPunct="0"/>
            <a:r>
              <a:rPr lang="en-GB" sz="900" dirty="0">
                <a:solidFill>
                  <a:schemeClr val="accent1"/>
                </a:solidFill>
                <a:latin typeface="Verdana" pitchFamily="34" charset="0"/>
              </a:rPr>
              <a:t>A conflict of interest is any situation in which a speaker or immediate family members have interests, and those may cause a conflict with the current presentation. Conflicts of interest do not preclude the delivery of the talk, but should be explicitly declared. These may include financial interests (</a:t>
            </a:r>
            <a:r>
              <a:rPr lang="en-GB" sz="900" dirty="0" err="1">
                <a:solidFill>
                  <a:schemeClr val="accent1"/>
                </a:solidFill>
                <a:latin typeface="Verdana" pitchFamily="34" charset="0"/>
              </a:rPr>
              <a:t>eg</a:t>
            </a:r>
            <a:r>
              <a:rPr lang="en-GB" sz="900" dirty="0">
                <a:solidFill>
                  <a:schemeClr val="accent1"/>
                </a:solidFill>
                <a:latin typeface="Verdana" pitchFamily="34" charset="0"/>
              </a:rPr>
              <a:t>. owning stocks of a related company, having received honoraria, consultancy fees), research interests (research support by grants or otherwise), organisational interests and gifts.</a:t>
            </a:r>
            <a:endParaRPr lang="de-CH" sz="900" dirty="0">
              <a:latin typeface="Calibri" pitchFamily="34" charset="0"/>
            </a:endParaRPr>
          </a:p>
        </p:txBody>
      </p:sp>
      <p:pic>
        <p:nvPicPr>
          <p:cNvPr id="1026" name="Picture 2" descr="Conflict of Interest">
            <a:extLst>
              <a:ext uri="{FF2B5EF4-FFF2-40B4-BE49-F238E27FC236}">
                <a16:creationId xmlns:a16="http://schemas.microsoft.com/office/drawing/2014/main" id="{1D731790-7E51-46BF-B110-39331AD0F10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85425" y="117702"/>
            <a:ext cx="1214418" cy="12144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white, pan&#10;&#10;Description automatically generated">
            <a:extLst>
              <a:ext uri="{FF2B5EF4-FFF2-40B4-BE49-F238E27FC236}">
                <a16:creationId xmlns:a16="http://schemas.microsoft.com/office/drawing/2014/main" id="{460BE802-964E-4925-9E3D-562ED10A5E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9578" y="805117"/>
            <a:ext cx="1065847" cy="1054005"/>
          </a:xfrm>
          <a:prstGeom prst="rect">
            <a:avLst/>
          </a:prstGeom>
        </p:spPr>
      </p:pic>
    </p:spTree>
    <p:extLst>
      <p:ext uri="{BB962C8B-B14F-4D97-AF65-F5344CB8AC3E}">
        <p14:creationId xmlns:p14="http://schemas.microsoft.com/office/powerpoint/2010/main" val="3960167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2629B3FD-13D2-47A7-AFCB-F70150CD6D1E}"/>
              </a:ext>
            </a:extLst>
          </p:cNvPr>
          <p:cNvSpPr>
            <a:spLocks noGrp="1" noChangeArrowheads="1"/>
          </p:cNvSpPr>
          <p:nvPr>
            <p:ph type="title"/>
          </p:nvPr>
        </p:nvSpPr>
        <p:spPr>
          <a:xfrm>
            <a:off x="795130" y="286603"/>
            <a:ext cx="10360550" cy="1450757"/>
          </a:xfrm>
        </p:spPr>
        <p:txBody>
          <a:bodyPr/>
          <a:lstStyle/>
          <a:p>
            <a:r>
              <a:rPr lang="en-US" altLang="en-US" b="1" dirty="0">
                <a:latin typeface="+mn-lt"/>
              </a:rPr>
              <a:t>Boston</a:t>
            </a:r>
          </a:p>
        </p:txBody>
      </p:sp>
      <p:sp>
        <p:nvSpPr>
          <p:cNvPr id="9" name="Content Placeholder 2">
            <a:extLst>
              <a:ext uri="{FF2B5EF4-FFF2-40B4-BE49-F238E27FC236}">
                <a16:creationId xmlns:a16="http://schemas.microsoft.com/office/drawing/2014/main" id="{1BCD7EED-EE65-4C25-806F-AA00288B1C26}"/>
              </a:ext>
            </a:extLst>
          </p:cNvPr>
          <p:cNvSpPr>
            <a:spLocks noGrp="1"/>
          </p:cNvSpPr>
          <p:nvPr>
            <p:ph idx="1"/>
          </p:nvPr>
        </p:nvSpPr>
        <p:spPr>
          <a:xfrm>
            <a:off x="980661" y="1846263"/>
            <a:ext cx="5314121" cy="4422015"/>
          </a:xfrm>
        </p:spPr>
        <p:txBody>
          <a:bodyPr>
            <a:normAutofit/>
          </a:bodyPr>
          <a:lstStyle/>
          <a:p>
            <a:r>
              <a:rPr lang="en-US" sz="3600" dirty="0">
                <a:ln w="9000" cmpd="sng">
                  <a:solidFill>
                    <a:schemeClr val="tx1"/>
                  </a:solidFill>
                  <a:prstDash val="solid"/>
                </a:ln>
              </a:rPr>
              <a:t>Boston Marathon Bombings</a:t>
            </a:r>
          </a:p>
          <a:p>
            <a:pPr lvl="1"/>
            <a:r>
              <a:rPr lang="en-US" sz="2400" dirty="0"/>
              <a:t>Apr 15, 2013</a:t>
            </a:r>
          </a:p>
          <a:p>
            <a:pPr lvl="1"/>
            <a:r>
              <a:rPr lang="en-US" sz="2400" dirty="0"/>
              <a:t>3 Killed</a:t>
            </a:r>
          </a:p>
          <a:p>
            <a:pPr lvl="1"/>
            <a:r>
              <a:rPr lang="en-US" sz="2400" dirty="0"/>
              <a:t>264 est. Injured</a:t>
            </a:r>
          </a:p>
          <a:p>
            <a:pPr lvl="1"/>
            <a:r>
              <a:rPr lang="en-US" sz="2400" dirty="0"/>
              <a:t>2 Homemade Pressure Cooker Bombs with timers, placed near the finish line for the marathon, retribution for U.S. military action in Afghanistan and Iraq, Dzhokhar Tsarnaev and </a:t>
            </a:r>
            <a:r>
              <a:rPr lang="en-US" sz="2400" dirty="0" err="1"/>
              <a:t>Tamerlan</a:t>
            </a:r>
            <a:r>
              <a:rPr lang="en-US" sz="2400" dirty="0"/>
              <a:t> Tsarnaev.  </a:t>
            </a:r>
          </a:p>
        </p:txBody>
      </p:sp>
      <p:pic>
        <p:nvPicPr>
          <p:cNvPr id="11266" name="Picture 2" descr="Dzhokhar Tsarnaev convicted in Boston Marathon bombing">
            <a:extLst>
              <a:ext uri="{FF2B5EF4-FFF2-40B4-BE49-F238E27FC236}">
                <a16:creationId xmlns:a16="http://schemas.microsoft.com/office/drawing/2014/main" id="{1D370C88-4E40-48BA-950B-EDA8AE3A86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4782" y="2952750"/>
            <a:ext cx="5886450" cy="39052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oston Marathon Explosions Video: Two Bombs Near Finish Line - YouTube">
            <a:extLst>
              <a:ext uri="{FF2B5EF4-FFF2-40B4-BE49-F238E27FC236}">
                <a16:creationId xmlns:a16="http://schemas.microsoft.com/office/drawing/2014/main" id="{10142985-2B3C-4E90-9417-5C7CC3B288D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609232" y="601271"/>
            <a:ext cx="4572000" cy="235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65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4B2C-B3E9-45F5-B63B-37E72EC31094}"/>
              </a:ext>
            </a:extLst>
          </p:cNvPr>
          <p:cNvSpPr>
            <a:spLocks noGrp="1"/>
          </p:cNvSpPr>
          <p:nvPr>
            <p:ph type="title"/>
          </p:nvPr>
        </p:nvSpPr>
        <p:spPr/>
        <p:txBody>
          <a:bodyPr/>
          <a:lstStyle/>
          <a:p>
            <a:r>
              <a:rPr lang="en-US" b="1" dirty="0"/>
              <a:t>Historical Events</a:t>
            </a:r>
          </a:p>
        </p:txBody>
      </p:sp>
      <p:sp>
        <p:nvSpPr>
          <p:cNvPr id="3" name="Content Placeholder 2">
            <a:extLst>
              <a:ext uri="{FF2B5EF4-FFF2-40B4-BE49-F238E27FC236}">
                <a16:creationId xmlns:a16="http://schemas.microsoft.com/office/drawing/2014/main" id="{CE4093A4-B4FD-4731-8068-4FCD9BF93734}"/>
              </a:ext>
            </a:extLst>
          </p:cNvPr>
          <p:cNvSpPr>
            <a:spLocks noGrp="1"/>
          </p:cNvSpPr>
          <p:nvPr>
            <p:ph idx="1"/>
          </p:nvPr>
        </p:nvSpPr>
        <p:spPr/>
        <p:txBody>
          <a:bodyPr>
            <a:normAutofit/>
          </a:bodyPr>
          <a:lstStyle/>
          <a:p>
            <a:r>
              <a:rPr lang="en-US" sz="2400" b="1" dirty="0"/>
              <a:t>Structure Fire</a:t>
            </a:r>
            <a:endParaRPr lang="en-US" sz="2400" dirty="0"/>
          </a:p>
          <a:p>
            <a:r>
              <a:rPr lang="en-US" sz="2400" b="1" dirty="0"/>
              <a:t>Terrorism</a:t>
            </a:r>
            <a:endParaRPr lang="en-US" sz="2400" dirty="0"/>
          </a:p>
          <a:p>
            <a:r>
              <a:rPr lang="en-US" sz="3600" b="1" dirty="0">
                <a:highlight>
                  <a:srgbClr val="FFFF00"/>
                </a:highlight>
              </a:rPr>
              <a:t>Earthquake</a:t>
            </a:r>
            <a:endParaRPr lang="en-US" sz="3600" dirty="0">
              <a:highlight>
                <a:srgbClr val="FFFF00"/>
              </a:highlight>
            </a:endParaRPr>
          </a:p>
          <a:p>
            <a:r>
              <a:rPr lang="en-US" sz="2400" b="1" dirty="0"/>
              <a:t>Transportation Accident</a:t>
            </a:r>
          </a:p>
          <a:p>
            <a:r>
              <a:rPr lang="en-US" sz="2400" b="1" dirty="0"/>
              <a:t>Chemicals</a:t>
            </a:r>
            <a:endParaRPr lang="en-US" sz="2400" dirty="0"/>
          </a:p>
          <a:p>
            <a:r>
              <a:rPr lang="en-US" sz="2400" b="1" dirty="0"/>
              <a:t>Nuclear/Radiation</a:t>
            </a:r>
            <a:endParaRPr lang="en-US" sz="2800" dirty="0"/>
          </a:p>
        </p:txBody>
      </p:sp>
      <p:pic>
        <p:nvPicPr>
          <p:cNvPr id="4" name="Picture 2" descr="History Green Round Symbol. Vector Colorful Flat Circular Symbol Of The  Study Of Past Events With Word History In Center Royalty Free Cliparts,  Vectors, And Stock Illustration. Image 67206220.">
            <a:extLst>
              <a:ext uri="{FF2B5EF4-FFF2-40B4-BE49-F238E27FC236}">
                <a16:creationId xmlns:a16="http://schemas.microsoft.com/office/drawing/2014/main" id="{0BA5B7E4-8B3D-464C-AB37-DDF27BE64EC6}"/>
              </a:ext>
            </a:extLst>
          </p:cNvPr>
          <p:cNvPicPr>
            <a:picLocks noChangeAspect="1" noChangeArrowheads="1"/>
          </p:cNvPicPr>
          <p:nvPr/>
        </p:nvPicPr>
        <p:blipFill rotWithShape="1">
          <a:blip r:embed="rId2">
            <a:clrChange>
              <a:clrFrom>
                <a:srgbClr val="F2F2F2"/>
              </a:clrFrom>
              <a:clrTo>
                <a:srgbClr val="F2F2F2">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10312301" y="160983"/>
            <a:ext cx="1686758" cy="170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93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2629B3FD-13D2-47A7-AFCB-F70150CD6D1E}"/>
              </a:ext>
            </a:extLst>
          </p:cNvPr>
          <p:cNvSpPr>
            <a:spLocks noGrp="1" noChangeArrowheads="1"/>
          </p:cNvSpPr>
          <p:nvPr>
            <p:ph type="title"/>
          </p:nvPr>
        </p:nvSpPr>
        <p:spPr>
          <a:xfrm>
            <a:off x="795130" y="286603"/>
            <a:ext cx="10360550" cy="1450757"/>
          </a:xfrm>
        </p:spPr>
        <p:txBody>
          <a:bodyPr/>
          <a:lstStyle/>
          <a:p>
            <a:r>
              <a:rPr lang="en-US" altLang="en-US" b="1" dirty="0">
                <a:latin typeface="+mn-lt"/>
              </a:rPr>
              <a:t>Port-a-Prince Haiti</a:t>
            </a:r>
          </a:p>
        </p:txBody>
      </p:sp>
      <p:sp>
        <p:nvSpPr>
          <p:cNvPr id="9" name="Content Placeholder 2">
            <a:extLst>
              <a:ext uri="{FF2B5EF4-FFF2-40B4-BE49-F238E27FC236}">
                <a16:creationId xmlns:a16="http://schemas.microsoft.com/office/drawing/2014/main" id="{1BCD7EED-EE65-4C25-806F-AA00288B1C26}"/>
              </a:ext>
            </a:extLst>
          </p:cNvPr>
          <p:cNvSpPr>
            <a:spLocks noGrp="1"/>
          </p:cNvSpPr>
          <p:nvPr>
            <p:ph idx="1"/>
          </p:nvPr>
        </p:nvSpPr>
        <p:spPr>
          <a:xfrm>
            <a:off x="980661" y="1846263"/>
            <a:ext cx="5314121" cy="4422015"/>
          </a:xfrm>
        </p:spPr>
        <p:txBody>
          <a:bodyPr>
            <a:normAutofit/>
          </a:bodyPr>
          <a:lstStyle/>
          <a:p>
            <a:r>
              <a:rPr lang="en-US" sz="3600" dirty="0">
                <a:ln w="9000" cmpd="sng">
                  <a:solidFill>
                    <a:schemeClr val="tx1"/>
                  </a:solidFill>
                  <a:prstDash val="solid"/>
                </a:ln>
              </a:rPr>
              <a:t>Haiti Earthquake</a:t>
            </a:r>
          </a:p>
          <a:p>
            <a:pPr lvl="1"/>
            <a:r>
              <a:rPr lang="en-US" sz="2400" dirty="0"/>
              <a:t>Jan. 12, 2010</a:t>
            </a:r>
          </a:p>
          <a:p>
            <a:pPr lvl="1"/>
            <a:r>
              <a:rPr lang="en-US" sz="2400" dirty="0"/>
              <a:t>316,000 Killed</a:t>
            </a:r>
          </a:p>
          <a:p>
            <a:pPr lvl="1"/>
            <a:r>
              <a:rPr lang="en-US" sz="2400" dirty="0"/>
              <a:t>300,000+ </a:t>
            </a:r>
            <a:r>
              <a:rPr lang="en-US" sz="2800" dirty="0"/>
              <a:t>(est.) </a:t>
            </a:r>
            <a:r>
              <a:rPr lang="en-US" sz="2400" dirty="0"/>
              <a:t>Injured</a:t>
            </a:r>
          </a:p>
          <a:p>
            <a:pPr lvl="1"/>
            <a:r>
              <a:rPr lang="en-US" sz="2400" dirty="0"/>
              <a:t>7.1 Magnitude. Included in the injuries were more than 1000 Americans on the island who were evacuated to US hospitals including dozens with burn injuries. For those with burn injuries, they were flown to burn centers in Florida and North Carolina. </a:t>
            </a:r>
          </a:p>
        </p:txBody>
      </p:sp>
      <p:pic>
        <p:nvPicPr>
          <p:cNvPr id="6" name="Picture 5">
            <a:extLst>
              <a:ext uri="{FF2B5EF4-FFF2-40B4-BE49-F238E27FC236}">
                <a16:creationId xmlns:a16="http://schemas.microsoft.com/office/drawing/2014/main" id="{3D77179F-BC5A-4085-9ADF-ADA2340498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0513" y="3211237"/>
            <a:ext cx="5441487" cy="3629557"/>
          </a:xfrm>
          <a:prstGeom prst="rect">
            <a:avLst/>
          </a:prstGeom>
        </p:spPr>
      </p:pic>
      <p:pic>
        <p:nvPicPr>
          <p:cNvPr id="1026" name="Picture 2" descr="A decade after the earthquake, Haiti still struggles to recover">
            <a:extLst>
              <a:ext uri="{FF2B5EF4-FFF2-40B4-BE49-F238E27FC236}">
                <a16:creationId xmlns:a16="http://schemas.microsoft.com/office/drawing/2014/main" id="{4CCB9DC1-E699-497D-ADD3-37002CEA1D3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11341" y="0"/>
            <a:ext cx="3580660" cy="358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410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4B2C-B3E9-45F5-B63B-37E72EC31094}"/>
              </a:ext>
            </a:extLst>
          </p:cNvPr>
          <p:cNvSpPr>
            <a:spLocks noGrp="1"/>
          </p:cNvSpPr>
          <p:nvPr>
            <p:ph type="title"/>
          </p:nvPr>
        </p:nvSpPr>
        <p:spPr/>
        <p:txBody>
          <a:bodyPr/>
          <a:lstStyle/>
          <a:p>
            <a:r>
              <a:rPr lang="en-US" b="1" dirty="0"/>
              <a:t>Historical Events</a:t>
            </a:r>
          </a:p>
        </p:txBody>
      </p:sp>
      <p:sp>
        <p:nvSpPr>
          <p:cNvPr id="3" name="Content Placeholder 2">
            <a:extLst>
              <a:ext uri="{FF2B5EF4-FFF2-40B4-BE49-F238E27FC236}">
                <a16:creationId xmlns:a16="http://schemas.microsoft.com/office/drawing/2014/main" id="{CE4093A4-B4FD-4731-8068-4FCD9BF93734}"/>
              </a:ext>
            </a:extLst>
          </p:cNvPr>
          <p:cNvSpPr>
            <a:spLocks noGrp="1"/>
          </p:cNvSpPr>
          <p:nvPr>
            <p:ph idx="1"/>
          </p:nvPr>
        </p:nvSpPr>
        <p:spPr/>
        <p:txBody>
          <a:bodyPr>
            <a:normAutofit/>
          </a:bodyPr>
          <a:lstStyle/>
          <a:p>
            <a:r>
              <a:rPr lang="en-US" sz="2400" b="1" dirty="0"/>
              <a:t>Structure Fire</a:t>
            </a:r>
            <a:endParaRPr lang="en-US" sz="2400" dirty="0"/>
          </a:p>
          <a:p>
            <a:r>
              <a:rPr lang="en-US" sz="2400" b="1" dirty="0"/>
              <a:t>Terrorism</a:t>
            </a:r>
            <a:endParaRPr lang="en-US" sz="2400" dirty="0"/>
          </a:p>
          <a:p>
            <a:r>
              <a:rPr lang="en-US" sz="2400" b="1" dirty="0"/>
              <a:t>Earthquake</a:t>
            </a:r>
            <a:endParaRPr lang="en-US" sz="2400" dirty="0"/>
          </a:p>
          <a:p>
            <a:r>
              <a:rPr lang="en-US" sz="3600" b="1" dirty="0">
                <a:highlight>
                  <a:srgbClr val="FFFF00"/>
                </a:highlight>
              </a:rPr>
              <a:t>Transportation Accident</a:t>
            </a:r>
          </a:p>
          <a:p>
            <a:r>
              <a:rPr lang="en-US" sz="2400" b="1" dirty="0"/>
              <a:t>Chemicals</a:t>
            </a:r>
            <a:endParaRPr lang="en-US" sz="2400" dirty="0"/>
          </a:p>
          <a:p>
            <a:r>
              <a:rPr lang="en-US" sz="2400" b="1" dirty="0"/>
              <a:t>Nuclear/Radiation</a:t>
            </a:r>
            <a:endParaRPr lang="en-US" sz="2800" dirty="0"/>
          </a:p>
        </p:txBody>
      </p:sp>
      <p:pic>
        <p:nvPicPr>
          <p:cNvPr id="4" name="Picture 2" descr="History Green Round Symbol. Vector Colorful Flat Circular Symbol Of The  Study Of Past Events With Word History In Center Royalty Free Cliparts,  Vectors, And Stock Illustration. Image 67206220.">
            <a:extLst>
              <a:ext uri="{FF2B5EF4-FFF2-40B4-BE49-F238E27FC236}">
                <a16:creationId xmlns:a16="http://schemas.microsoft.com/office/drawing/2014/main" id="{C9ECC151-D8C5-4BA4-8B15-CE1C6859F81B}"/>
              </a:ext>
            </a:extLst>
          </p:cNvPr>
          <p:cNvPicPr>
            <a:picLocks noChangeAspect="1" noChangeArrowheads="1"/>
          </p:cNvPicPr>
          <p:nvPr/>
        </p:nvPicPr>
        <p:blipFill rotWithShape="1">
          <a:blip r:embed="rId2">
            <a:clrChange>
              <a:clrFrom>
                <a:srgbClr val="F2F2F2"/>
              </a:clrFrom>
              <a:clrTo>
                <a:srgbClr val="F2F2F2">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10312301" y="160983"/>
            <a:ext cx="1686758" cy="170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186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2629B3FD-13D2-47A7-AFCB-F70150CD6D1E}"/>
              </a:ext>
            </a:extLst>
          </p:cNvPr>
          <p:cNvSpPr>
            <a:spLocks noGrp="1" noChangeArrowheads="1"/>
          </p:cNvSpPr>
          <p:nvPr>
            <p:ph type="title"/>
          </p:nvPr>
        </p:nvSpPr>
        <p:spPr>
          <a:xfrm>
            <a:off x="795130" y="286603"/>
            <a:ext cx="10360550" cy="1450757"/>
          </a:xfrm>
        </p:spPr>
        <p:txBody>
          <a:bodyPr/>
          <a:lstStyle/>
          <a:p>
            <a:r>
              <a:rPr lang="en-US" altLang="en-US" b="1" dirty="0">
                <a:latin typeface="+mn-lt"/>
              </a:rPr>
              <a:t>Evansville, IN</a:t>
            </a:r>
          </a:p>
        </p:txBody>
      </p:sp>
      <p:sp>
        <p:nvSpPr>
          <p:cNvPr id="9" name="Content Placeholder 2">
            <a:extLst>
              <a:ext uri="{FF2B5EF4-FFF2-40B4-BE49-F238E27FC236}">
                <a16:creationId xmlns:a16="http://schemas.microsoft.com/office/drawing/2014/main" id="{1BCD7EED-EE65-4C25-806F-AA00288B1C26}"/>
              </a:ext>
            </a:extLst>
          </p:cNvPr>
          <p:cNvSpPr>
            <a:spLocks noGrp="1"/>
          </p:cNvSpPr>
          <p:nvPr>
            <p:ph idx="1"/>
          </p:nvPr>
        </p:nvSpPr>
        <p:spPr>
          <a:xfrm>
            <a:off x="980661" y="1846263"/>
            <a:ext cx="5314121" cy="4422015"/>
          </a:xfrm>
        </p:spPr>
        <p:txBody>
          <a:bodyPr>
            <a:normAutofit/>
          </a:bodyPr>
          <a:lstStyle/>
          <a:p>
            <a:r>
              <a:rPr lang="en-US" sz="3600" dirty="0">
                <a:ln w="9000" cmpd="sng">
                  <a:solidFill>
                    <a:schemeClr val="tx1"/>
                  </a:solidFill>
                  <a:prstDash val="solid"/>
                </a:ln>
              </a:rPr>
              <a:t>C130 Cargo Plane Crashes into Hotel</a:t>
            </a:r>
          </a:p>
          <a:p>
            <a:pPr lvl="1"/>
            <a:r>
              <a:rPr lang="en-US" sz="2400" dirty="0"/>
              <a:t>Feb. 2, 1992</a:t>
            </a:r>
          </a:p>
          <a:p>
            <a:pPr lvl="1"/>
            <a:r>
              <a:rPr lang="en-US" sz="2400" dirty="0"/>
              <a:t>5 killed on the airplane (everyone)</a:t>
            </a:r>
          </a:p>
          <a:p>
            <a:pPr lvl="1"/>
            <a:r>
              <a:rPr lang="en-US" sz="2400" dirty="0"/>
              <a:t>11 killed in the hotel with 13 injured, many with burn injuries </a:t>
            </a:r>
          </a:p>
          <a:p>
            <a:pPr lvl="1"/>
            <a:r>
              <a:rPr lang="en-US" sz="2400" dirty="0"/>
              <a:t>National Guard Cargo Plane practicing “touch and go’s” at Evansville Airport. Failed to gain altitude and crashed into a nearby hotel. </a:t>
            </a:r>
          </a:p>
        </p:txBody>
      </p:sp>
      <p:pic>
        <p:nvPicPr>
          <p:cNvPr id="8" name="Content Placeholder 4" descr="A picture containing smoke, weapon, steam, train&#10;&#10;Description automatically generated">
            <a:extLst>
              <a:ext uri="{FF2B5EF4-FFF2-40B4-BE49-F238E27FC236}">
                <a16:creationId xmlns:a16="http://schemas.microsoft.com/office/drawing/2014/main" id="{C107AED9-5CC2-4A4C-A680-DFAEC1E53B0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50284" y="3260035"/>
            <a:ext cx="5841716" cy="3597965"/>
          </a:xfrm>
          <a:prstGeom prst="rect">
            <a:avLst/>
          </a:prstGeom>
        </p:spPr>
      </p:pic>
      <p:pic>
        <p:nvPicPr>
          <p:cNvPr id="10" name="Picture 9" descr="A large air plane flying in the sky&#10;&#10;Description automatically generated">
            <a:extLst>
              <a:ext uri="{FF2B5EF4-FFF2-40B4-BE49-F238E27FC236}">
                <a16:creationId xmlns:a16="http://schemas.microsoft.com/office/drawing/2014/main" id="{82EFCA3F-5CC9-4F58-92D6-1AE48F4B16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71703" y="783899"/>
            <a:ext cx="4020297" cy="2476136"/>
          </a:xfrm>
          <a:prstGeom prst="rect">
            <a:avLst/>
          </a:prstGeom>
        </p:spPr>
      </p:pic>
    </p:spTree>
    <p:extLst>
      <p:ext uri="{BB962C8B-B14F-4D97-AF65-F5344CB8AC3E}">
        <p14:creationId xmlns:p14="http://schemas.microsoft.com/office/powerpoint/2010/main" val="3181210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2629B3FD-13D2-47A7-AFCB-F70150CD6D1E}"/>
              </a:ext>
            </a:extLst>
          </p:cNvPr>
          <p:cNvSpPr>
            <a:spLocks noGrp="1" noChangeArrowheads="1"/>
          </p:cNvSpPr>
          <p:nvPr>
            <p:ph type="title"/>
          </p:nvPr>
        </p:nvSpPr>
        <p:spPr>
          <a:xfrm>
            <a:off x="795130" y="286603"/>
            <a:ext cx="10360550" cy="1450757"/>
          </a:xfrm>
        </p:spPr>
        <p:txBody>
          <a:bodyPr/>
          <a:lstStyle/>
          <a:p>
            <a:br>
              <a:rPr lang="en-US" altLang="en-US" b="1" dirty="0">
                <a:latin typeface="+mn-lt"/>
              </a:rPr>
            </a:br>
            <a:r>
              <a:rPr lang="en-US" altLang="en-US" b="1" dirty="0">
                <a:latin typeface="+mn-lt"/>
              </a:rPr>
              <a:t>Fayetteville, NC</a:t>
            </a:r>
          </a:p>
        </p:txBody>
      </p:sp>
      <p:sp>
        <p:nvSpPr>
          <p:cNvPr id="9" name="Content Placeholder 2">
            <a:extLst>
              <a:ext uri="{FF2B5EF4-FFF2-40B4-BE49-F238E27FC236}">
                <a16:creationId xmlns:a16="http://schemas.microsoft.com/office/drawing/2014/main" id="{1BCD7EED-EE65-4C25-806F-AA00288B1C26}"/>
              </a:ext>
            </a:extLst>
          </p:cNvPr>
          <p:cNvSpPr>
            <a:spLocks noGrp="1"/>
          </p:cNvSpPr>
          <p:nvPr>
            <p:ph idx="1"/>
          </p:nvPr>
        </p:nvSpPr>
        <p:spPr>
          <a:xfrm>
            <a:off x="980661" y="1846263"/>
            <a:ext cx="4707988" cy="4422015"/>
          </a:xfrm>
        </p:spPr>
        <p:txBody>
          <a:bodyPr>
            <a:normAutofit fontScale="92500" lnSpcReduction="10000"/>
          </a:bodyPr>
          <a:lstStyle/>
          <a:p>
            <a:r>
              <a:rPr lang="en-US" sz="3600" dirty="0">
                <a:ln w="9000" cmpd="sng">
                  <a:solidFill>
                    <a:schemeClr val="tx1"/>
                  </a:solidFill>
                  <a:prstDash val="solid"/>
                </a:ln>
              </a:rPr>
              <a:t>Tarmac Collision, Pope Air Force Base</a:t>
            </a:r>
          </a:p>
          <a:p>
            <a:pPr lvl="1"/>
            <a:r>
              <a:rPr lang="en-US" sz="2400" dirty="0"/>
              <a:t>March 23, 1994</a:t>
            </a:r>
          </a:p>
          <a:p>
            <a:pPr lvl="1"/>
            <a:r>
              <a:rPr lang="en-US" sz="2400" dirty="0"/>
              <a:t>24 Killed</a:t>
            </a:r>
          </a:p>
          <a:p>
            <a:pPr lvl="1"/>
            <a:r>
              <a:rPr lang="en-US" sz="2400" dirty="0"/>
              <a:t>100+ </a:t>
            </a:r>
            <a:r>
              <a:rPr lang="en-US" sz="2800" dirty="0"/>
              <a:t>(est.) </a:t>
            </a:r>
            <a:r>
              <a:rPr lang="en-US" sz="2400" dirty="0"/>
              <a:t>Injured</a:t>
            </a:r>
          </a:p>
          <a:p>
            <a:pPr lvl="1"/>
            <a:r>
              <a:rPr lang="en-US" sz="2400" dirty="0"/>
              <a:t>F-16 involved in midair collision with C-130, both attempting to land. C-130 lands uneventfully.  F-16 has significant damage, pilot ejects. F-16 strikes runway, crosses parking lot and impacts C-141 parked on an adjacent tarmac being loaded with Airborne Troops.</a:t>
            </a:r>
          </a:p>
        </p:txBody>
      </p:sp>
      <p:pic>
        <p:nvPicPr>
          <p:cNvPr id="11" name="Picture 2" descr="photo">
            <a:extLst>
              <a:ext uri="{FF2B5EF4-FFF2-40B4-BE49-F238E27FC236}">
                <a16:creationId xmlns:a16="http://schemas.microsoft.com/office/drawing/2014/main" id="{DFB6CA9B-720A-4188-96FF-B8840099E4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907312" y="2144484"/>
            <a:ext cx="6284688" cy="4713516"/>
          </a:xfrm>
          <a:prstGeom prst="rect">
            <a:avLst/>
          </a:prstGeom>
          <a:noFill/>
          <a:ln w="9525">
            <a:noFill/>
            <a:miter lim="800000"/>
            <a:headEnd/>
            <a:tailEnd/>
          </a:ln>
        </p:spPr>
      </p:pic>
      <p:pic>
        <p:nvPicPr>
          <p:cNvPr id="8" name="Picture 5">
            <a:extLst>
              <a:ext uri="{FF2B5EF4-FFF2-40B4-BE49-F238E27FC236}">
                <a16:creationId xmlns:a16="http://schemas.microsoft.com/office/drawing/2014/main" id="{481FD1FA-64C5-48E8-806F-E03B67C4A7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3982" y="1"/>
            <a:ext cx="4678017" cy="2457942"/>
          </a:xfrm>
          <a:prstGeom prst="rect">
            <a:avLst/>
          </a:prstGeom>
          <a:noFill/>
          <a:ln w="9525">
            <a:noFill/>
            <a:miter lim="800000"/>
            <a:headEnd/>
            <a:tailEnd/>
          </a:ln>
          <a:effectLst/>
        </p:spPr>
      </p:pic>
      <p:pic>
        <p:nvPicPr>
          <p:cNvPr id="10" name="Picture 4" descr="Pope 1">
            <a:extLst>
              <a:ext uri="{FF2B5EF4-FFF2-40B4-BE49-F238E27FC236}">
                <a16:creationId xmlns:a16="http://schemas.microsoft.com/office/drawing/2014/main" id="{EE312B74-4D04-4781-9E38-E24D86189F8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07311" y="-1"/>
            <a:ext cx="2184836" cy="2457941"/>
          </a:xfrm>
          <a:prstGeom prst="rect">
            <a:avLst/>
          </a:prstGeom>
          <a:noFill/>
          <a:ln w="9525">
            <a:noFill/>
            <a:miter lim="800000"/>
            <a:headEnd/>
            <a:tailEnd/>
          </a:ln>
          <a:effectLst/>
        </p:spPr>
      </p:pic>
    </p:spTree>
    <p:extLst>
      <p:ext uri="{BB962C8B-B14F-4D97-AF65-F5344CB8AC3E}">
        <p14:creationId xmlns:p14="http://schemas.microsoft.com/office/powerpoint/2010/main" val="1666782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4B2C-B3E9-45F5-B63B-37E72EC31094}"/>
              </a:ext>
            </a:extLst>
          </p:cNvPr>
          <p:cNvSpPr>
            <a:spLocks noGrp="1"/>
          </p:cNvSpPr>
          <p:nvPr>
            <p:ph type="title"/>
          </p:nvPr>
        </p:nvSpPr>
        <p:spPr/>
        <p:txBody>
          <a:bodyPr/>
          <a:lstStyle/>
          <a:p>
            <a:r>
              <a:rPr lang="en-US" b="1" dirty="0"/>
              <a:t>Historical Events</a:t>
            </a:r>
          </a:p>
        </p:txBody>
      </p:sp>
      <p:sp>
        <p:nvSpPr>
          <p:cNvPr id="3" name="Content Placeholder 2">
            <a:extLst>
              <a:ext uri="{FF2B5EF4-FFF2-40B4-BE49-F238E27FC236}">
                <a16:creationId xmlns:a16="http://schemas.microsoft.com/office/drawing/2014/main" id="{CE4093A4-B4FD-4731-8068-4FCD9BF93734}"/>
              </a:ext>
            </a:extLst>
          </p:cNvPr>
          <p:cNvSpPr>
            <a:spLocks noGrp="1"/>
          </p:cNvSpPr>
          <p:nvPr>
            <p:ph idx="1"/>
          </p:nvPr>
        </p:nvSpPr>
        <p:spPr/>
        <p:txBody>
          <a:bodyPr>
            <a:normAutofit/>
          </a:bodyPr>
          <a:lstStyle/>
          <a:p>
            <a:r>
              <a:rPr lang="en-US" sz="2400" b="1" dirty="0"/>
              <a:t>Structure Fire</a:t>
            </a:r>
            <a:endParaRPr lang="en-US" sz="2400" dirty="0"/>
          </a:p>
          <a:p>
            <a:r>
              <a:rPr lang="en-US" sz="2400" b="1" dirty="0"/>
              <a:t>Terrorism</a:t>
            </a:r>
            <a:endParaRPr lang="en-US" sz="2400" dirty="0"/>
          </a:p>
          <a:p>
            <a:r>
              <a:rPr lang="en-US" sz="2400" b="1" dirty="0"/>
              <a:t>Earthquake</a:t>
            </a:r>
            <a:endParaRPr lang="en-US" sz="2400" dirty="0"/>
          </a:p>
          <a:p>
            <a:r>
              <a:rPr lang="en-US" sz="2400" b="1" dirty="0"/>
              <a:t>Transportation Accident</a:t>
            </a:r>
          </a:p>
          <a:p>
            <a:r>
              <a:rPr lang="en-US" sz="3600" b="1" dirty="0">
                <a:highlight>
                  <a:srgbClr val="FFFF00"/>
                </a:highlight>
              </a:rPr>
              <a:t>Chemicals</a:t>
            </a:r>
            <a:endParaRPr lang="en-US" sz="3600" dirty="0">
              <a:highlight>
                <a:srgbClr val="FFFF00"/>
              </a:highlight>
            </a:endParaRPr>
          </a:p>
          <a:p>
            <a:r>
              <a:rPr lang="en-US" sz="2400" b="1" dirty="0"/>
              <a:t>Nuclear/Radiation</a:t>
            </a:r>
            <a:endParaRPr lang="en-US" sz="2800" dirty="0"/>
          </a:p>
        </p:txBody>
      </p:sp>
      <p:pic>
        <p:nvPicPr>
          <p:cNvPr id="4" name="Picture 2" descr="History Green Round Symbol. Vector Colorful Flat Circular Symbol Of The  Study Of Past Events With Word History In Center Royalty Free Cliparts,  Vectors, And Stock Illustration. Image 67206220.">
            <a:extLst>
              <a:ext uri="{FF2B5EF4-FFF2-40B4-BE49-F238E27FC236}">
                <a16:creationId xmlns:a16="http://schemas.microsoft.com/office/drawing/2014/main" id="{6BD9937F-0013-4D12-943B-71D5CA0B00B7}"/>
              </a:ext>
            </a:extLst>
          </p:cNvPr>
          <p:cNvPicPr>
            <a:picLocks noChangeAspect="1" noChangeArrowheads="1"/>
          </p:cNvPicPr>
          <p:nvPr/>
        </p:nvPicPr>
        <p:blipFill rotWithShape="1">
          <a:blip r:embed="rId2">
            <a:clrChange>
              <a:clrFrom>
                <a:srgbClr val="F2F2F2"/>
              </a:clrFrom>
              <a:clrTo>
                <a:srgbClr val="F2F2F2">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10312301" y="160983"/>
            <a:ext cx="1686758" cy="170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74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09B5-3ED9-4BF7-B417-BE4E29AD1FE1}"/>
              </a:ext>
            </a:extLst>
          </p:cNvPr>
          <p:cNvSpPr>
            <a:spLocks noGrp="1"/>
          </p:cNvSpPr>
          <p:nvPr>
            <p:ph type="title"/>
          </p:nvPr>
        </p:nvSpPr>
        <p:spPr/>
        <p:txBody>
          <a:bodyPr/>
          <a:lstStyle/>
          <a:p>
            <a:r>
              <a:rPr lang="en-US" b="1" dirty="0"/>
              <a:t>Waverly, TN</a:t>
            </a:r>
          </a:p>
        </p:txBody>
      </p:sp>
      <p:sp>
        <p:nvSpPr>
          <p:cNvPr id="4" name="Rectangle 3">
            <a:extLst>
              <a:ext uri="{FF2B5EF4-FFF2-40B4-BE49-F238E27FC236}">
                <a16:creationId xmlns:a16="http://schemas.microsoft.com/office/drawing/2014/main" id="{DD8F7518-E8DA-4823-ADF2-9818D224371B}"/>
              </a:ext>
            </a:extLst>
          </p:cNvPr>
          <p:cNvSpPr/>
          <p:nvPr/>
        </p:nvSpPr>
        <p:spPr>
          <a:xfrm>
            <a:off x="1097280" y="1617224"/>
            <a:ext cx="8011209" cy="4862870"/>
          </a:xfrm>
          <a:prstGeom prst="rect">
            <a:avLst/>
          </a:prstGeom>
        </p:spPr>
        <p:txBody>
          <a:bodyPr wrap="square">
            <a:spAutoFit/>
          </a:bodyPr>
          <a:lstStyle/>
          <a:p>
            <a:r>
              <a:rPr lang="en-US" sz="3600" dirty="0">
                <a:ln w="9000" cmpd="sng">
                  <a:solidFill>
                    <a:schemeClr val="tx1"/>
                  </a:solidFill>
                  <a:prstDash val="solid"/>
                </a:ln>
              </a:rPr>
              <a:t>Train Derailment, Liquid Propane</a:t>
            </a:r>
          </a:p>
          <a:p>
            <a:pPr marL="342900" indent="-342900">
              <a:buFont typeface="Arial" panose="020B0604020202020204" pitchFamily="34" charset="0"/>
              <a:buChar char="•"/>
            </a:pPr>
            <a:r>
              <a:rPr lang="en-US" sz="2400" dirty="0"/>
              <a:t>February 22–24, 1978</a:t>
            </a:r>
          </a:p>
          <a:p>
            <a:pPr marL="342900" indent="-342900">
              <a:buFont typeface="Arial" panose="020B0604020202020204" pitchFamily="34" charset="0"/>
              <a:buChar char="•"/>
            </a:pPr>
            <a:r>
              <a:rPr lang="en-US" sz="2400" dirty="0"/>
              <a:t>16 Killed</a:t>
            </a:r>
          </a:p>
          <a:p>
            <a:pPr marL="342900" indent="-342900">
              <a:buFont typeface="Arial" panose="020B0604020202020204" pitchFamily="34" charset="0"/>
              <a:buChar char="•"/>
            </a:pPr>
            <a:r>
              <a:rPr lang="en-US" sz="2400" dirty="0"/>
              <a:t>43</a:t>
            </a:r>
            <a:r>
              <a:rPr lang="en-US" sz="2800" dirty="0"/>
              <a:t> </a:t>
            </a:r>
            <a:r>
              <a:rPr lang="en-US" sz="2400" dirty="0"/>
              <a:t>Injured</a:t>
            </a:r>
          </a:p>
          <a:p>
            <a:pPr marL="342900" indent="-342900">
              <a:buFont typeface="Arial" panose="020B0604020202020204" pitchFamily="34" charset="0"/>
              <a:buChar char="•"/>
            </a:pPr>
            <a:r>
              <a:rPr lang="en-US" sz="2200" dirty="0"/>
              <a:t>Train derailment Feb 22. Local responders identified multiple hazardous chemical cars, but none appeared to be leaking. A team specializing in LP gas arrived Feb 24 to start the transfer. Cold (20˚F) temps previous two days gave way to warmer (52˚F) temps. While no leaks had previously been detected, a leak was identified just before the offloading was to start and a Boiling Liquid Expanding Vapor Explosion (BLEVE) occurred killing the fire chief, police chief and multiple responders, while leaving many more with burn and blast injuries.</a:t>
            </a:r>
          </a:p>
        </p:txBody>
      </p:sp>
      <p:pic>
        <p:nvPicPr>
          <p:cNvPr id="2056" name="Picture 8" descr="A Grave Interest: Waverly Disaster">
            <a:extLst>
              <a:ext uri="{FF2B5EF4-FFF2-40B4-BE49-F238E27FC236}">
                <a16:creationId xmlns:a16="http://schemas.microsoft.com/office/drawing/2014/main" id="{3A24B31B-B1D2-4FB1-B5E3-6E8C67C785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53525" y="4029075"/>
            <a:ext cx="3038475" cy="28289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averly Train Explosion Museum | Tennessee River Valley">
            <a:extLst>
              <a:ext uri="{FF2B5EF4-FFF2-40B4-BE49-F238E27FC236}">
                <a16:creationId xmlns:a16="http://schemas.microsoft.com/office/drawing/2014/main" id="{4D5BD2C0-951C-4B65-BF78-ED0DA4A85A8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153525" y="2247050"/>
            <a:ext cx="3038475" cy="17820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xplosion of Tank Car Kills 5 And Hurts 55 in Tennessee Town - The New York  Times">
            <a:extLst>
              <a:ext uri="{FF2B5EF4-FFF2-40B4-BE49-F238E27FC236}">
                <a16:creationId xmlns:a16="http://schemas.microsoft.com/office/drawing/2014/main" id="{A7825E17-1C05-4F77-9316-45E4FF81901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111" t="2613" r="67222" b="66899"/>
          <a:stretch/>
        </p:blipFill>
        <p:spPr bwMode="auto">
          <a:xfrm>
            <a:off x="10715625" y="219"/>
            <a:ext cx="1463650" cy="22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220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09B5-3ED9-4BF7-B417-BE4E29AD1FE1}"/>
              </a:ext>
            </a:extLst>
          </p:cNvPr>
          <p:cNvSpPr>
            <a:spLocks noGrp="1"/>
          </p:cNvSpPr>
          <p:nvPr>
            <p:ph type="title"/>
          </p:nvPr>
        </p:nvSpPr>
        <p:spPr/>
        <p:txBody>
          <a:bodyPr/>
          <a:lstStyle/>
          <a:p>
            <a:r>
              <a:rPr lang="en-US" b="1" dirty="0"/>
              <a:t>Graniteville, SC</a:t>
            </a:r>
          </a:p>
        </p:txBody>
      </p:sp>
      <p:sp>
        <p:nvSpPr>
          <p:cNvPr id="4" name="Rectangle 3">
            <a:extLst>
              <a:ext uri="{FF2B5EF4-FFF2-40B4-BE49-F238E27FC236}">
                <a16:creationId xmlns:a16="http://schemas.microsoft.com/office/drawing/2014/main" id="{DD8F7518-E8DA-4823-ADF2-9818D224371B}"/>
              </a:ext>
            </a:extLst>
          </p:cNvPr>
          <p:cNvSpPr/>
          <p:nvPr/>
        </p:nvSpPr>
        <p:spPr>
          <a:xfrm>
            <a:off x="1097280" y="1812533"/>
            <a:ext cx="6351269" cy="4031873"/>
          </a:xfrm>
          <a:prstGeom prst="rect">
            <a:avLst/>
          </a:prstGeom>
        </p:spPr>
        <p:txBody>
          <a:bodyPr wrap="square">
            <a:spAutoFit/>
          </a:bodyPr>
          <a:lstStyle/>
          <a:p>
            <a:r>
              <a:rPr lang="en-US" sz="3600" dirty="0">
                <a:ln w="9000" cmpd="sng">
                  <a:solidFill>
                    <a:schemeClr val="tx1"/>
                  </a:solidFill>
                  <a:prstDash val="solid"/>
                </a:ln>
              </a:rPr>
              <a:t>Train Derailment, Chlorine Leak</a:t>
            </a:r>
          </a:p>
          <a:p>
            <a:pPr marL="342900" indent="-342900">
              <a:buFont typeface="Arial" panose="020B0604020202020204" pitchFamily="34" charset="0"/>
              <a:buChar char="•"/>
            </a:pPr>
            <a:r>
              <a:rPr lang="en-US" sz="2400" dirty="0"/>
              <a:t>January 6, 2005</a:t>
            </a:r>
          </a:p>
          <a:p>
            <a:pPr marL="342900" indent="-342900">
              <a:buFont typeface="Arial" panose="020B0604020202020204" pitchFamily="34" charset="0"/>
              <a:buChar char="•"/>
            </a:pPr>
            <a:r>
              <a:rPr lang="en-US" sz="2400" dirty="0"/>
              <a:t>10 Killed, mostly chlorine gas</a:t>
            </a:r>
          </a:p>
          <a:p>
            <a:pPr marL="342900" indent="-342900">
              <a:buFont typeface="Arial" panose="020B0604020202020204" pitchFamily="34" charset="0"/>
              <a:buChar char="•"/>
            </a:pPr>
            <a:r>
              <a:rPr lang="en-US" sz="2400" dirty="0"/>
              <a:t>250+ </a:t>
            </a:r>
            <a:r>
              <a:rPr lang="en-US" sz="2800" dirty="0"/>
              <a:t>(est.) </a:t>
            </a:r>
            <a:r>
              <a:rPr lang="en-US" sz="2400" dirty="0"/>
              <a:t>Injured</a:t>
            </a:r>
          </a:p>
          <a:p>
            <a:pPr marL="342900" indent="-342900">
              <a:buFont typeface="Arial" panose="020B0604020202020204" pitchFamily="34" charset="0"/>
              <a:buChar char="•"/>
            </a:pPr>
            <a:r>
              <a:rPr lang="en-US" sz="2400" dirty="0"/>
              <a:t>Incorrect track switch setting directed 190 car freight train into a second train that was parked on a siding. The collision and derailment released 60 tons of chlorine gas. 250 people were treated for toxic chlorine exposure, more than 5k were evacuated</a:t>
            </a:r>
          </a:p>
        </p:txBody>
      </p:sp>
      <p:pic>
        <p:nvPicPr>
          <p:cNvPr id="2050" name="Picture 2" descr="Graniteville train crash - Wikipedia">
            <a:extLst>
              <a:ext uri="{FF2B5EF4-FFF2-40B4-BE49-F238E27FC236}">
                <a16:creationId xmlns:a16="http://schemas.microsoft.com/office/drawing/2014/main" id="{28757EA6-0101-444B-85FA-06AD0A507EB0}"/>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7634704" y="3028950"/>
            <a:ext cx="4557296" cy="3829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DF] Acute inhalation injury with evidence of diffuse bronchiolitis  following chlorine gas exposure at a swimming pool. | Semantic Scholar">
            <a:extLst>
              <a:ext uri="{FF2B5EF4-FFF2-40B4-BE49-F238E27FC236}">
                <a16:creationId xmlns:a16="http://schemas.microsoft.com/office/drawing/2014/main" id="{C0D82C31-D819-4ED7-90DF-6A7F64766F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65130" y="1019"/>
            <a:ext cx="3426870" cy="334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011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4B2C-B3E9-45F5-B63B-37E72EC31094}"/>
              </a:ext>
            </a:extLst>
          </p:cNvPr>
          <p:cNvSpPr>
            <a:spLocks noGrp="1"/>
          </p:cNvSpPr>
          <p:nvPr>
            <p:ph type="title"/>
          </p:nvPr>
        </p:nvSpPr>
        <p:spPr/>
        <p:txBody>
          <a:bodyPr/>
          <a:lstStyle/>
          <a:p>
            <a:r>
              <a:rPr lang="en-US" b="1" dirty="0"/>
              <a:t>Historical Events</a:t>
            </a:r>
          </a:p>
        </p:txBody>
      </p:sp>
      <p:sp>
        <p:nvSpPr>
          <p:cNvPr id="3" name="Content Placeholder 2">
            <a:extLst>
              <a:ext uri="{FF2B5EF4-FFF2-40B4-BE49-F238E27FC236}">
                <a16:creationId xmlns:a16="http://schemas.microsoft.com/office/drawing/2014/main" id="{CE4093A4-B4FD-4731-8068-4FCD9BF93734}"/>
              </a:ext>
            </a:extLst>
          </p:cNvPr>
          <p:cNvSpPr>
            <a:spLocks noGrp="1"/>
          </p:cNvSpPr>
          <p:nvPr>
            <p:ph idx="1"/>
          </p:nvPr>
        </p:nvSpPr>
        <p:spPr/>
        <p:txBody>
          <a:bodyPr>
            <a:normAutofit/>
          </a:bodyPr>
          <a:lstStyle/>
          <a:p>
            <a:r>
              <a:rPr lang="en-US" sz="2400" b="1" dirty="0"/>
              <a:t>Structure Fire</a:t>
            </a:r>
            <a:endParaRPr lang="en-US" sz="2400" dirty="0"/>
          </a:p>
          <a:p>
            <a:r>
              <a:rPr lang="en-US" sz="2400" b="1" dirty="0"/>
              <a:t>Terrorism</a:t>
            </a:r>
            <a:endParaRPr lang="en-US" sz="2400" dirty="0"/>
          </a:p>
          <a:p>
            <a:r>
              <a:rPr lang="en-US" sz="2400" b="1" dirty="0"/>
              <a:t>Earthquake</a:t>
            </a:r>
            <a:endParaRPr lang="en-US" sz="2400" dirty="0"/>
          </a:p>
          <a:p>
            <a:r>
              <a:rPr lang="en-US" sz="2400" b="1" dirty="0"/>
              <a:t>Transportation Accident</a:t>
            </a:r>
          </a:p>
          <a:p>
            <a:r>
              <a:rPr lang="en-US" sz="2400" b="1" dirty="0"/>
              <a:t>Chemicals</a:t>
            </a:r>
            <a:endParaRPr lang="en-US" sz="2400" dirty="0"/>
          </a:p>
          <a:p>
            <a:r>
              <a:rPr lang="en-US" sz="3600" b="1" dirty="0">
                <a:highlight>
                  <a:srgbClr val="FFFF00"/>
                </a:highlight>
              </a:rPr>
              <a:t>Nuclear/Radiation</a:t>
            </a:r>
            <a:endParaRPr lang="en-US" sz="4000" dirty="0">
              <a:highlight>
                <a:srgbClr val="FFFF00"/>
              </a:highlight>
            </a:endParaRPr>
          </a:p>
        </p:txBody>
      </p:sp>
      <p:pic>
        <p:nvPicPr>
          <p:cNvPr id="4" name="Picture 2" descr="History Green Round Symbol. Vector Colorful Flat Circular Symbol Of The  Study Of Past Events With Word History In Center Royalty Free Cliparts,  Vectors, And Stock Illustration. Image 67206220.">
            <a:extLst>
              <a:ext uri="{FF2B5EF4-FFF2-40B4-BE49-F238E27FC236}">
                <a16:creationId xmlns:a16="http://schemas.microsoft.com/office/drawing/2014/main" id="{F861E4F5-81E9-41D9-B6CD-1D436C7DDF36}"/>
              </a:ext>
            </a:extLst>
          </p:cNvPr>
          <p:cNvPicPr>
            <a:picLocks noChangeAspect="1" noChangeArrowheads="1"/>
          </p:cNvPicPr>
          <p:nvPr/>
        </p:nvPicPr>
        <p:blipFill rotWithShape="1">
          <a:blip r:embed="rId2">
            <a:clrChange>
              <a:clrFrom>
                <a:srgbClr val="F2F2F2"/>
              </a:clrFrom>
              <a:clrTo>
                <a:srgbClr val="F2F2F2">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10312301" y="160983"/>
            <a:ext cx="1686758" cy="170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091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BFF2-B659-4664-BF35-A15E55D68B00}"/>
              </a:ext>
            </a:extLst>
          </p:cNvPr>
          <p:cNvSpPr>
            <a:spLocks noGrp="1"/>
          </p:cNvSpPr>
          <p:nvPr>
            <p:ph type="title"/>
          </p:nvPr>
        </p:nvSpPr>
        <p:spPr/>
        <p:txBody>
          <a:bodyPr/>
          <a:lstStyle/>
          <a:p>
            <a:r>
              <a:rPr lang="en-US" b="1" dirty="0"/>
              <a:t>5 Things from this module</a:t>
            </a:r>
          </a:p>
        </p:txBody>
      </p:sp>
      <p:sp>
        <p:nvSpPr>
          <p:cNvPr id="3" name="Content Placeholder 2">
            <a:extLst>
              <a:ext uri="{FF2B5EF4-FFF2-40B4-BE49-F238E27FC236}">
                <a16:creationId xmlns:a16="http://schemas.microsoft.com/office/drawing/2014/main" id="{48579295-8D64-4897-93C0-BFA9EAD6C25E}"/>
              </a:ext>
            </a:extLst>
          </p:cNvPr>
          <p:cNvSpPr>
            <a:spLocks noGrp="1"/>
          </p:cNvSpPr>
          <p:nvPr>
            <p:ph idx="1"/>
          </p:nvPr>
        </p:nvSpPr>
        <p:spPr>
          <a:xfrm>
            <a:off x="1097280" y="1831317"/>
            <a:ext cx="7807569" cy="4587853"/>
          </a:xfrm>
        </p:spPr>
        <p:txBody>
          <a:bodyPr>
            <a:normAutofit fontScale="85000" lnSpcReduction="20000"/>
          </a:bodyPr>
          <a:lstStyle/>
          <a:p>
            <a:pPr marL="457200" indent="-457200">
              <a:buFont typeface="+mj-lt"/>
              <a:buAutoNum type="arabicPeriod"/>
            </a:pPr>
            <a:r>
              <a:rPr lang="en-US" sz="2800" dirty="0"/>
              <a:t>The historical events presented in this work are examples of what can take place in most locations in your state</a:t>
            </a:r>
          </a:p>
          <a:p>
            <a:pPr marL="457200" indent="-457200">
              <a:buFont typeface="+mj-lt"/>
              <a:buAutoNum type="arabicPeriod"/>
            </a:pPr>
            <a:r>
              <a:rPr lang="en-US" sz="2800" dirty="0"/>
              <a:t>While some parts of the country are more prone to certain weather disasters than others, the threats from fire are hazards all communities share</a:t>
            </a:r>
          </a:p>
          <a:p>
            <a:pPr marL="457200" indent="-457200">
              <a:buFont typeface="+mj-lt"/>
              <a:buAutoNum type="arabicPeriod"/>
            </a:pPr>
            <a:r>
              <a:rPr lang="en-US" sz="2800" dirty="0"/>
              <a:t>Regulations continue to improve safety and limit certain risks but there will always be someone somewhere who considers the cost of compliance too steep</a:t>
            </a:r>
          </a:p>
          <a:p>
            <a:pPr marL="457200" indent="-457200">
              <a:buFont typeface="+mj-lt"/>
              <a:buAutoNum type="arabicPeriod"/>
            </a:pPr>
            <a:r>
              <a:rPr lang="en-US" sz="2800" dirty="0"/>
              <a:t>Several burn scenarios pose substantial risks to rescuers as well, don’t forget scene safety</a:t>
            </a:r>
          </a:p>
          <a:p>
            <a:pPr marL="457200" indent="-457200">
              <a:buFont typeface="+mj-lt"/>
              <a:buAutoNum type="arabicPeriod"/>
            </a:pPr>
            <a:r>
              <a:rPr lang="en-US" sz="2800" dirty="0"/>
              <a:t>What relationships do you have with your mutual aid partners? Referral hospitals? Burn or Trauma Center(s)? During the event is not the time to create one. </a:t>
            </a:r>
          </a:p>
          <a:p>
            <a:pPr marL="457200" indent="-457200">
              <a:buFont typeface="+mj-lt"/>
              <a:buAutoNum type="arabicPeriod"/>
            </a:pPr>
            <a:endParaRPr lang="en-US" sz="2800" dirty="0"/>
          </a:p>
        </p:txBody>
      </p:sp>
      <p:pic>
        <p:nvPicPr>
          <p:cNvPr id="4" name="Picture 3" descr="A picture containing clipart&#10;&#10;Description automatically generated">
            <a:extLst>
              <a:ext uri="{FF2B5EF4-FFF2-40B4-BE49-F238E27FC236}">
                <a16:creationId xmlns:a16="http://schemas.microsoft.com/office/drawing/2014/main" id="{3D26E758-AD46-460C-A995-A35C9B8BC635}"/>
              </a:ext>
            </a:extLst>
          </p:cNvPr>
          <p:cNvPicPr>
            <a:picLocks noChangeAspect="1"/>
          </p:cNvPicPr>
          <p:nvPr/>
        </p:nvPicPr>
        <p:blipFill>
          <a:blip r:embed="rId2"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639266" y="3129847"/>
            <a:ext cx="3135109" cy="1990794"/>
          </a:xfrm>
          <a:prstGeom prst="rect">
            <a:avLst/>
          </a:prstGeom>
        </p:spPr>
      </p:pic>
    </p:spTree>
    <p:extLst>
      <p:ext uri="{BB962C8B-B14F-4D97-AF65-F5344CB8AC3E}">
        <p14:creationId xmlns:p14="http://schemas.microsoft.com/office/powerpoint/2010/main" val="863454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6283-A9A4-4841-AB7E-6E72A37FD0F3}"/>
              </a:ext>
            </a:extLst>
          </p:cNvPr>
          <p:cNvSpPr>
            <a:spLocks noGrp="1"/>
          </p:cNvSpPr>
          <p:nvPr>
            <p:ph type="title"/>
          </p:nvPr>
        </p:nvSpPr>
        <p:spPr>
          <a:xfrm>
            <a:off x="540689" y="235903"/>
            <a:ext cx="10058400" cy="1450757"/>
          </a:xfrm>
        </p:spPr>
        <p:txBody>
          <a:bodyPr/>
          <a:lstStyle/>
          <a:p>
            <a:r>
              <a:rPr lang="en-US" b="1" dirty="0"/>
              <a:t>Nagasaki and Hiroshima, Japan</a:t>
            </a:r>
          </a:p>
        </p:txBody>
      </p:sp>
      <p:pic>
        <p:nvPicPr>
          <p:cNvPr id="4" name="Picture 4">
            <a:extLst>
              <a:ext uri="{FF2B5EF4-FFF2-40B4-BE49-F238E27FC236}">
                <a16:creationId xmlns:a16="http://schemas.microsoft.com/office/drawing/2014/main" id="{616EA4C5-7377-4A87-8793-8F70E40A54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74062" y="0"/>
            <a:ext cx="3817938" cy="4495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E43DCF32-000C-4993-AE88-067E3AD8AF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31087" y="2954337"/>
            <a:ext cx="4760913" cy="390366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9C45B47-9051-4705-9E1A-BFABAB662A59}"/>
              </a:ext>
            </a:extLst>
          </p:cNvPr>
          <p:cNvSpPr>
            <a:spLocks noGrp="1"/>
          </p:cNvSpPr>
          <p:nvPr>
            <p:ph idx="1"/>
          </p:nvPr>
        </p:nvSpPr>
        <p:spPr>
          <a:xfrm>
            <a:off x="980660" y="1846263"/>
            <a:ext cx="6016488" cy="4819580"/>
          </a:xfrm>
        </p:spPr>
        <p:txBody>
          <a:bodyPr>
            <a:normAutofit/>
          </a:bodyPr>
          <a:lstStyle/>
          <a:p>
            <a:r>
              <a:rPr lang="en-US" sz="3600" dirty="0">
                <a:ln w="9000" cmpd="sng">
                  <a:solidFill>
                    <a:schemeClr val="tx1"/>
                  </a:solidFill>
                  <a:prstDash val="solid"/>
                </a:ln>
              </a:rPr>
              <a:t>Nuclear Weapon Attacks</a:t>
            </a:r>
          </a:p>
          <a:p>
            <a:pPr lvl="1"/>
            <a:r>
              <a:rPr lang="en-US" sz="2400" dirty="0"/>
              <a:t>Aug 6 &amp; Aug 9, 1945</a:t>
            </a:r>
          </a:p>
          <a:p>
            <a:pPr lvl="1"/>
            <a:r>
              <a:rPr lang="en-US" sz="2400" dirty="0"/>
              <a:t>129k to 266k killed (estimates vary)</a:t>
            </a:r>
          </a:p>
          <a:p>
            <a:pPr lvl="1"/>
            <a:r>
              <a:rPr lang="en-US" sz="2400" dirty="0"/>
              <a:t>200k est. injured, mostly burn injuries</a:t>
            </a:r>
          </a:p>
          <a:p>
            <a:pPr lvl="1"/>
            <a:r>
              <a:rPr lang="en-US" sz="2400" dirty="0"/>
              <a:t>Only use of nuclear weapons. The first yielded 16 kt of energy and the second 21 kt of energy. Current worst case scenario threats include improvised nuclear devices, “suitcase nukes.” These small yield (5-10kt) devices can produce similar damage including a thermal wave potentially leaving 10’s of thousands with burn injuries. </a:t>
            </a:r>
          </a:p>
        </p:txBody>
      </p:sp>
      <p:pic>
        <p:nvPicPr>
          <p:cNvPr id="13314" name="Picture 2" descr="LU07 - CBRN Terrorism">
            <a:extLst>
              <a:ext uri="{FF2B5EF4-FFF2-40B4-BE49-F238E27FC236}">
                <a16:creationId xmlns:a16="http://schemas.microsoft.com/office/drawing/2014/main" id="{C6DD270A-3062-4863-9261-8296B256C68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00591" y="1869740"/>
            <a:ext cx="2491409" cy="216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6283-A9A4-4841-AB7E-6E72A37FD0F3}"/>
              </a:ext>
            </a:extLst>
          </p:cNvPr>
          <p:cNvSpPr>
            <a:spLocks noGrp="1"/>
          </p:cNvSpPr>
          <p:nvPr>
            <p:ph type="title"/>
          </p:nvPr>
        </p:nvSpPr>
        <p:spPr>
          <a:xfrm>
            <a:off x="685238" y="286603"/>
            <a:ext cx="10470442" cy="1450757"/>
          </a:xfrm>
        </p:spPr>
        <p:txBody>
          <a:bodyPr/>
          <a:lstStyle/>
          <a:p>
            <a:r>
              <a:rPr lang="en-US" sz="4800" b="1" dirty="0" err="1">
                <a:ln w="9000" cmpd="sng">
                  <a:solidFill>
                    <a:schemeClr val="tx1"/>
                  </a:solidFill>
                  <a:prstDash val="solid"/>
                </a:ln>
              </a:rPr>
              <a:t>Samut</a:t>
            </a:r>
            <a:r>
              <a:rPr lang="en-US" sz="4800" b="1" dirty="0">
                <a:ln w="9000" cmpd="sng">
                  <a:solidFill>
                    <a:schemeClr val="tx1"/>
                  </a:solidFill>
                  <a:prstDash val="solid"/>
                </a:ln>
              </a:rPr>
              <a:t> </a:t>
            </a:r>
            <a:r>
              <a:rPr lang="en-US" sz="4800" b="1" dirty="0" err="1">
                <a:ln w="9000" cmpd="sng">
                  <a:solidFill>
                    <a:schemeClr val="tx1"/>
                  </a:solidFill>
                  <a:prstDash val="solid"/>
                </a:ln>
              </a:rPr>
              <a:t>Prakan</a:t>
            </a:r>
            <a:r>
              <a:rPr lang="en-US" sz="4800" b="1" dirty="0">
                <a:ln w="9000" cmpd="sng">
                  <a:solidFill>
                    <a:schemeClr val="tx1"/>
                  </a:solidFill>
                  <a:prstDash val="solid"/>
                </a:ln>
              </a:rPr>
              <a:t>, Thailand</a:t>
            </a:r>
            <a:endParaRPr lang="en-US" b="1" dirty="0"/>
          </a:p>
        </p:txBody>
      </p:sp>
      <p:sp>
        <p:nvSpPr>
          <p:cNvPr id="6" name="Content Placeholder 2">
            <a:extLst>
              <a:ext uri="{FF2B5EF4-FFF2-40B4-BE49-F238E27FC236}">
                <a16:creationId xmlns:a16="http://schemas.microsoft.com/office/drawing/2014/main" id="{F9C45B47-9051-4705-9E1A-BFABAB662A59}"/>
              </a:ext>
            </a:extLst>
          </p:cNvPr>
          <p:cNvSpPr>
            <a:spLocks noGrp="1"/>
          </p:cNvSpPr>
          <p:nvPr>
            <p:ph idx="1"/>
          </p:nvPr>
        </p:nvSpPr>
        <p:spPr>
          <a:xfrm>
            <a:off x="980660" y="1846263"/>
            <a:ext cx="10470442" cy="4819580"/>
          </a:xfrm>
        </p:spPr>
        <p:txBody>
          <a:bodyPr>
            <a:normAutofit/>
          </a:bodyPr>
          <a:lstStyle/>
          <a:p>
            <a:r>
              <a:rPr lang="en-US" sz="3200" dirty="0" err="1">
                <a:ln w="9000" cmpd="sng">
                  <a:solidFill>
                    <a:schemeClr val="tx1"/>
                  </a:solidFill>
                  <a:prstDash val="solid"/>
                </a:ln>
              </a:rPr>
              <a:t>Samut</a:t>
            </a:r>
            <a:r>
              <a:rPr lang="en-US" sz="3200" dirty="0">
                <a:ln w="9000" cmpd="sng">
                  <a:solidFill>
                    <a:schemeClr val="tx1"/>
                  </a:solidFill>
                  <a:prstDash val="solid"/>
                </a:ln>
              </a:rPr>
              <a:t> </a:t>
            </a:r>
            <a:r>
              <a:rPr lang="en-US" sz="3200" dirty="0" err="1">
                <a:ln w="9000" cmpd="sng">
                  <a:solidFill>
                    <a:schemeClr val="tx1"/>
                  </a:solidFill>
                  <a:prstDash val="solid"/>
                </a:ln>
              </a:rPr>
              <a:t>Prakan</a:t>
            </a:r>
            <a:r>
              <a:rPr lang="en-US" sz="3200" dirty="0">
                <a:ln w="9000" cmpd="sng">
                  <a:solidFill>
                    <a:schemeClr val="tx1"/>
                  </a:solidFill>
                  <a:prstDash val="solid"/>
                </a:ln>
              </a:rPr>
              <a:t> Radiation Accident</a:t>
            </a:r>
          </a:p>
          <a:p>
            <a:r>
              <a:rPr lang="en-US" sz="2400" dirty="0"/>
              <a:t>Jan-Feb 2000</a:t>
            </a:r>
          </a:p>
          <a:p>
            <a:pPr lvl="1"/>
            <a:r>
              <a:rPr lang="en-US" sz="2400" dirty="0"/>
              <a:t>3 killed (sepsis, uncontrolled infection and </a:t>
            </a:r>
          </a:p>
          <a:p>
            <a:pPr marL="201168" lvl="1" indent="0">
              <a:buNone/>
            </a:pPr>
            <a:r>
              <a:rPr lang="en-US" sz="2400" dirty="0"/>
              <a:t>   depletion of white blood cells.) </a:t>
            </a:r>
          </a:p>
          <a:p>
            <a:pPr lvl="1"/>
            <a:r>
              <a:rPr lang="en-US" sz="2400" dirty="0"/>
              <a:t>7 injured, developed agranulocytosis or </a:t>
            </a:r>
            <a:r>
              <a:rPr lang="en-US" sz="2400" dirty="0" err="1"/>
              <a:t>bicytopenia</a:t>
            </a:r>
            <a:r>
              <a:rPr lang="en-US" sz="2400" dirty="0"/>
              <a:t> (depletion of white blood cells and/or platelets). Several also developed burns after prolonged exposure to the radiation source.</a:t>
            </a:r>
          </a:p>
          <a:p>
            <a:pPr lvl="1"/>
            <a:r>
              <a:rPr lang="en-US" sz="2400" dirty="0"/>
              <a:t>An example of extended exposure to a radiation source. A surplus Cobalt-60 radiation unit was being salvaged. The radiation source was removed, and its unique nature (glowing) was shown to multiple people involved in the salvage. Radiation sickness is the most common effect for prolonged exposure.  </a:t>
            </a:r>
          </a:p>
        </p:txBody>
      </p:sp>
      <p:pic>
        <p:nvPicPr>
          <p:cNvPr id="17410" name="Picture 2">
            <a:extLst>
              <a:ext uri="{FF2B5EF4-FFF2-40B4-BE49-F238E27FC236}">
                <a16:creationId xmlns:a16="http://schemas.microsoft.com/office/drawing/2014/main" id="{9B6CCCD6-0DC4-45CA-A490-233FF799D6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49804" y="-14067"/>
            <a:ext cx="5042196" cy="332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52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DDA2-9BE8-42FE-B7B3-F9D7B6F5B7EB}"/>
              </a:ext>
            </a:extLst>
          </p:cNvPr>
          <p:cNvSpPr>
            <a:spLocks noGrp="1"/>
          </p:cNvSpPr>
          <p:nvPr>
            <p:ph type="title"/>
          </p:nvPr>
        </p:nvSpPr>
        <p:spPr/>
        <p:txBody>
          <a:bodyPr>
            <a:normAutofit fontScale="90000"/>
          </a:bodyPr>
          <a:lstStyle/>
          <a:p>
            <a:r>
              <a:rPr lang="en-US" b="1" dirty="0"/>
              <a:t>Case Studies</a:t>
            </a:r>
            <a:br>
              <a:rPr lang="en-US" b="1" dirty="0"/>
            </a:br>
            <a:r>
              <a:rPr lang="en-US" sz="3600" dirty="0"/>
              <a:t>Four Real World Events involving scenarios that could exist in most communities.</a:t>
            </a:r>
            <a:endParaRPr lang="en-US" b="1" dirty="0"/>
          </a:p>
        </p:txBody>
      </p:sp>
      <p:sp>
        <p:nvSpPr>
          <p:cNvPr id="3" name="Content Placeholder 2">
            <a:extLst>
              <a:ext uri="{FF2B5EF4-FFF2-40B4-BE49-F238E27FC236}">
                <a16:creationId xmlns:a16="http://schemas.microsoft.com/office/drawing/2014/main" id="{C8C27757-5496-48C4-A121-F1EE47ECF114}"/>
              </a:ext>
            </a:extLst>
          </p:cNvPr>
          <p:cNvSpPr>
            <a:spLocks noGrp="1"/>
          </p:cNvSpPr>
          <p:nvPr>
            <p:ph idx="1"/>
          </p:nvPr>
        </p:nvSpPr>
        <p:spPr>
          <a:xfrm>
            <a:off x="1097279" y="1845734"/>
            <a:ext cx="11020739" cy="4023360"/>
          </a:xfrm>
        </p:spPr>
        <p:txBody>
          <a:bodyPr>
            <a:normAutofit/>
          </a:bodyPr>
          <a:lstStyle/>
          <a:p>
            <a:r>
              <a:rPr lang="en-US" sz="3200" b="1" dirty="0">
                <a:solidFill>
                  <a:schemeClr val="bg1"/>
                </a:solidFill>
                <a:highlight>
                  <a:srgbClr val="800000"/>
                </a:highlight>
              </a:rPr>
              <a:t>1.</a:t>
            </a:r>
            <a:r>
              <a:rPr lang="en-US" sz="3200" b="1" dirty="0">
                <a:solidFill>
                  <a:schemeClr val="bg1"/>
                </a:solidFill>
              </a:rPr>
              <a:t> </a:t>
            </a:r>
            <a:r>
              <a:rPr lang="en-US" sz="2400" dirty="0"/>
              <a:t>Night club fire. Created in an adapted space, with little consideration for rapid evacuation. Hundreds of patrons in poorly lit area, consuming alcohol.  </a:t>
            </a:r>
          </a:p>
        </p:txBody>
      </p:sp>
      <p:pic>
        <p:nvPicPr>
          <p:cNvPr id="4" name="Picture 2" descr="Transparent Case Study Icon, HD Png Download , Transparent Png Image -  PNGitem">
            <a:extLst>
              <a:ext uri="{FF2B5EF4-FFF2-40B4-BE49-F238E27FC236}">
                <a16:creationId xmlns:a16="http://schemas.microsoft.com/office/drawing/2014/main" id="{0F3F26CF-93FE-4E23-AD05-1AF42BD00489}"/>
              </a:ext>
            </a:extLst>
          </p:cNvPr>
          <p:cNvPicPr>
            <a:picLocks noChangeAspect="1" noChangeArrowheads="1"/>
          </p:cNvPicPr>
          <p:nvPr/>
        </p:nvPicPr>
        <p:blipFill rotWithShape="1">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p:blipFill>
        <p:spPr bwMode="auto">
          <a:xfrm>
            <a:off x="10087105" y="3857414"/>
            <a:ext cx="2015231" cy="230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417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A9787-DCC6-47FA-B7EF-64B62D7E4741}"/>
              </a:ext>
            </a:extLst>
          </p:cNvPr>
          <p:cNvSpPr>
            <a:spLocks noGrp="1"/>
          </p:cNvSpPr>
          <p:nvPr>
            <p:ph type="title"/>
          </p:nvPr>
        </p:nvSpPr>
        <p:spPr/>
        <p:txBody>
          <a:bodyPr/>
          <a:lstStyle/>
          <a:p>
            <a:r>
              <a:rPr lang="en-US" b="1" dirty="0"/>
              <a:t>Case 1.</a:t>
            </a:r>
            <a:br>
              <a:rPr lang="en-US" b="1" dirty="0"/>
            </a:br>
            <a:r>
              <a:rPr lang="en-US" b="1" dirty="0"/>
              <a:t>How much time from spark to disaster? </a:t>
            </a:r>
          </a:p>
        </p:txBody>
      </p:sp>
      <p:sp>
        <p:nvSpPr>
          <p:cNvPr id="4" name="Content Placeholder 2">
            <a:extLst>
              <a:ext uri="{FF2B5EF4-FFF2-40B4-BE49-F238E27FC236}">
                <a16:creationId xmlns:a16="http://schemas.microsoft.com/office/drawing/2014/main" id="{6829F3A7-8C9A-4472-956C-C8A5788AD025}"/>
              </a:ext>
            </a:extLst>
          </p:cNvPr>
          <p:cNvSpPr txBox="1">
            <a:spLocks/>
          </p:cNvSpPr>
          <p:nvPr/>
        </p:nvSpPr>
        <p:spPr>
          <a:xfrm>
            <a:off x="1097280" y="1767521"/>
            <a:ext cx="9265920" cy="49530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600" b="1" dirty="0"/>
              <a:t>Station Night Club Fire</a:t>
            </a:r>
            <a:endParaRPr lang="en-US" sz="3600" dirty="0"/>
          </a:p>
          <a:p>
            <a:pPr lvl="1"/>
            <a:r>
              <a:rPr lang="en-US" sz="2400" dirty="0"/>
              <a:t>Feb. 20, 2003</a:t>
            </a:r>
          </a:p>
          <a:p>
            <a:pPr lvl="1"/>
            <a:r>
              <a:rPr lang="en-US" sz="2400" dirty="0"/>
              <a:t>100 Killed</a:t>
            </a:r>
          </a:p>
          <a:p>
            <a:pPr lvl="1"/>
            <a:r>
              <a:rPr lang="en-US" sz="2400" dirty="0"/>
              <a:t>244 </a:t>
            </a:r>
            <a:r>
              <a:rPr lang="en-US" sz="2800" dirty="0"/>
              <a:t>(est.) </a:t>
            </a:r>
            <a:r>
              <a:rPr lang="en-US" sz="2400" dirty="0"/>
              <a:t>Injured</a:t>
            </a:r>
          </a:p>
          <a:p>
            <a:pPr lvl="1"/>
            <a:r>
              <a:rPr lang="en-US" sz="2800" dirty="0"/>
              <a:t>fireworks</a:t>
            </a:r>
          </a:p>
          <a:p>
            <a:endParaRPr lang="en-US" dirty="0"/>
          </a:p>
        </p:txBody>
      </p:sp>
      <p:pic>
        <p:nvPicPr>
          <p:cNvPr id="5" name="Picture 4">
            <a:extLst>
              <a:ext uri="{FF2B5EF4-FFF2-40B4-BE49-F238E27FC236}">
                <a16:creationId xmlns:a16="http://schemas.microsoft.com/office/drawing/2014/main" id="{6BCF3B34-AEC4-4AD4-9918-17B867EB06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1414" y="3819163"/>
            <a:ext cx="4740586" cy="3038837"/>
          </a:xfrm>
          <a:prstGeom prst="rect">
            <a:avLst/>
          </a:prstGeom>
        </p:spPr>
      </p:pic>
      <p:pic>
        <p:nvPicPr>
          <p:cNvPr id="6" name="Picture 5">
            <a:extLst>
              <a:ext uri="{FF2B5EF4-FFF2-40B4-BE49-F238E27FC236}">
                <a16:creationId xmlns:a16="http://schemas.microsoft.com/office/drawing/2014/main" id="{8EC6B69E-3283-499E-AFBD-E6B38ADB23F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1687" y="4739944"/>
            <a:ext cx="2119727" cy="211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84631F50-BB0F-41CD-AF48-02246BE54C11}"/>
              </a:ext>
            </a:extLst>
          </p:cNvPr>
          <p:cNvSpPr/>
          <p:nvPr/>
        </p:nvSpPr>
        <p:spPr>
          <a:xfrm>
            <a:off x="6320902" y="2064837"/>
            <a:ext cx="5368860" cy="1200329"/>
          </a:xfrm>
          <a:prstGeom prst="rect">
            <a:avLst/>
          </a:prstGeom>
        </p:spPr>
        <p:txBody>
          <a:bodyPr wrap="square">
            <a:spAutoFit/>
          </a:bodyPr>
          <a:lstStyle/>
          <a:p>
            <a:r>
              <a:rPr lang="en-US" dirty="0"/>
              <a:t>Case study on </a:t>
            </a:r>
            <a:r>
              <a:rPr lang="en-US" b="1" dirty="0">
                <a:solidFill>
                  <a:srgbClr val="FFC000"/>
                </a:solidFill>
              </a:rPr>
              <a:t>Fire</a:t>
            </a:r>
            <a:r>
              <a:rPr lang="en-US" dirty="0"/>
              <a:t> in a small space with limited fire protection</a:t>
            </a:r>
          </a:p>
          <a:p>
            <a:r>
              <a:rPr lang="en-US" dirty="0"/>
              <a:t>National Institute of Standards and Technology </a:t>
            </a:r>
            <a:r>
              <a:rPr lang="en-US" b="1" dirty="0">
                <a:solidFill>
                  <a:srgbClr val="FFC000"/>
                </a:solidFill>
              </a:rPr>
              <a:t>(NIST) </a:t>
            </a:r>
            <a:r>
              <a:rPr lang="en-US" dirty="0"/>
              <a:t>Simulation</a:t>
            </a:r>
          </a:p>
        </p:txBody>
      </p:sp>
    </p:spTree>
    <p:extLst>
      <p:ext uri="{BB962C8B-B14F-4D97-AF65-F5344CB8AC3E}">
        <p14:creationId xmlns:p14="http://schemas.microsoft.com/office/powerpoint/2010/main" val="336564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4C84E-8027-4C7A-AFDA-2D0A1F1AEA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9610E0-36DD-41CD-AF90-8FBDA9CC9BF2}"/>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3DDE323E-D3BA-44D5-B754-029954D793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966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33091"/>
            <a:ext cx="12192000" cy="6849654"/>
          </a:xfrm>
        </p:spPr>
      </p:pic>
    </p:spTree>
    <p:extLst>
      <p:ext uri="{BB962C8B-B14F-4D97-AF65-F5344CB8AC3E}">
        <p14:creationId xmlns:p14="http://schemas.microsoft.com/office/powerpoint/2010/main" val="3184357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63477"/>
            <a:ext cx="12192000" cy="9078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671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10850"/>
            <a:ext cx="12192000" cy="902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680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71650"/>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630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FADD254-3E4A-45C6-B35F-6C3478B88A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967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80AD7D71-5329-46DD-BD2F-CEABD9D04C94}"/>
              </a:ext>
            </a:extLst>
          </p:cNvPr>
          <p:cNvSpPr/>
          <p:nvPr/>
        </p:nvSpPr>
        <p:spPr>
          <a:xfrm rot="5400000">
            <a:off x="8606490" y="-750574"/>
            <a:ext cx="249396" cy="4465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3CCB8BBD-5097-429E-A181-95500D5DB2DE}"/>
              </a:ext>
            </a:extLst>
          </p:cNvPr>
          <p:cNvSpPr/>
          <p:nvPr/>
        </p:nvSpPr>
        <p:spPr>
          <a:xfrm rot="2980391">
            <a:off x="9796654" y="4473037"/>
            <a:ext cx="302966" cy="24076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25CD123-DB3D-436F-BA99-0DC25CF60E70}"/>
              </a:ext>
            </a:extLst>
          </p:cNvPr>
          <p:cNvSpPr>
            <a:spLocks noGrp="1"/>
          </p:cNvSpPr>
          <p:nvPr>
            <p:ph idx="1"/>
          </p:nvPr>
        </p:nvSpPr>
        <p:spPr>
          <a:xfrm>
            <a:off x="9188387" y="1057275"/>
            <a:ext cx="2594037" cy="4533900"/>
          </a:xfrm>
          <a:solidFill>
            <a:schemeClr val="tx1"/>
          </a:solidFill>
        </p:spPr>
        <p:txBody>
          <a:bodyPr>
            <a:normAutofit fontScale="92500" lnSpcReduction="10000"/>
          </a:bodyPr>
          <a:lstStyle/>
          <a:p>
            <a:r>
              <a:rPr lang="en-US" sz="2400" b="1" dirty="0">
                <a:solidFill>
                  <a:schemeClr val="bg1">
                    <a:lumMod val="65000"/>
                  </a:schemeClr>
                </a:solidFill>
              </a:rPr>
              <a:t>Approximately 20 seconds after ignition. </a:t>
            </a:r>
          </a:p>
          <a:p>
            <a:r>
              <a:rPr lang="en-US" sz="2400" b="1" dirty="0">
                <a:solidFill>
                  <a:schemeClr val="bg1">
                    <a:lumMod val="65000"/>
                  </a:schemeClr>
                </a:solidFill>
              </a:rPr>
              <a:t>Patrons began to react to the fire at approximately 25-30 seconds</a:t>
            </a:r>
          </a:p>
          <a:p>
            <a:endParaRPr lang="en-US" sz="2400" b="1" dirty="0">
              <a:solidFill>
                <a:schemeClr val="bg1">
                  <a:lumMod val="65000"/>
                </a:schemeClr>
              </a:solidFill>
            </a:endParaRPr>
          </a:p>
          <a:p>
            <a:r>
              <a:rPr lang="en-US" sz="2400" b="1" dirty="0">
                <a:solidFill>
                  <a:schemeClr val="bg1">
                    <a:lumMod val="65000"/>
                  </a:schemeClr>
                </a:solidFill>
              </a:rPr>
              <a:t>Indoor fireworks could not be located, so, a decision was made to use outdoor fireworks on stage for the show</a:t>
            </a:r>
          </a:p>
        </p:txBody>
      </p:sp>
    </p:spTree>
    <p:extLst>
      <p:ext uri="{BB962C8B-B14F-4D97-AF65-F5344CB8AC3E}">
        <p14:creationId xmlns:p14="http://schemas.microsoft.com/office/powerpoint/2010/main" val="2079234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2B1A-CF43-4B37-B8C1-DC0EB5DA07EA}"/>
              </a:ext>
            </a:extLst>
          </p:cNvPr>
          <p:cNvSpPr>
            <a:spLocks noGrp="1"/>
          </p:cNvSpPr>
          <p:nvPr>
            <p:ph type="title"/>
          </p:nvPr>
        </p:nvSpPr>
        <p:spPr/>
        <p:txBody>
          <a:bodyPr/>
          <a:lstStyle/>
          <a:p>
            <a:r>
              <a:rPr lang="en-US" b="1" dirty="0"/>
              <a:t>Overview, Top 6 Factors for a BMCI</a:t>
            </a:r>
          </a:p>
        </p:txBody>
      </p:sp>
      <p:sp>
        <p:nvSpPr>
          <p:cNvPr id="3" name="Content Placeholder 2">
            <a:extLst>
              <a:ext uri="{FF2B5EF4-FFF2-40B4-BE49-F238E27FC236}">
                <a16:creationId xmlns:a16="http://schemas.microsoft.com/office/drawing/2014/main" id="{4148A297-CCED-4188-8A9B-BAC71E5A6FC4}"/>
              </a:ext>
            </a:extLst>
          </p:cNvPr>
          <p:cNvSpPr>
            <a:spLocks noGrp="1"/>
          </p:cNvSpPr>
          <p:nvPr>
            <p:ph idx="1"/>
          </p:nvPr>
        </p:nvSpPr>
        <p:spPr>
          <a:xfrm>
            <a:off x="1097280" y="1845734"/>
            <a:ext cx="10058400" cy="4448534"/>
          </a:xfrm>
        </p:spPr>
        <p:txBody>
          <a:bodyPr>
            <a:normAutofit/>
          </a:bodyPr>
          <a:lstStyle/>
          <a:p>
            <a:r>
              <a:rPr lang="en-US" sz="3200" b="1" dirty="0"/>
              <a:t>Structure Fire: </a:t>
            </a:r>
            <a:r>
              <a:rPr lang="en-US" sz="3200" dirty="0"/>
              <a:t>The most common form of a burn disaster or burn mass casualty incident (BMCI) is a structure fire</a:t>
            </a:r>
          </a:p>
          <a:p>
            <a:endParaRPr lang="en-US" sz="2800" dirty="0"/>
          </a:p>
          <a:p>
            <a:endParaRPr lang="en-US" dirty="0"/>
          </a:p>
        </p:txBody>
      </p:sp>
      <p:pic>
        <p:nvPicPr>
          <p:cNvPr id="8194" name="Picture 2" descr="Overview Icon #129830 - Free Icons Library">
            <a:extLst>
              <a:ext uri="{FF2B5EF4-FFF2-40B4-BE49-F238E27FC236}">
                <a16:creationId xmlns:a16="http://schemas.microsoft.com/office/drawing/2014/main" id="{8F3B854E-EF1B-472D-B280-DB4603AA21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364137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09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56927"/>
            <a:ext cx="12192000" cy="915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484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20240"/>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817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37071"/>
            <a:ext cx="12192000" cy="903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754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0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69880"/>
            <a:ext cx="12192000" cy="913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099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57008"/>
            <a:ext cx="12192000" cy="906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872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1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654123"/>
            <a:ext cx="12192000" cy="912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192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1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7280" y="-66676"/>
            <a:ext cx="10332720" cy="692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650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7280" y="0"/>
            <a:ext cx="101041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125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75122"/>
            <a:ext cx="12192000" cy="913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3585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05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7280" y="76200"/>
            <a:ext cx="1033272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8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2B1A-CF43-4B37-B8C1-DC0EB5DA07EA}"/>
              </a:ext>
            </a:extLst>
          </p:cNvPr>
          <p:cNvSpPr>
            <a:spLocks noGrp="1"/>
          </p:cNvSpPr>
          <p:nvPr>
            <p:ph type="title"/>
          </p:nvPr>
        </p:nvSpPr>
        <p:spPr/>
        <p:txBody>
          <a:bodyPr/>
          <a:lstStyle/>
          <a:p>
            <a:r>
              <a:rPr lang="en-US" b="1" dirty="0"/>
              <a:t>Overview cont.</a:t>
            </a:r>
          </a:p>
        </p:txBody>
      </p:sp>
      <p:sp>
        <p:nvSpPr>
          <p:cNvPr id="3" name="Content Placeholder 2">
            <a:extLst>
              <a:ext uri="{FF2B5EF4-FFF2-40B4-BE49-F238E27FC236}">
                <a16:creationId xmlns:a16="http://schemas.microsoft.com/office/drawing/2014/main" id="{4148A297-CCED-4188-8A9B-BAC71E5A6FC4}"/>
              </a:ext>
            </a:extLst>
          </p:cNvPr>
          <p:cNvSpPr>
            <a:spLocks noGrp="1"/>
          </p:cNvSpPr>
          <p:nvPr>
            <p:ph idx="1"/>
          </p:nvPr>
        </p:nvSpPr>
        <p:spPr>
          <a:xfrm>
            <a:off x="1097280" y="1845734"/>
            <a:ext cx="10058400" cy="4448534"/>
          </a:xfrm>
        </p:spPr>
        <p:txBody>
          <a:bodyPr>
            <a:normAutofit/>
          </a:bodyPr>
          <a:lstStyle/>
          <a:p>
            <a:r>
              <a:rPr lang="en-US" sz="3200" b="1" dirty="0"/>
              <a:t>Terrorism: </a:t>
            </a:r>
            <a:r>
              <a:rPr lang="en-US" sz="3200" dirty="0"/>
              <a:t>The simplest way to instill terror in others includes the use of incendiary devices leading to explosions and fires</a:t>
            </a:r>
          </a:p>
          <a:p>
            <a:endParaRPr lang="en-US" sz="2800" dirty="0"/>
          </a:p>
          <a:p>
            <a:endParaRPr lang="en-US" dirty="0"/>
          </a:p>
        </p:txBody>
      </p:sp>
      <p:pic>
        <p:nvPicPr>
          <p:cNvPr id="4" name="Picture 2" descr="Overview Icon #129830 - Free Icons Library">
            <a:extLst>
              <a:ext uri="{FF2B5EF4-FFF2-40B4-BE49-F238E27FC236}">
                <a16:creationId xmlns:a16="http://schemas.microsoft.com/office/drawing/2014/main" id="{ED0107D0-8983-48AA-92CA-181285ECAA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364137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7752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1C853-517A-409B-AC0C-0C697403A3D0}"/>
              </a:ext>
            </a:extLst>
          </p:cNvPr>
          <p:cNvSpPr>
            <a:spLocks noGrp="1"/>
          </p:cNvSpPr>
          <p:nvPr>
            <p:ph type="title"/>
          </p:nvPr>
        </p:nvSpPr>
        <p:spPr/>
        <p:txBody>
          <a:bodyPr/>
          <a:lstStyle/>
          <a:p>
            <a:r>
              <a:rPr lang="en-US" b="1" dirty="0"/>
              <a:t>Assuming this was your town, what would you do? (Discuss)</a:t>
            </a:r>
          </a:p>
        </p:txBody>
      </p:sp>
      <p:sp>
        <p:nvSpPr>
          <p:cNvPr id="3" name="Content Placeholder 2">
            <a:extLst>
              <a:ext uri="{FF2B5EF4-FFF2-40B4-BE49-F238E27FC236}">
                <a16:creationId xmlns:a16="http://schemas.microsoft.com/office/drawing/2014/main" id="{102E6112-A4E5-465B-970C-CEF5542418EA}"/>
              </a:ext>
            </a:extLst>
          </p:cNvPr>
          <p:cNvSpPr>
            <a:spLocks noGrp="1"/>
          </p:cNvSpPr>
          <p:nvPr>
            <p:ph idx="1"/>
          </p:nvPr>
        </p:nvSpPr>
        <p:spPr>
          <a:xfrm>
            <a:off x="1097280" y="1845733"/>
            <a:ext cx="10058400" cy="4343031"/>
          </a:xfrm>
        </p:spPr>
        <p:txBody>
          <a:bodyPr>
            <a:normAutofit fontScale="92500" lnSpcReduction="10000"/>
          </a:bodyPr>
          <a:lstStyle/>
          <a:p>
            <a:r>
              <a:rPr lang="en-US" sz="2800" dirty="0"/>
              <a:t>100 killed</a:t>
            </a:r>
          </a:p>
          <a:p>
            <a:r>
              <a:rPr lang="en-US" sz="2800" dirty="0"/>
              <a:t>244 injured</a:t>
            </a:r>
          </a:p>
          <a:p>
            <a:r>
              <a:rPr lang="en-US" sz="2800" dirty="0"/>
              <a:t>Burn only event (Type III) </a:t>
            </a:r>
          </a:p>
          <a:p>
            <a:r>
              <a:rPr lang="en-US" sz="2800" dirty="0"/>
              <a:t>How many ambulances do you have and how many will you need?</a:t>
            </a:r>
          </a:p>
          <a:p>
            <a:r>
              <a:rPr lang="en-US" sz="2800" dirty="0"/>
              <a:t>Do you stay on scene and transport all patients directly from the scene to community hospitals, trauma centers and burn centers?</a:t>
            </a:r>
          </a:p>
          <a:p>
            <a:r>
              <a:rPr lang="en-US" sz="2800" dirty="0"/>
              <a:t>Do you relocate your disaster to the local hospital and start the process from there? </a:t>
            </a:r>
          </a:p>
          <a:p>
            <a:r>
              <a:rPr lang="en-US" sz="2800" dirty="0"/>
              <a:t>What is your closest hospital? Trauma Center? Burn Center?</a:t>
            </a:r>
          </a:p>
        </p:txBody>
      </p:sp>
    </p:spTree>
    <p:extLst>
      <p:ext uri="{BB962C8B-B14F-4D97-AF65-F5344CB8AC3E}">
        <p14:creationId xmlns:p14="http://schemas.microsoft.com/office/powerpoint/2010/main" val="3529114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61403-9B68-4CEB-90C1-A257D86A2724}"/>
              </a:ext>
            </a:extLst>
          </p:cNvPr>
          <p:cNvSpPr>
            <a:spLocks noGrp="1"/>
          </p:cNvSpPr>
          <p:nvPr>
            <p:ph type="title"/>
          </p:nvPr>
        </p:nvSpPr>
        <p:spPr/>
        <p:txBody>
          <a:bodyPr>
            <a:normAutofit/>
          </a:bodyPr>
          <a:lstStyle/>
          <a:p>
            <a:r>
              <a:rPr lang="en-US" sz="4400" b="1" dirty="0"/>
              <a:t>Once you are alerted to this event, what are your first considerations? (Discuss)</a:t>
            </a:r>
          </a:p>
        </p:txBody>
      </p:sp>
      <p:sp>
        <p:nvSpPr>
          <p:cNvPr id="3" name="Content Placeholder 2">
            <a:extLst>
              <a:ext uri="{FF2B5EF4-FFF2-40B4-BE49-F238E27FC236}">
                <a16:creationId xmlns:a16="http://schemas.microsoft.com/office/drawing/2014/main" id="{4E62955F-11BF-45ED-8E7B-C0BBA9A9E694}"/>
              </a:ext>
            </a:extLst>
          </p:cNvPr>
          <p:cNvSpPr>
            <a:spLocks noGrp="1"/>
          </p:cNvSpPr>
          <p:nvPr>
            <p:ph idx="1"/>
          </p:nvPr>
        </p:nvSpPr>
        <p:spPr>
          <a:xfrm>
            <a:off x="1097280" y="1845733"/>
            <a:ext cx="10058400" cy="4290023"/>
          </a:xfrm>
        </p:spPr>
        <p:txBody>
          <a:bodyPr>
            <a:normAutofit lnSpcReduction="10000"/>
          </a:bodyPr>
          <a:lstStyle/>
          <a:p>
            <a:r>
              <a:rPr lang="en-US" sz="2800" dirty="0"/>
              <a:t>If you are the closest EMS station.</a:t>
            </a:r>
          </a:p>
          <a:p>
            <a:r>
              <a:rPr lang="en-US" sz="2800" dirty="0"/>
              <a:t>If you are the EMS district supervisor.</a:t>
            </a:r>
          </a:p>
          <a:p>
            <a:r>
              <a:rPr lang="en-US" sz="2800" dirty="0"/>
              <a:t>If you work on a medical helicopter alerted to the event.</a:t>
            </a:r>
          </a:p>
          <a:p>
            <a:r>
              <a:rPr lang="en-US" sz="2800" dirty="0"/>
              <a:t>If you are the ED manager at the closest hospital.</a:t>
            </a:r>
          </a:p>
          <a:p>
            <a:r>
              <a:rPr lang="en-US" sz="2800" dirty="0"/>
              <a:t>If you are the ED physician at the closest hospital.</a:t>
            </a:r>
          </a:p>
          <a:p>
            <a:r>
              <a:rPr lang="en-US" sz="2800" dirty="0"/>
              <a:t>If you are the nurse manager at the closest burn center. </a:t>
            </a:r>
          </a:p>
          <a:p>
            <a:r>
              <a:rPr lang="en-US" sz="2800" dirty="0"/>
              <a:t>If you are the burn surgeon (taking call) at the closest burn center. </a:t>
            </a:r>
          </a:p>
          <a:p>
            <a:r>
              <a:rPr lang="en-US" sz="2800" dirty="0"/>
              <a:t>Other roles (insert here and discuss)</a:t>
            </a:r>
          </a:p>
          <a:p>
            <a:endParaRPr lang="en-US" dirty="0"/>
          </a:p>
        </p:txBody>
      </p:sp>
    </p:spTree>
    <p:extLst>
      <p:ext uri="{BB962C8B-B14F-4D97-AF65-F5344CB8AC3E}">
        <p14:creationId xmlns:p14="http://schemas.microsoft.com/office/powerpoint/2010/main" val="3759975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DDA2-9BE8-42FE-B7B3-F9D7B6F5B7EB}"/>
              </a:ext>
            </a:extLst>
          </p:cNvPr>
          <p:cNvSpPr>
            <a:spLocks noGrp="1"/>
          </p:cNvSpPr>
          <p:nvPr>
            <p:ph type="title"/>
          </p:nvPr>
        </p:nvSpPr>
        <p:spPr/>
        <p:txBody>
          <a:bodyPr>
            <a:normAutofit fontScale="90000"/>
          </a:bodyPr>
          <a:lstStyle/>
          <a:p>
            <a:r>
              <a:rPr lang="en-US" b="1" dirty="0"/>
              <a:t>Case Studies cont.</a:t>
            </a:r>
            <a:br>
              <a:rPr lang="en-US" b="1" dirty="0"/>
            </a:br>
            <a:r>
              <a:rPr lang="en-US" sz="3600" dirty="0"/>
              <a:t>Four Real World Events involving scenarios that could exist in most communities.</a:t>
            </a:r>
            <a:endParaRPr lang="en-US" b="1" dirty="0"/>
          </a:p>
        </p:txBody>
      </p:sp>
      <p:sp>
        <p:nvSpPr>
          <p:cNvPr id="3" name="Content Placeholder 2">
            <a:extLst>
              <a:ext uri="{FF2B5EF4-FFF2-40B4-BE49-F238E27FC236}">
                <a16:creationId xmlns:a16="http://schemas.microsoft.com/office/drawing/2014/main" id="{C8C27757-5496-48C4-A121-F1EE47ECF114}"/>
              </a:ext>
            </a:extLst>
          </p:cNvPr>
          <p:cNvSpPr>
            <a:spLocks noGrp="1"/>
          </p:cNvSpPr>
          <p:nvPr>
            <p:ph idx="1"/>
          </p:nvPr>
        </p:nvSpPr>
        <p:spPr>
          <a:xfrm>
            <a:off x="1097279" y="1845734"/>
            <a:ext cx="11020739" cy="4023360"/>
          </a:xfrm>
        </p:spPr>
        <p:txBody>
          <a:bodyPr>
            <a:normAutofit/>
          </a:bodyPr>
          <a:lstStyle/>
          <a:p>
            <a:r>
              <a:rPr lang="en-US" sz="3600" b="1" dirty="0">
                <a:solidFill>
                  <a:schemeClr val="bg1"/>
                </a:solidFill>
                <a:highlight>
                  <a:srgbClr val="800000"/>
                </a:highlight>
              </a:rPr>
              <a:t>2.</a:t>
            </a:r>
            <a:r>
              <a:rPr lang="en-US" sz="3600" dirty="0"/>
              <a:t> </a:t>
            </a:r>
            <a:r>
              <a:rPr lang="en-US" sz="2400" dirty="0"/>
              <a:t>Industrial plant, dust explosion. Dust is a common byproduct for many manufacturing processes and is highly combustible. Most industries require hundreds of employees.</a:t>
            </a:r>
          </a:p>
        </p:txBody>
      </p:sp>
      <p:pic>
        <p:nvPicPr>
          <p:cNvPr id="2050" name="Picture 2" descr="Transparent Case Study Icon, HD Png Download , Transparent Png Image -  PNGitem">
            <a:extLst>
              <a:ext uri="{FF2B5EF4-FFF2-40B4-BE49-F238E27FC236}">
                <a16:creationId xmlns:a16="http://schemas.microsoft.com/office/drawing/2014/main" id="{7F033052-A4A8-4927-ACBA-D11E96F0E80C}"/>
              </a:ext>
            </a:extLst>
          </p:cNvPr>
          <p:cNvPicPr>
            <a:picLocks noChangeAspect="1" noChangeArrowheads="1"/>
          </p:cNvPicPr>
          <p:nvPr/>
        </p:nvPicPr>
        <p:blipFill rotWithShape="1">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p:blipFill>
        <p:spPr bwMode="auto">
          <a:xfrm>
            <a:off x="10087105" y="3857414"/>
            <a:ext cx="2015231" cy="230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81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166191" y="237477"/>
            <a:ext cx="9000237" cy="1219200"/>
          </a:xfrm>
          <a:prstGeom prst="rect">
            <a:avLst/>
          </a:prstGeom>
          <a:noFill/>
          <a:ln w="57150" cmpd="thinThick">
            <a:noFill/>
            <a:miter lim="800000"/>
            <a:headEnd/>
            <a:tailEnd/>
          </a:ln>
          <a:effectLst/>
        </p:spPr>
        <p:txBody>
          <a:bodyPr lIns="86867" tIns="43433" rIns="86867" bIns="43433" anchor="ctr"/>
          <a:lstStyle/>
          <a:p>
            <a:pPr defTabSz="868363">
              <a:defRPr/>
            </a:pPr>
            <a:r>
              <a:rPr lang="en-US" sz="3100" b="1" dirty="0"/>
              <a:t>Dust Explosion, Industrial Plant </a:t>
            </a:r>
          </a:p>
          <a:p>
            <a:pPr defTabSz="868363">
              <a:defRPr/>
            </a:pPr>
            <a:r>
              <a:rPr lang="en-US" sz="3100" b="1" dirty="0"/>
              <a:t>(located behind Regional Airport)</a:t>
            </a:r>
          </a:p>
          <a:p>
            <a:pPr defTabSz="868363">
              <a:defRPr/>
            </a:pPr>
            <a:r>
              <a:rPr lang="en-US" sz="2400" b="1" dirty="0"/>
              <a:t>January 29, 2003</a:t>
            </a:r>
          </a:p>
        </p:txBody>
      </p:sp>
      <p:sp>
        <p:nvSpPr>
          <p:cNvPr id="60422" name="Rectangle 5"/>
          <p:cNvSpPr>
            <a:spLocks noChangeArrowheads="1"/>
          </p:cNvSpPr>
          <p:nvPr/>
        </p:nvSpPr>
        <p:spPr bwMode="auto">
          <a:xfrm>
            <a:off x="1166191" y="1603513"/>
            <a:ext cx="10787269" cy="4787114"/>
          </a:xfrm>
          <a:prstGeom prst="rect">
            <a:avLst/>
          </a:prstGeom>
          <a:noFill/>
          <a:ln w="38100" cmpd="dbl">
            <a:noFill/>
            <a:miter lim="800000"/>
            <a:headEnd/>
            <a:tailEnd/>
          </a:ln>
        </p:spPr>
        <p:txBody>
          <a:bodyPr lIns="86867" tIns="43433" rIns="86867" bIns="43433"/>
          <a:lstStyle/>
          <a:p>
            <a:pPr algn="ctr">
              <a:spcBef>
                <a:spcPct val="20000"/>
              </a:spcBef>
            </a:pPr>
            <a:endParaRPr lang="en-US" sz="900" dirty="0">
              <a:latin typeface="Arial Unicode MS" pitchFamily="34" charset="-128"/>
            </a:endParaRPr>
          </a:p>
          <a:p>
            <a:pPr>
              <a:spcBef>
                <a:spcPct val="20000"/>
              </a:spcBef>
              <a:buFontTx/>
              <a:buChar char="•"/>
            </a:pPr>
            <a:r>
              <a:rPr lang="en-US" sz="2800" dirty="0"/>
              <a:t> Explosion 13:27</a:t>
            </a:r>
          </a:p>
          <a:p>
            <a:pPr>
              <a:spcBef>
                <a:spcPct val="20000"/>
              </a:spcBef>
              <a:buFontTx/>
              <a:buChar char="•"/>
            </a:pPr>
            <a:r>
              <a:rPr lang="en-US" sz="2800" dirty="0"/>
              <a:t> 9-1-1 caller reports maybe “300 killed”</a:t>
            </a:r>
            <a:endParaRPr lang="en-US" sz="1000" dirty="0"/>
          </a:p>
          <a:p>
            <a:pPr>
              <a:spcBef>
                <a:spcPct val="20000"/>
              </a:spcBef>
              <a:buClr>
                <a:schemeClr val="tx1"/>
              </a:buClr>
              <a:buFontTx/>
              <a:buChar char="•"/>
            </a:pPr>
            <a:r>
              <a:rPr lang="en-US" sz="2800" dirty="0"/>
              <a:t> 9-1-1 caller saw military jet flying low, believed to have crashed into a pharmaceutical plant</a:t>
            </a:r>
          </a:p>
          <a:p>
            <a:pPr>
              <a:spcBef>
                <a:spcPct val="20000"/>
              </a:spcBef>
              <a:buClr>
                <a:schemeClr val="tx1"/>
              </a:buClr>
              <a:buFontTx/>
              <a:buChar char="•"/>
            </a:pPr>
            <a:r>
              <a:rPr lang="en-US" sz="2800" dirty="0"/>
              <a:t> (Fighter jets from nearby US Air Force base practicing “touch and go’s” at regional airport</a:t>
            </a:r>
            <a:r>
              <a:rPr lang="en-US" sz="2800"/>
              <a:t> located </a:t>
            </a:r>
            <a:r>
              <a:rPr lang="en-US" sz="2800" dirty="0"/>
              <a:t>immediately behind </a:t>
            </a:r>
            <a:r>
              <a:rPr lang="en-US" sz="2800"/>
              <a:t>the plant</a:t>
            </a:r>
            <a:r>
              <a:rPr lang="en-US" sz="2800" dirty="0"/>
              <a:t>)</a:t>
            </a:r>
          </a:p>
          <a:p>
            <a:pPr>
              <a:spcBef>
                <a:spcPct val="20000"/>
              </a:spcBef>
              <a:buClr>
                <a:schemeClr val="tx1"/>
              </a:buClr>
              <a:buFontTx/>
              <a:buChar char="•"/>
            </a:pPr>
            <a:r>
              <a:rPr lang="en-US" sz="2800" dirty="0"/>
              <a:t> first arriving responders, large 2 story industrial building “fully involved” “many injuries” “blew up”</a:t>
            </a:r>
          </a:p>
          <a:p>
            <a:pPr>
              <a:spcBef>
                <a:spcPct val="20000"/>
              </a:spcBef>
              <a:buClr>
                <a:schemeClr val="tx1"/>
              </a:buClr>
              <a:buFontTx/>
              <a:buChar char="•"/>
            </a:pPr>
            <a:r>
              <a:rPr lang="en-US" sz="2800" dirty="0"/>
              <a:t>Mostly rural community, population 45,000</a:t>
            </a:r>
          </a:p>
          <a:p>
            <a:pPr>
              <a:spcBef>
                <a:spcPct val="20000"/>
              </a:spcBef>
              <a:buFontTx/>
              <a:buChar char="•"/>
            </a:pPr>
            <a:endParaRPr lang="en-US" sz="800" b="1" dirty="0">
              <a:sym typeface="Symbol" pitchFamily="18" charset="2"/>
            </a:endParaRPr>
          </a:p>
          <a:p>
            <a:pPr>
              <a:spcBef>
                <a:spcPct val="20000"/>
              </a:spcBef>
            </a:pPr>
            <a:endParaRPr lang="en-US" sz="800" b="1" dirty="0">
              <a:latin typeface="Arial Unicode MS" pitchFamily="34" charset="-128"/>
            </a:endParaRPr>
          </a:p>
        </p:txBody>
      </p:sp>
      <p:pic>
        <p:nvPicPr>
          <p:cNvPr id="4" name="Picture 4" descr="011_11">
            <a:extLst>
              <a:ext uri="{FF2B5EF4-FFF2-40B4-BE49-F238E27FC236}">
                <a16:creationId xmlns:a16="http://schemas.microsoft.com/office/drawing/2014/main" id="{E57DDCD8-63B7-49D7-BF35-2C81995D66D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43921" y="-19008"/>
            <a:ext cx="3748078" cy="2114137"/>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p:txBody>
          <a:bodyPr/>
          <a:lstStyle/>
          <a:p>
            <a:pPr eaLnBrk="1" hangingPunct="1"/>
            <a:endParaRPr lang="en-US"/>
          </a:p>
        </p:txBody>
      </p:sp>
      <p:sp>
        <p:nvSpPr>
          <p:cNvPr id="62467" name="Rectangle 3"/>
          <p:cNvSpPr>
            <a:spLocks noGrp="1"/>
          </p:cNvSpPr>
          <p:nvPr>
            <p:ph idx="1"/>
          </p:nvPr>
        </p:nvSpPr>
        <p:spPr/>
        <p:txBody>
          <a:bodyPr/>
          <a:lstStyle/>
          <a:p>
            <a:pPr eaLnBrk="1" hangingPunct="1"/>
            <a:endParaRPr lang="en-US"/>
          </a:p>
        </p:txBody>
      </p:sp>
      <p:pic>
        <p:nvPicPr>
          <p:cNvPr id="62468" name="Picture 4" descr="011_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08"/>
            <a:ext cx="12191999" cy="6877007"/>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p:txBody>
          <a:bodyPr/>
          <a:lstStyle/>
          <a:p>
            <a:pPr eaLnBrk="1" hangingPunct="1"/>
            <a:endParaRPr lang="en-US"/>
          </a:p>
        </p:txBody>
      </p:sp>
      <p:sp>
        <p:nvSpPr>
          <p:cNvPr id="63491" name="Rectangle 3"/>
          <p:cNvSpPr>
            <a:spLocks noGrp="1"/>
          </p:cNvSpPr>
          <p:nvPr>
            <p:ph idx="1"/>
          </p:nvPr>
        </p:nvSpPr>
        <p:spPr/>
        <p:txBody>
          <a:bodyPr/>
          <a:lstStyle/>
          <a:p>
            <a:pPr eaLnBrk="1" hangingPunct="1"/>
            <a:endParaRPr lang="en-US"/>
          </a:p>
        </p:txBody>
      </p:sp>
      <p:pic>
        <p:nvPicPr>
          <p:cNvPr id="63492" name="Picture 4" descr="017_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7999"/>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61403-9B68-4CEB-90C1-A257D86A2724}"/>
              </a:ext>
            </a:extLst>
          </p:cNvPr>
          <p:cNvSpPr>
            <a:spLocks noGrp="1"/>
          </p:cNvSpPr>
          <p:nvPr>
            <p:ph type="title"/>
          </p:nvPr>
        </p:nvSpPr>
        <p:spPr/>
        <p:txBody>
          <a:bodyPr>
            <a:normAutofit/>
          </a:bodyPr>
          <a:lstStyle/>
          <a:p>
            <a:r>
              <a:rPr lang="en-US" sz="4400" b="1" dirty="0"/>
              <a:t>Once you are alerted to this event, what are your first considerations? (Discuss)</a:t>
            </a:r>
          </a:p>
        </p:txBody>
      </p:sp>
      <p:sp>
        <p:nvSpPr>
          <p:cNvPr id="3" name="Content Placeholder 2">
            <a:extLst>
              <a:ext uri="{FF2B5EF4-FFF2-40B4-BE49-F238E27FC236}">
                <a16:creationId xmlns:a16="http://schemas.microsoft.com/office/drawing/2014/main" id="{4E62955F-11BF-45ED-8E7B-C0BBA9A9E694}"/>
              </a:ext>
            </a:extLst>
          </p:cNvPr>
          <p:cNvSpPr>
            <a:spLocks noGrp="1"/>
          </p:cNvSpPr>
          <p:nvPr>
            <p:ph idx="1"/>
          </p:nvPr>
        </p:nvSpPr>
        <p:spPr>
          <a:xfrm>
            <a:off x="1097280" y="1845733"/>
            <a:ext cx="10058400" cy="4290023"/>
          </a:xfrm>
        </p:spPr>
        <p:txBody>
          <a:bodyPr>
            <a:normAutofit lnSpcReduction="10000"/>
          </a:bodyPr>
          <a:lstStyle/>
          <a:p>
            <a:r>
              <a:rPr lang="en-US" sz="2800" dirty="0"/>
              <a:t>If you are the closest EMS station.</a:t>
            </a:r>
          </a:p>
          <a:p>
            <a:r>
              <a:rPr lang="en-US" sz="2800" dirty="0"/>
              <a:t>If you are the EMS district supervisor.</a:t>
            </a:r>
          </a:p>
          <a:p>
            <a:r>
              <a:rPr lang="en-US" sz="2800" dirty="0"/>
              <a:t>If you work on a medical helicopter alerted to the event.</a:t>
            </a:r>
          </a:p>
          <a:p>
            <a:r>
              <a:rPr lang="en-US" sz="2800" dirty="0"/>
              <a:t>If you are the ED manager at the closest hospital.</a:t>
            </a:r>
          </a:p>
          <a:p>
            <a:r>
              <a:rPr lang="en-US" sz="2800" dirty="0"/>
              <a:t>If you are the ED physician at the closest hospital.</a:t>
            </a:r>
          </a:p>
          <a:p>
            <a:r>
              <a:rPr lang="en-US" sz="2800" dirty="0"/>
              <a:t>If you are the nurse manager at the closest burn center. </a:t>
            </a:r>
          </a:p>
          <a:p>
            <a:r>
              <a:rPr lang="en-US" sz="2800" dirty="0"/>
              <a:t>If you are the burn surgeon (taking call) at the closest burn center. </a:t>
            </a:r>
          </a:p>
          <a:p>
            <a:r>
              <a:rPr lang="en-US" sz="2800" dirty="0"/>
              <a:t>Other roles (insert here and discuss)</a:t>
            </a:r>
          </a:p>
          <a:p>
            <a:endParaRPr lang="en-US" dirty="0"/>
          </a:p>
        </p:txBody>
      </p:sp>
    </p:spTree>
    <p:extLst>
      <p:ext uri="{BB962C8B-B14F-4D97-AF65-F5344CB8AC3E}">
        <p14:creationId xmlns:p14="http://schemas.microsoft.com/office/powerpoint/2010/main" val="3827202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p:txBody>
          <a:bodyPr/>
          <a:lstStyle/>
          <a:p>
            <a:pPr eaLnBrk="1" hangingPunct="1"/>
            <a:endParaRPr lang="en-US"/>
          </a:p>
        </p:txBody>
      </p:sp>
      <p:sp>
        <p:nvSpPr>
          <p:cNvPr id="64515" name="Rectangle 3"/>
          <p:cNvSpPr>
            <a:spLocks noGrp="1"/>
          </p:cNvSpPr>
          <p:nvPr>
            <p:ph idx="1"/>
          </p:nvPr>
        </p:nvSpPr>
        <p:spPr/>
        <p:txBody>
          <a:bodyPr/>
          <a:lstStyle/>
          <a:p>
            <a:pPr eaLnBrk="1" hangingPunct="1"/>
            <a:endParaRPr lang="en-US"/>
          </a:p>
        </p:txBody>
      </p:sp>
      <p:pic>
        <p:nvPicPr>
          <p:cNvPr id="64516" name="Picture 4" descr="016_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A5FA-91D1-480B-A2B2-971A0DBD550C}"/>
              </a:ext>
            </a:extLst>
          </p:cNvPr>
          <p:cNvSpPr>
            <a:spLocks noGrp="1"/>
          </p:cNvSpPr>
          <p:nvPr>
            <p:ph type="title"/>
          </p:nvPr>
        </p:nvSpPr>
        <p:spPr>
          <a:xfrm>
            <a:off x="371061" y="286603"/>
            <a:ext cx="10784619" cy="1450757"/>
          </a:xfrm>
        </p:spPr>
        <p:txBody>
          <a:bodyPr>
            <a:normAutofit/>
          </a:bodyPr>
          <a:lstStyle/>
          <a:p>
            <a:r>
              <a:rPr lang="en-US" b="1" dirty="0"/>
              <a:t>Based on this information, and your role, what would you do?</a:t>
            </a:r>
          </a:p>
        </p:txBody>
      </p:sp>
      <p:sp>
        <p:nvSpPr>
          <p:cNvPr id="3" name="Content Placeholder 2">
            <a:extLst>
              <a:ext uri="{FF2B5EF4-FFF2-40B4-BE49-F238E27FC236}">
                <a16:creationId xmlns:a16="http://schemas.microsoft.com/office/drawing/2014/main" id="{A463C1A1-3DCE-4683-8BB5-4A6779D88E71}"/>
              </a:ext>
            </a:extLst>
          </p:cNvPr>
          <p:cNvSpPr>
            <a:spLocks noGrp="1"/>
          </p:cNvSpPr>
          <p:nvPr>
            <p:ph idx="1"/>
          </p:nvPr>
        </p:nvSpPr>
        <p:spPr>
          <a:xfrm>
            <a:off x="278296" y="1845734"/>
            <a:ext cx="11754678" cy="4382788"/>
          </a:xfrm>
        </p:spPr>
        <p:txBody>
          <a:bodyPr>
            <a:normAutofit fontScale="92500"/>
          </a:bodyPr>
          <a:lstStyle/>
          <a:p>
            <a:r>
              <a:rPr lang="en-US" sz="2400" dirty="0"/>
              <a:t>Cause: accumulated polyethylene powder above suspended ceiling (dust) exploded (USCSB June 2003)</a:t>
            </a:r>
          </a:p>
          <a:p>
            <a:r>
              <a:rPr lang="en-US" sz="2400" dirty="0"/>
              <a:t>The scenario of an airplane struck a building was later attributed in part to the post 9/11 fears as well as the touch and go’s being performed by the USAF jets and the viewpoint for several of the first callers</a:t>
            </a:r>
          </a:p>
          <a:p>
            <a:r>
              <a:rPr lang="en-US" sz="2400" dirty="0"/>
              <a:t>Fortunately, the time of the explosion coincided while a vast majority of the employees were on lunch break </a:t>
            </a:r>
          </a:p>
          <a:p>
            <a:r>
              <a:rPr lang="en-US" sz="2400" dirty="0"/>
              <a:t>On scene report, 10 red tags mix of burn and trauma, 20 yellow tags mix of burn and trauma, critical, 2 expectant, 20 green tags.</a:t>
            </a:r>
          </a:p>
          <a:p>
            <a:r>
              <a:rPr lang="en-US" sz="2400" dirty="0"/>
              <a:t>The local EMS agency committed 6 ambulances to the scene before requesting mutual aid, the closest hospital was an 8 bed ER community hospital. The closest trauma center was 100 miles east and the closest burn center was 125 miles west along with two other trauma centers close to the burn center. A total of 5 medical helicopters responded. </a:t>
            </a:r>
          </a:p>
        </p:txBody>
      </p:sp>
    </p:spTree>
    <p:extLst>
      <p:ext uri="{BB962C8B-B14F-4D97-AF65-F5344CB8AC3E}">
        <p14:creationId xmlns:p14="http://schemas.microsoft.com/office/powerpoint/2010/main" val="3340972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endParaRPr lang="en-US"/>
          </a:p>
        </p:txBody>
      </p:sp>
      <p:sp>
        <p:nvSpPr>
          <p:cNvPr id="65539" name="Content Placeholder 2"/>
          <p:cNvSpPr>
            <a:spLocks noGrp="1"/>
          </p:cNvSpPr>
          <p:nvPr>
            <p:ph idx="1"/>
          </p:nvPr>
        </p:nvSpPr>
        <p:spPr/>
        <p:txBody>
          <a:bodyPr/>
          <a:lstStyle/>
          <a:p>
            <a:endParaRPr lang="en-US"/>
          </a:p>
        </p:txBody>
      </p:sp>
      <p:pic>
        <p:nvPicPr>
          <p:cNvPr id="65540" name="Picture 2" descr="http://www.ncem.org/Events2003/Kinston012903/Kinston-10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2B1A-CF43-4B37-B8C1-DC0EB5DA07EA}"/>
              </a:ext>
            </a:extLst>
          </p:cNvPr>
          <p:cNvSpPr>
            <a:spLocks noGrp="1"/>
          </p:cNvSpPr>
          <p:nvPr>
            <p:ph type="title"/>
          </p:nvPr>
        </p:nvSpPr>
        <p:spPr/>
        <p:txBody>
          <a:bodyPr/>
          <a:lstStyle/>
          <a:p>
            <a:r>
              <a:rPr lang="en-US" b="1" dirty="0"/>
              <a:t>Overview cont.</a:t>
            </a:r>
          </a:p>
        </p:txBody>
      </p:sp>
      <p:sp>
        <p:nvSpPr>
          <p:cNvPr id="3" name="Content Placeholder 2">
            <a:extLst>
              <a:ext uri="{FF2B5EF4-FFF2-40B4-BE49-F238E27FC236}">
                <a16:creationId xmlns:a16="http://schemas.microsoft.com/office/drawing/2014/main" id="{4148A297-CCED-4188-8A9B-BAC71E5A6FC4}"/>
              </a:ext>
            </a:extLst>
          </p:cNvPr>
          <p:cNvSpPr>
            <a:spLocks noGrp="1"/>
          </p:cNvSpPr>
          <p:nvPr>
            <p:ph idx="1"/>
          </p:nvPr>
        </p:nvSpPr>
        <p:spPr>
          <a:xfrm>
            <a:off x="1097280" y="1845734"/>
            <a:ext cx="10058400" cy="4448534"/>
          </a:xfrm>
        </p:spPr>
        <p:txBody>
          <a:bodyPr>
            <a:normAutofit/>
          </a:bodyPr>
          <a:lstStyle/>
          <a:p>
            <a:r>
              <a:rPr lang="en-US" sz="3200" b="1" dirty="0"/>
              <a:t>Earthquake: </a:t>
            </a:r>
            <a:r>
              <a:rPr lang="en-US" sz="3200" dirty="0"/>
              <a:t>when buildings collapse and the foundations tear open, utilities such as gas and electrical lines can create a deadly mix. </a:t>
            </a:r>
          </a:p>
          <a:p>
            <a:endParaRPr lang="en-US" sz="2800" dirty="0"/>
          </a:p>
          <a:p>
            <a:endParaRPr lang="en-US" dirty="0"/>
          </a:p>
        </p:txBody>
      </p:sp>
      <p:pic>
        <p:nvPicPr>
          <p:cNvPr id="4" name="Picture 2" descr="Overview Icon #129830 - Free Icons Library">
            <a:extLst>
              <a:ext uri="{FF2B5EF4-FFF2-40B4-BE49-F238E27FC236}">
                <a16:creationId xmlns:a16="http://schemas.microsoft.com/office/drawing/2014/main" id="{AB974461-8AE7-4954-BC7F-819E917462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364137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886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98F3-D112-4DDC-B915-686A32BC00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7BC7F1-92D2-4E50-8D95-1048A2231AB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1DB2D15-B317-4010-9A6C-CA3A8BDE530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898"/>
            <a:ext cx="12191999" cy="6884898"/>
          </a:xfrm>
          <a:prstGeom prst="rect">
            <a:avLst/>
          </a:prstGeom>
        </p:spPr>
      </p:pic>
    </p:spTree>
    <p:extLst>
      <p:ext uri="{BB962C8B-B14F-4D97-AF65-F5344CB8AC3E}">
        <p14:creationId xmlns:p14="http://schemas.microsoft.com/office/powerpoint/2010/main" val="39981522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endParaRPr lang="en-US"/>
          </a:p>
        </p:txBody>
      </p:sp>
      <p:sp>
        <p:nvSpPr>
          <p:cNvPr id="66563" name="Content Placeholder 2"/>
          <p:cNvSpPr>
            <a:spLocks noGrp="1"/>
          </p:cNvSpPr>
          <p:nvPr>
            <p:ph idx="1"/>
          </p:nvPr>
        </p:nvSpPr>
        <p:spPr/>
        <p:txBody>
          <a:bodyPr/>
          <a:lstStyle/>
          <a:p>
            <a:endParaRPr lang="en-US"/>
          </a:p>
        </p:txBody>
      </p:sp>
      <p:pic>
        <p:nvPicPr>
          <p:cNvPr id="66564" name="Picture 2" descr="http://www.ncem.org/Events2003/Kinston012903/Kinston-10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55E8-CCCE-441B-AE56-8CF79B2C561B}"/>
              </a:ext>
            </a:extLst>
          </p:cNvPr>
          <p:cNvSpPr>
            <a:spLocks noGrp="1"/>
          </p:cNvSpPr>
          <p:nvPr>
            <p:ph type="title"/>
          </p:nvPr>
        </p:nvSpPr>
        <p:spPr>
          <a:xfrm>
            <a:off x="172279" y="286603"/>
            <a:ext cx="12019722" cy="1450757"/>
          </a:xfrm>
        </p:spPr>
        <p:txBody>
          <a:bodyPr>
            <a:normAutofit/>
          </a:bodyPr>
          <a:lstStyle/>
          <a:p>
            <a:r>
              <a:rPr lang="en-US" sz="4400" b="1" dirty="0"/>
              <a:t>What they (regional trauma and burn centers) did.</a:t>
            </a:r>
          </a:p>
        </p:txBody>
      </p:sp>
      <p:sp>
        <p:nvSpPr>
          <p:cNvPr id="3" name="Content Placeholder 2">
            <a:extLst>
              <a:ext uri="{FF2B5EF4-FFF2-40B4-BE49-F238E27FC236}">
                <a16:creationId xmlns:a16="http://schemas.microsoft.com/office/drawing/2014/main" id="{C08B513B-6E75-4C5A-9A4C-BDE1B2DF08F2}"/>
              </a:ext>
            </a:extLst>
          </p:cNvPr>
          <p:cNvSpPr>
            <a:spLocks noGrp="1"/>
          </p:cNvSpPr>
          <p:nvPr>
            <p:ph idx="1"/>
          </p:nvPr>
        </p:nvSpPr>
        <p:spPr>
          <a:xfrm>
            <a:off x="172279" y="1845733"/>
            <a:ext cx="11820938" cy="4725663"/>
          </a:xfrm>
        </p:spPr>
        <p:txBody>
          <a:bodyPr>
            <a:normAutofit/>
          </a:bodyPr>
          <a:lstStyle/>
          <a:p>
            <a:r>
              <a:rPr lang="en-US" sz="2400" dirty="0"/>
              <a:t>5 Medical Helicopters from 3 Level I trauma Centers (2 from a Level I with Burn Center), 1 (Large) Military Helicopter (CH46E Navy) </a:t>
            </a:r>
          </a:p>
          <a:p>
            <a:r>
              <a:rPr lang="en-US" sz="2400" dirty="0"/>
              <a:t>First call to house supervisor from the scene to burn center reported all beds full, not available</a:t>
            </a:r>
          </a:p>
          <a:p>
            <a:r>
              <a:rPr lang="en-US" sz="2400" dirty="0"/>
              <a:t>Second call from local community hospital, burn center medical director reported they would “make beds” would ultimately receive 10 patients within 8 hours of explosion</a:t>
            </a:r>
          </a:p>
          <a:p>
            <a:r>
              <a:rPr lang="en-US" sz="2400" dirty="0"/>
              <a:t>1</a:t>
            </a:r>
            <a:r>
              <a:rPr lang="en-US" sz="2400" baseline="30000" dirty="0"/>
              <a:t>st</a:t>
            </a:r>
            <a:r>
              <a:rPr lang="en-US" sz="2400" dirty="0"/>
              <a:t> patient arrived at burn center 16:12 with 6 total in the hour, 4 more patients between 20:00 and 22:00, 1 by air and 3 by ground, 6 admitted to Burn Center, 1 in NSICU, 2 in SICU, 1 CTICU</a:t>
            </a:r>
          </a:p>
          <a:p>
            <a:r>
              <a:rPr lang="en-US" sz="2400" dirty="0"/>
              <a:t>Level I trauma center (not a burn center admitted 6)</a:t>
            </a:r>
          </a:p>
          <a:p>
            <a:r>
              <a:rPr lang="en-US" sz="2400" dirty="0"/>
              <a:t>Level I trauma center (not a burn center admitted 12)</a:t>
            </a:r>
          </a:p>
          <a:p>
            <a:r>
              <a:rPr lang="en-US" sz="2400" dirty="0"/>
              <a:t>Community hospital saw 60, admitted 20</a:t>
            </a:r>
          </a:p>
          <a:p>
            <a:endParaRPr lang="en-US" dirty="0"/>
          </a:p>
        </p:txBody>
      </p:sp>
    </p:spTree>
    <p:extLst>
      <p:ext uri="{BB962C8B-B14F-4D97-AF65-F5344CB8AC3E}">
        <p14:creationId xmlns:p14="http://schemas.microsoft.com/office/powerpoint/2010/main" val="779084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704F-34B0-45B8-82DA-B428D32E8FA9}"/>
              </a:ext>
            </a:extLst>
          </p:cNvPr>
          <p:cNvSpPr>
            <a:spLocks noGrp="1"/>
          </p:cNvSpPr>
          <p:nvPr>
            <p:ph type="title"/>
          </p:nvPr>
        </p:nvSpPr>
        <p:spPr>
          <a:xfrm>
            <a:off x="437321" y="286603"/>
            <a:ext cx="11396869" cy="1450757"/>
          </a:xfrm>
        </p:spPr>
        <p:txBody>
          <a:bodyPr/>
          <a:lstStyle/>
          <a:p>
            <a:r>
              <a:rPr lang="en-US" b="1" dirty="0"/>
              <a:t>Treatment and Outcomes at the Burn Center</a:t>
            </a:r>
          </a:p>
        </p:txBody>
      </p:sp>
      <p:sp>
        <p:nvSpPr>
          <p:cNvPr id="3" name="Content Placeholder 2">
            <a:extLst>
              <a:ext uri="{FF2B5EF4-FFF2-40B4-BE49-F238E27FC236}">
                <a16:creationId xmlns:a16="http://schemas.microsoft.com/office/drawing/2014/main" id="{23B4015D-27A1-453D-AFFE-55651FF6D864}"/>
              </a:ext>
            </a:extLst>
          </p:cNvPr>
          <p:cNvSpPr>
            <a:spLocks noGrp="1"/>
          </p:cNvSpPr>
          <p:nvPr>
            <p:ph idx="1"/>
          </p:nvPr>
        </p:nvSpPr>
        <p:spPr>
          <a:xfrm>
            <a:off x="1097280" y="1845733"/>
            <a:ext cx="10058400" cy="4725663"/>
          </a:xfrm>
        </p:spPr>
        <p:txBody>
          <a:bodyPr>
            <a:normAutofit/>
          </a:bodyPr>
          <a:lstStyle/>
          <a:p>
            <a:r>
              <a:rPr lang="en-US" sz="2800" dirty="0"/>
              <a:t>All pts had inhalation injuries, and all were intubated</a:t>
            </a:r>
          </a:p>
          <a:p>
            <a:r>
              <a:rPr lang="en-US" sz="2800" dirty="0"/>
              <a:t>Burn injuries ranged from 16%-62% TBSA (avg 33.6%)</a:t>
            </a:r>
          </a:p>
          <a:p>
            <a:r>
              <a:rPr lang="en-US" sz="2800" dirty="0"/>
              <a:t>Associated orthopedic injuries (2 pts); abdominal injuries (2 pts) and/or head injury (1 </a:t>
            </a:r>
            <a:r>
              <a:rPr lang="en-US" sz="2800" dirty="0" err="1"/>
              <a:t>pt</a:t>
            </a:r>
            <a:r>
              <a:rPr lang="en-US" sz="2800" dirty="0"/>
              <a:t>)</a:t>
            </a:r>
          </a:p>
          <a:p>
            <a:r>
              <a:rPr lang="en-US" sz="2800" dirty="0"/>
              <a:t>Seven patients survived to D/C (LOS: 15-136, avg 48 day) </a:t>
            </a:r>
          </a:p>
          <a:p>
            <a:r>
              <a:rPr lang="en-US" sz="2800" dirty="0"/>
              <a:t>Three patients died, all with combined burn/ trauma</a:t>
            </a:r>
          </a:p>
          <a:p>
            <a:r>
              <a:rPr lang="en-US" sz="2800" dirty="0"/>
              <a:t>Six patients with DVT; 2 patients with cholecystitis requiring tube; 2 patients with adrenal failure; 1 blindness</a:t>
            </a:r>
          </a:p>
        </p:txBody>
      </p:sp>
      <p:pic>
        <p:nvPicPr>
          <p:cNvPr id="12292" name="Picture 4" descr="Download Free png Emergency, hospital, icu, instrument, machine, medical,  room icon - DLPNG.com">
            <a:extLst>
              <a:ext uri="{FF2B5EF4-FFF2-40B4-BE49-F238E27FC236}">
                <a16:creationId xmlns:a16="http://schemas.microsoft.com/office/drawing/2014/main" id="{F28EACF8-A51A-410B-814D-D2B1758A78E6}"/>
              </a:ext>
            </a:extLst>
          </p:cNvPr>
          <p:cNvPicPr>
            <a:picLocks noChangeAspect="1" noChangeArrowheads="1"/>
          </p:cNvPicPr>
          <p:nvPr/>
        </p:nvPicPr>
        <p:blipFill>
          <a:blip r:embed="rId2" cstate="screen">
            <a:clrChange>
              <a:clrFrom>
                <a:srgbClr val="040404">
                  <a:alpha val="5490"/>
                </a:srgbClr>
              </a:clrFrom>
              <a:clrTo>
                <a:srgbClr val="040404">
                  <a:alpha val="0"/>
                </a:srgbClr>
              </a:clrTo>
            </a:clrChange>
            <a:extLst>
              <a:ext uri="{28A0092B-C50C-407E-A947-70E740481C1C}">
                <a14:useLocalDpi xmlns:a14="http://schemas.microsoft.com/office/drawing/2010/main"/>
              </a:ext>
            </a:extLst>
          </a:blip>
          <a:srcRect/>
          <a:stretch>
            <a:fillRect/>
          </a:stretch>
        </p:blipFill>
        <p:spPr bwMode="auto">
          <a:xfrm flipH="1">
            <a:off x="10277669" y="5381995"/>
            <a:ext cx="1756022" cy="94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816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704F-34B0-45B8-82DA-B428D32E8FA9}"/>
              </a:ext>
            </a:extLst>
          </p:cNvPr>
          <p:cNvSpPr>
            <a:spLocks noGrp="1"/>
          </p:cNvSpPr>
          <p:nvPr>
            <p:ph type="title"/>
          </p:nvPr>
        </p:nvSpPr>
        <p:spPr>
          <a:xfrm>
            <a:off x="437321" y="286603"/>
            <a:ext cx="11396869" cy="1450757"/>
          </a:xfrm>
        </p:spPr>
        <p:txBody>
          <a:bodyPr/>
          <a:lstStyle/>
          <a:p>
            <a:r>
              <a:rPr lang="en-US" b="1" dirty="0"/>
              <a:t>Treatment and Outcomes at the Burn Center</a:t>
            </a:r>
          </a:p>
        </p:txBody>
      </p:sp>
      <p:sp>
        <p:nvSpPr>
          <p:cNvPr id="3" name="Content Placeholder 2">
            <a:extLst>
              <a:ext uri="{FF2B5EF4-FFF2-40B4-BE49-F238E27FC236}">
                <a16:creationId xmlns:a16="http://schemas.microsoft.com/office/drawing/2014/main" id="{23B4015D-27A1-453D-AFFE-55651FF6D864}"/>
              </a:ext>
            </a:extLst>
          </p:cNvPr>
          <p:cNvSpPr>
            <a:spLocks noGrp="1"/>
          </p:cNvSpPr>
          <p:nvPr>
            <p:ph idx="1"/>
          </p:nvPr>
        </p:nvSpPr>
        <p:spPr>
          <a:xfrm>
            <a:off x="1097280" y="1845733"/>
            <a:ext cx="10058400" cy="4725663"/>
          </a:xfrm>
        </p:spPr>
        <p:txBody>
          <a:bodyPr>
            <a:normAutofit/>
          </a:bodyPr>
          <a:lstStyle/>
          <a:p>
            <a:r>
              <a:rPr lang="en-US" sz="2800" dirty="0"/>
              <a:t>Resources of hospital and staff (especially nurses) taxed but were able to accommodate</a:t>
            </a:r>
          </a:p>
          <a:p>
            <a:r>
              <a:rPr lang="en-US" sz="2800" dirty="0"/>
              <a:t>Critical mortality: 30%</a:t>
            </a:r>
          </a:p>
          <a:p>
            <a:r>
              <a:rPr lang="en-US" sz="2800" dirty="0"/>
              <a:t>Average number of operations per patient: 3.5 ± 2.4</a:t>
            </a:r>
          </a:p>
          <a:p>
            <a:r>
              <a:rPr lang="en-US" sz="2800" dirty="0"/>
              <a:t>Length of stay: 48 days (mean), 38 days (median)</a:t>
            </a:r>
          </a:p>
          <a:p>
            <a:r>
              <a:rPr lang="en-US" sz="2800" dirty="0"/>
              <a:t>Families able to stay together (within 2 hours of home) </a:t>
            </a:r>
          </a:p>
        </p:txBody>
      </p:sp>
      <p:pic>
        <p:nvPicPr>
          <p:cNvPr id="4" name="Picture 4" descr="Download Free png Emergency, hospital, icu, instrument, machine, medical,  room icon - DLPNG.com">
            <a:extLst>
              <a:ext uri="{FF2B5EF4-FFF2-40B4-BE49-F238E27FC236}">
                <a16:creationId xmlns:a16="http://schemas.microsoft.com/office/drawing/2014/main" id="{94DA255D-F57F-4E27-9F45-775AFE2E8BE9}"/>
              </a:ext>
            </a:extLst>
          </p:cNvPr>
          <p:cNvPicPr>
            <a:picLocks noChangeAspect="1" noChangeArrowheads="1"/>
          </p:cNvPicPr>
          <p:nvPr/>
        </p:nvPicPr>
        <p:blipFill>
          <a:blip r:embed="rId2" cstate="screen">
            <a:clrChange>
              <a:clrFrom>
                <a:srgbClr val="040404">
                  <a:alpha val="5490"/>
                </a:srgbClr>
              </a:clrFrom>
              <a:clrTo>
                <a:srgbClr val="040404">
                  <a:alpha val="0"/>
                </a:srgbClr>
              </a:clrTo>
            </a:clrChange>
            <a:extLst>
              <a:ext uri="{28A0092B-C50C-407E-A947-70E740481C1C}">
                <a14:useLocalDpi xmlns:a14="http://schemas.microsoft.com/office/drawing/2010/main"/>
              </a:ext>
            </a:extLst>
          </a:blip>
          <a:srcRect/>
          <a:stretch>
            <a:fillRect/>
          </a:stretch>
        </p:blipFill>
        <p:spPr bwMode="auto">
          <a:xfrm flipH="1">
            <a:off x="10277669" y="5381995"/>
            <a:ext cx="1756022" cy="94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150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3"/>
          <p:cNvSpPr>
            <a:spLocks noChangeArrowheads="1"/>
          </p:cNvSpPr>
          <p:nvPr/>
        </p:nvSpPr>
        <p:spPr bwMode="auto">
          <a:xfrm>
            <a:off x="1193307" y="1808825"/>
            <a:ext cx="10044536" cy="4495800"/>
          </a:xfrm>
          <a:prstGeom prst="rect">
            <a:avLst/>
          </a:prstGeom>
          <a:noFill/>
          <a:ln w="38100" cmpd="dbl">
            <a:noFill/>
            <a:miter lim="800000"/>
            <a:headEnd/>
            <a:tailEnd/>
          </a:ln>
          <a:effectLst/>
        </p:spPr>
        <p:txBody>
          <a:bodyPr lIns="86867" tIns="43433" rIns="86867" bIns="43433"/>
          <a:lstStyle/>
          <a:p>
            <a:pPr algn="ctr" defTabSz="868363">
              <a:spcBef>
                <a:spcPct val="20000"/>
              </a:spcBef>
            </a:pPr>
            <a:endParaRPr lang="en-US" sz="900" b="1" dirty="0"/>
          </a:p>
          <a:p>
            <a:pPr defTabSz="868363">
              <a:spcBef>
                <a:spcPct val="20000"/>
              </a:spcBef>
              <a:buFontTx/>
              <a:buChar char="•"/>
            </a:pPr>
            <a:r>
              <a:rPr lang="en-US" sz="2400" dirty="0"/>
              <a:t> </a:t>
            </a:r>
            <a:r>
              <a:rPr lang="en-US" sz="2800" dirty="0"/>
              <a:t>How does this scenario apply to your community? Could this happen in your community?</a:t>
            </a:r>
          </a:p>
          <a:p>
            <a:pPr defTabSz="868363">
              <a:spcBef>
                <a:spcPct val="20000"/>
              </a:spcBef>
              <a:buFontTx/>
              <a:buChar char="•"/>
            </a:pPr>
            <a:r>
              <a:rPr lang="en-US" sz="2800" dirty="0"/>
              <a:t>In your opinion, what worked that has application to your jurisdiction or hospital? </a:t>
            </a:r>
          </a:p>
          <a:p>
            <a:pPr defTabSz="868363">
              <a:spcBef>
                <a:spcPct val="20000"/>
              </a:spcBef>
              <a:buFontTx/>
              <a:buChar char="•"/>
            </a:pPr>
            <a:r>
              <a:rPr lang="en-US" sz="2800" dirty="0"/>
              <a:t> In your opinion, what would you do differently if this occurred in your jurisdiction or hospital? </a:t>
            </a:r>
          </a:p>
          <a:p>
            <a:pPr defTabSz="868363">
              <a:spcBef>
                <a:spcPct val="20000"/>
              </a:spcBef>
              <a:buFontTx/>
              <a:buChar char="•"/>
            </a:pPr>
            <a:r>
              <a:rPr lang="en-US" sz="2800" dirty="0"/>
              <a:t>For your community, would you transfer directly to the trauma center or burn center, or to the local hospital first?</a:t>
            </a:r>
          </a:p>
          <a:p>
            <a:pPr defTabSz="868363">
              <a:spcBef>
                <a:spcPct val="20000"/>
              </a:spcBef>
              <a:buFontTx/>
              <a:buChar char="•"/>
            </a:pPr>
            <a:r>
              <a:rPr lang="en-US" sz="2800" dirty="0"/>
              <a:t>What if the scenario had 20 burn patients? 30 burn patients?</a:t>
            </a:r>
          </a:p>
        </p:txBody>
      </p:sp>
      <p:sp>
        <p:nvSpPr>
          <p:cNvPr id="5" name="Title 1">
            <a:extLst>
              <a:ext uri="{FF2B5EF4-FFF2-40B4-BE49-F238E27FC236}">
                <a16:creationId xmlns:a16="http://schemas.microsoft.com/office/drawing/2014/main" id="{A2A3C0ED-6F8E-49B8-8D4B-64C7F89DB0CD}"/>
              </a:ext>
            </a:extLst>
          </p:cNvPr>
          <p:cNvSpPr>
            <a:spLocks noGrp="1"/>
          </p:cNvSpPr>
          <p:nvPr>
            <p:ph type="title"/>
          </p:nvPr>
        </p:nvSpPr>
        <p:spPr>
          <a:xfrm>
            <a:off x="1097280" y="286603"/>
            <a:ext cx="10058400" cy="1450757"/>
          </a:xfrm>
        </p:spPr>
        <p:txBody>
          <a:bodyPr/>
          <a:lstStyle/>
          <a:p>
            <a:r>
              <a:rPr lang="en-US" b="1" dirty="0"/>
              <a:t>Assuming this was your town, what would you do? (Discuss)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61403-9B68-4CEB-90C1-A257D86A2724}"/>
              </a:ext>
            </a:extLst>
          </p:cNvPr>
          <p:cNvSpPr>
            <a:spLocks noGrp="1"/>
          </p:cNvSpPr>
          <p:nvPr>
            <p:ph type="title"/>
          </p:nvPr>
        </p:nvSpPr>
        <p:spPr/>
        <p:txBody>
          <a:bodyPr>
            <a:normAutofit/>
          </a:bodyPr>
          <a:lstStyle/>
          <a:p>
            <a:r>
              <a:rPr lang="en-US" sz="4400" b="1" dirty="0"/>
              <a:t>Once you are alerted to this event, what are your first considerations? (Discuss)</a:t>
            </a:r>
          </a:p>
        </p:txBody>
      </p:sp>
      <p:sp>
        <p:nvSpPr>
          <p:cNvPr id="3" name="Content Placeholder 2">
            <a:extLst>
              <a:ext uri="{FF2B5EF4-FFF2-40B4-BE49-F238E27FC236}">
                <a16:creationId xmlns:a16="http://schemas.microsoft.com/office/drawing/2014/main" id="{4E62955F-11BF-45ED-8E7B-C0BBA9A9E694}"/>
              </a:ext>
            </a:extLst>
          </p:cNvPr>
          <p:cNvSpPr>
            <a:spLocks noGrp="1"/>
          </p:cNvSpPr>
          <p:nvPr>
            <p:ph idx="1"/>
          </p:nvPr>
        </p:nvSpPr>
        <p:spPr>
          <a:xfrm>
            <a:off x="1097280" y="1845733"/>
            <a:ext cx="10058400" cy="4290023"/>
          </a:xfrm>
        </p:spPr>
        <p:txBody>
          <a:bodyPr>
            <a:normAutofit lnSpcReduction="10000"/>
          </a:bodyPr>
          <a:lstStyle/>
          <a:p>
            <a:r>
              <a:rPr lang="en-US" sz="2800" dirty="0"/>
              <a:t>If you are the closest EMS station.</a:t>
            </a:r>
          </a:p>
          <a:p>
            <a:r>
              <a:rPr lang="en-US" sz="2800" dirty="0"/>
              <a:t>If you are the EMS district supervisor.</a:t>
            </a:r>
          </a:p>
          <a:p>
            <a:r>
              <a:rPr lang="en-US" sz="2800" dirty="0"/>
              <a:t>If you work on a medical helicopter alerted to the event.</a:t>
            </a:r>
          </a:p>
          <a:p>
            <a:r>
              <a:rPr lang="en-US" sz="2800" dirty="0"/>
              <a:t>If you are the ED manager at the closest hospital.</a:t>
            </a:r>
          </a:p>
          <a:p>
            <a:r>
              <a:rPr lang="en-US" sz="2800" dirty="0"/>
              <a:t>If you are the ED physician at the closest hospital.</a:t>
            </a:r>
          </a:p>
          <a:p>
            <a:r>
              <a:rPr lang="en-US" sz="2800" dirty="0"/>
              <a:t>If you are the nurse manager at the closest burn center. </a:t>
            </a:r>
          </a:p>
          <a:p>
            <a:r>
              <a:rPr lang="en-US" sz="2800" dirty="0"/>
              <a:t>If you are the burn surgeon (taking call) at the closest burn center. </a:t>
            </a:r>
          </a:p>
          <a:p>
            <a:r>
              <a:rPr lang="en-US" sz="2800" dirty="0"/>
              <a:t>Other roles (insert here and discuss)</a:t>
            </a:r>
          </a:p>
          <a:p>
            <a:endParaRPr lang="en-US" dirty="0"/>
          </a:p>
        </p:txBody>
      </p:sp>
    </p:spTree>
    <p:extLst>
      <p:ext uri="{BB962C8B-B14F-4D97-AF65-F5344CB8AC3E}">
        <p14:creationId xmlns:p14="http://schemas.microsoft.com/office/powerpoint/2010/main" val="1101012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DDA2-9BE8-42FE-B7B3-F9D7B6F5B7EB}"/>
              </a:ext>
            </a:extLst>
          </p:cNvPr>
          <p:cNvSpPr>
            <a:spLocks noGrp="1"/>
          </p:cNvSpPr>
          <p:nvPr>
            <p:ph type="title"/>
          </p:nvPr>
        </p:nvSpPr>
        <p:spPr/>
        <p:txBody>
          <a:bodyPr>
            <a:normAutofit fontScale="90000"/>
          </a:bodyPr>
          <a:lstStyle/>
          <a:p>
            <a:r>
              <a:rPr lang="en-US" b="1" dirty="0"/>
              <a:t>Case Studies cont.</a:t>
            </a:r>
            <a:br>
              <a:rPr lang="en-US" b="1" dirty="0"/>
            </a:br>
            <a:r>
              <a:rPr lang="en-US" sz="3600" dirty="0"/>
              <a:t>Four Real World Events involving scenarios that could exist in most communities.</a:t>
            </a:r>
            <a:endParaRPr lang="en-US" b="1" dirty="0"/>
          </a:p>
        </p:txBody>
      </p:sp>
      <p:sp>
        <p:nvSpPr>
          <p:cNvPr id="3" name="Content Placeholder 2">
            <a:extLst>
              <a:ext uri="{FF2B5EF4-FFF2-40B4-BE49-F238E27FC236}">
                <a16:creationId xmlns:a16="http://schemas.microsoft.com/office/drawing/2014/main" id="{C8C27757-5496-48C4-A121-F1EE47ECF114}"/>
              </a:ext>
            </a:extLst>
          </p:cNvPr>
          <p:cNvSpPr>
            <a:spLocks noGrp="1"/>
          </p:cNvSpPr>
          <p:nvPr>
            <p:ph idx="1"/>
          </p:nvPr>
        </p:nvSpPr>
        <p:spPr>
          <a:xfrm>
            <a:off x="1097279" y="1845734"/>
            <a:ext cx="11020739" cy="4023360"/>
          </a:xfrm>
        </p:spPr>
        <p:txBody>
          <a:bodyPr>
            <a:normAutofit/>
          </a:bodyPr>
          <a:lstStyle/>
          <a:p>
            <a:r>
              <a:rPr lang="en-US" sz="3600" b="1" dirty="0">
                <a:solidFill>
                  <a:schemeClr val="bg1"/>
                </a:solidFill>
                <a:highlight>
                  <a:srgbClr val="800000"/>
                </a:highlight>
              </a:rPr>
              <a:t>3.</a:t>
            </a:r>
            <a:r>
              <a:rPr lang="en-US" sz="2400" dirty="0"/>
              <a:t> Industrial plant, gas explosion. Installation of a hot water heater. Service line disconnected (some 100 ft from heater). Residual from line leaked into room with ignition source. Explosion led to structural collapse of concrete building in two locations.</a:t>
            </a:r>
          </a:p>
        </p:txBody>
      </p:sp>
      <p:pic>
        <p:nvPicPr>
          <p:cNvPr id="4" name="Picture 2" descr="Transparent Case Study Icon, HD Png Download , Transparent Png Image -  PNGitem">
            <a:extLst>
              <a:ext uri="{FF2B5EF4-FFF2-40B4-BE49-F238E27FC236}">
                <a16:creationId xmlns:a16="http://schemas.microsoft.com/office/drawing/2014/main" id="{41CB50BA-C3FA-4022-AFC8-6BFD7E790733}"/>
              </a:ext>
            </a:extLst>
          </p:cNvPr>
          <p:cNvPicPr>
            <a:picLocks noChangeAspect="1" noChangeArrowheads="1"/>
          </p:cNvPicPr>
          <p:nvPr/>
        </p:nvPicPr>
        <p:blipFill rotWithShape="1">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p:blipFill>
        <p:spPr bwMode="auto">
          <a:xfrm>
            <a:off x="10087105" y="3857414"/>
            <a:ext cx="2015231" cy="230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443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152940" y="369998"/>
            <a:ext cx="8547651" cy="1219200"/>
          </a:xfrm>
          <a:prstGeom prst="rect">
            <a:avLst/>
          </a:prstGeom>
          <a:noFill/>
          <a:ln w="57150" cmpd="thinThick">
            <a:noFill/>
            <a:miter lim="800000"/>
            <a:headEnd/>
            <a:tailEnd/>
          </a:ln>
          <a:effectLst/>
        </p:spPr>
        <p:txBody>
          <a:bodyPr lIns="86867" tIns="43433" rIns="86867" bIns="43433" anchor="ctr"/>
          <a:lstStyle/>
          <a:p>
            <a:pPr algn="ctr" defTabSz="868363">
              <a:defRPr/>
            </a:pPr>
            <a:r>
              <a:rPr lang="en-US" sz="3100" b="1" dirty="0"/>
              <a:t>Gas Explosion, Industrial Plant </a:t>
            </a:r>
          </a:p>
          <a:p>
            <a:pPr algn="ctr" defTabSz="868363">
              <a:defRPr/>
            </a:pPr>
            <a:r>
              <a:rPr lang="en-US" sz="2400" b="1" dirty="0"/>
              <a:t>January 9, 2009</a:t>
            </a:r>
          </a:p>
        </p:txBody>
      </p:sp>
      <p:sp>
        <p:nvSpPr>
          <p:cNvPr id="60422" name="Rectangle 5"/>
          <p:cNvSpPr>
            <a:spLocks noChangeArrowheads="1"/>
          </p:cNvSpPr>
          <p:nvPr/>
        </p:nvSpPr>
        <p:spPr bwMode="auto">
          <a:xfrm>
            <a:off x="1152939" y="1456677"/>
            <a:ext cx="10853531" cy="4787114"/>
          </a:xfrm>
          <a:prstGeom prst="rect">
            <a:avLst/>
          </a:prstGeom>
          <a:noFill/>
          <a:ln w="38100" cmpd="dbl">
            <a:noFill/>
            <a:miter lim="800000"/>
            <a:headEnd/>
            <a:tailEnd/>
          </a:ln>
        </p:spPr>
        <p:txBody>
          <a:bodyPr lIns="86867" tIns="43433" rIns="86867" bIns="43433"/>
          <a:lstStyle/>
          <a:p>
            <a:pPr algn="ctr">
              <a:spcBef>
                <a:spcPct val="20000"/>
              </a:spcBef>
            </a:pPr>
            <a:endParaRPr lang="en-US" sz="900" dirty="0">
              <a:latin typeface="Arial Unicode MS" pitchFamily="34" charset="-128"/>
            </a:endParaRPr>
          </a:p>
          <a:p>
            <a:pPr>
              <a:spcBef>
                <a:spcPct val="20000"/>
              </a:spcBef>
              <a:buFontTx/>
              <a:buChar char="•"/>
            </a:pPr>
            <a:r>
              <a:rPr lang="en-US" sz="2800" dirty="0"/>
              <a:t> Explosion 11:28</a:t>
            </a:r>
          </a:p>
          <a:p>
            <a:pPr>
              <a:spcBef>
                <a:spcPct val="20000"/>
              </a:spcBef>
              <a:buFontTx/>
              <a:buChar char="•"/>
            </a:pPr>
            <a:r>
              <a:rPr lang="en-US" sz="2800" dirty="0"/>
              <a:t> 9-1-1 caller reports explosion, partial building collapse, many burned</a:t>
            </a:r>
            <a:endParaRPr lang="en-US" sz="1000" dirty="0"/>
          </a:p>
          <a:p>
            <a:pPr>
              <a:spcBef>
                <a:spcPct val="20000"/>
              </a:spcBef>
              <a:buClr>
                <a:schemeClr val="tx1"/>
              </a:buClr>
              <a:buFontTx/>
              <a:buChar char="•"/>
            </a:pPr>
            <a:r>
              <a:rPr lang="en-US" sz="2800" dirty="0"/>
              <a:t> 9-1-1 caller confirmed 300 employees</a:t>
            </a:r>
          </a:p>
          <a:p>
            <a:pPr>
              <a:spcBef>
                <a:spcPct val="20000"/>
              </a:spcBef>
              <a:buClr>
                <a:schemeClr val="tx1"/>
              </a:buClr>
              <a:buFontTx/>
              <a:buChar char="•"/>
            </a:pPr>
            <a:r>
              <a:rPr lang="en-US" sz="2800" dirty="0"/>
              <a:t>Suburban community adjacent to large metro area, population 600,000</a:t>
            </a:r>
          </a:p>
          <a:p>
            <a:pPr>
              <a:spcBef>
                <a:spcPct val="20000"/>
              </a:spcBef>
              <a:buClr>
                <a:schemeClr val="tx1"/>
              </a:buClr>
              <a:buFontTx/>
              <a:buChar char="•"/>
            </a:pPr>
            <a:r>
              <a:rPr lang="en-US" sz="2800" dirty="0"/>
              <a:t>Multiple units (not needed and) returning to station following Amtrak vs Auto collision</a:t>
            </a:r>
          </a:p>
          <a:p>
            <a:pPr>
              <a:spcBef>
                <a:spcPct val="20000"/>
              </a:spcBef>
              <a:buClr>
                <a:schemeClr val="tx1"/>
              </a:buClr>
              <a:buFontTx/>
              <a:buChar char="•"/>
            </a:pPr>
            <a:r>
              <a:rPr lang="en-US" sz="2800" dirty="0"/>
              <a:t> 11:29 1 ambulance, 1 medic unit, 1 engine, 1 FD District Chief, 1 EMS DC </a:t>
            </a:r>
          </a:p>
          <a:p>
            <a:pPr marL="800100" lvl="1" indent="-342900">
              <a:buFont typeface="Arial" panose="020B0604020202020204" pitchFamily="34" charset="0"/>
              <a:buChar char="•"/>
              <a:defRPr/>
            </a:pPr>
            <a:r>
              <a:rPr lang="en-US" sz="2400" dirty="0"/>
              <a:t>11:33 – EMS District Chief </a:t>
            </a:r>
            <a:r>
              <a:rPr lang="en-US" sz="2400" dirty="0" err="1"/>
              <a:t>en</a:t>
            </a:r>
            <a:r>
              <a:rPr lang="en-US" sz="2400" dirty="0"/>
              <a:t> route adds 5 ambulances</a:t>
            </a:r>
          </a:p>
          <a:p>
            <a:pPr marL="800100" lvl="1" indent="-342900">
              <a:buFont typeface="Arial" panose="020B0604020202020204" pitchFamily="34" charset="0"/>
              <a:buChar char="•"/>
              <a:defRPr/>
            </a:pPr>
            <a:r>
              <a:rPr lang="en-US" sz="2400" dirty="0"/>
              <a:t>11:36 – EMS District Chief </a:t>
            </a:r>
            <a:r>
              <a:rPr lang="en-US" sz="2400" dirty="0" err="1"/>
              <a:t>en</a:t>
            </a:r>
            <a:r>
              <a:rPr lang="en-US" sz="2400" dirty="0"/>
              <a:t> route requests total 10 ambulances + “EMS Truck 1” Mass casualty unit, multiple chief officers, and two physicians</a:t>
            </a:r>
          </a:p>
          <a:p>
            <a:endParaRPr lang="en-US" sz="2400" dirty="0"/>
          </a:p>
          <a:p>
            <a:pPr>
              <a:spcBef>
                <a:spcPct val="20000"/>
              </a:spcBef>
              <a:buClr>
                <a:schemeClr val="tx1"/>
              </a:buClr>
              <a:buFontTx/>
              <a:buChar char="•"/>
            </a:pPr>
            <a:endParaRPr lang="en-US" sz="2800" dirty="0"/>
          </a:p>
          <a:p>
            <a:pPr>
              <a:spcBef>
                <a:spcPct val="20000"/>
              </a:spcBef>
              <a:buClr>
                <a:schemeClr val="tx1"/>
              </a:buClr>
              <a:buFontTx/>
              <a:buChar char="•"/>
            </a:pPr>
            <a:endParaRPr lang="en-US" sz="2800" dirty="0"/>
          </a:p>
          <a:p>
            <a:pPr>
              <a:spcBef>
                <a:spcPct val="20000"/>
              </a:spcBef>
              <a:buFontTx/>
              <a:buChar char="•"/>
            </a:pPr>
            <a:endParaRPr lang="en-US" sz="800" b="1" dirty="0">
              <a:sym typeface="Symbol" pitchFamily="18" charset="2"/>
            </a:endParaRPr>
          </a:p>
          <a:p>
            <a:pPr>
              <a:spcBef>
                <a:spcPct val="20000"/>
              </a:spcBef>
            </a:pPr>
            <a:endParaRPr lang="en-US" sz="800" b="1" dirty="0">
              <a:latin typeface="Arial Unicode MS" pitchFamily="34" charset="-128"/>
            </a:endParaRPr>
          </a:p>
        </p:txBody>
      </p:sp>
      <p:pic>
        <p:nvPicPr>
          <p:cNvPr id="4" name="Picture 3" descr="2009-06-09-rfd-jones-sausage-rd-007-edit-mjl.JPG">
            <a:extLst>
              <a:ext uri="{FF2B5EF4-FFF2-40B4-BE49-F238E27FC236}">
                <a16:creationId xmlns:a16="http://schemas.microsoft.com/office/drawing/2014/main" id="{7F9FABE1-A56C-425D-B56A-1A7C90C698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93724" y="1"/>
            <a:ext cx="3798276" cy="226489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309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097280" y="286603"/>
            <a:ext cx="2466360" cy="1450757"/>
          </a:xfrm>
        </p:spPr>
        <p:txBody>
          <a:bodyPr/>
          <a:lstStyle/>
          <a:p>
            <a:pPr eaLnBrk="1" hangingPunct="1"/>
            <a:r>
              <a:rPr lang="en-US" b="1" dirty="0">
                <a:solidFill>
                  <a:schemeClr val="tx1"/>
                </a:solidFill>
              </a:rPr>
              <a:t>The Building</a:t>
            </a:r>
          </a:p>
        </p:txBody>
      </p:sp>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63640" y="1020193"/>
            <a:ext cx="8628360" cy="5307433"/>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820" name="Rectangular Callout 6"/>
          <p:cNvSpPr>
            <a:spLocks noChangeArrowheads="1"/>
          </p:cNvSpPr>
          <p:nvPr/>
        </p:nvSpPr>
        <p:spPr bwMode="auto">
          <a:xfrm>
            <a:off x="7557247" y="5515992"/>
            <a:ext cx="990600" cy="533400"/>
          </a:xfrm>
          <a:prstGeom prst="wedgeRectCallout">
            <a:avLst>
              <a:gd name="adj1" fmla="val 55185"/>
              <a:gd name="adj2" fmla="val -88759"/>
            </a:avLst>
          </a:prstGeom>
          <a:solidFill>
            <a:srgbClr val="FFC000"/>
          </a:solidFill>
          <a:ln w="9525" algn="ctr">
            <a:solidFill>
              <a:schemeClr val="tx1"/>
            </a:solidFill>
            <a:miter lim="800000"/>
            <a:headEnd/>
            <a:tailEnd/>
          </a:ln>
        </p:spPr>
        <p:txBody>
          <a:bodyPr wrap="none"/>
          <a:lstStyle/>
          <a:p>
            <a:pPr algn="ctr"/>
            <a:r>
              <a:rPr lang="en-US" sz="1600">
                <a:latin typeface="Calibri" pitchFamily="34" charset="0"/>
              </a:rPr>
              <a:t>North </a:t>
            </a:r>
          </a:p>
          <a:p>
            <a:pPr algn="ctr"/>
            <a:r>
              <a:rPr lang="en-US" sz="1600">
                <a:latin typeface="Calibri" pitchFamily="34" charset="0"/>
              </a:rPr>
              <a:t>Treatment</a:t>
            </a:r>
          </a:p>
        </p:txBody>
      </p:sp>
      <p:sp>
        <p:nvSpPr>
          <p:cNvPr id="34821" name="Rectangular Callout 7"/>
          <p:cNvSpPr>
            <a:spLocks noChangeArrowheads="1"/>
          </p:cNvSpPr>
          <p:nvPr/>
        </p:nvSpPr>
        <p:spPr bwMode="auto">
          <a:xfrm>
            <a:off x="9690847" y="4906392"/>
            <a:ext cx="990600" cy="533400"/>
          </a:xfrm>
          <a:prstGeom prst="wedgeRectCallout">
            <a:avLst>
              <a:gd name="adj1" fmla="val 22606"/>
              <a:gd name="adj2" fmla="val -139181"/>
            </a:avLst>
          </a:prstGeom>
          <a:solidFill>
            <a:schemeClr val="accent1"/>
          </a:solidFill>
          <a:ln w="9525" algn="ctr">
            <a:solidFill>
              <a:schemeClr val="tx1"/>
            </a:solidFill>
            <a:miter lim="800000"/>
            <a:headEnd/>
            <a:tailEnd/>
          </a:ln>
        </p:spPr>
        <p:txBody>
          <a:bodyPr wrap="none"/>
          <a:lstStyle/>
          <a:p>
            <a:pPr algn="ctr"/>
            <a:r>
              <a:rPr lang="en-US" sz="1600">
                <a:latin typeface="Calibri" pitchFamily="34" charset="0"/>
              </a:rPr>
              <a:t>Command</a:t>
            </a:r>
          </a:p>
          <a:p>
            <a:pPr algn="ctr"/>
            <a:r>
              <a:rPr lang="en-US" sz="1600">
                <a:latin typeface="Calibri" pitchFamily="34" charset="0"/>
              </a:rPr>
              <a:t>Post</a:t>
            </a:r>
          </a:p>
        </p:txBody>
      </p:sp>
      <p:sp>
        <p:nvSpPr>
          <p:cNvPr id="34822" name="Rectangular Callout 8"/>
          <p:cNvSpPr>
            <a:spLocks noChangeArrowheads="1"/>
          </p:cNvSpPr>
          <p:nvPr/>
        </p:nvSpPr>
        <p:spPr bwMode="auto">
          <a:xfrm>
            <a:off x="10757647" y="1705992"/>
            <a:ext cx="1295400" cy="533400"/>
          </a:xfrm>
          <a:prstGeom prst="wedgeRectCallout">
            <a:avLst>
              <a:gd name="adj1" fmla="val 36898"/>
              <a:gd name="adj2" fmla="val 281829"/>
            </a:avLst>
          </a:prstGeom>
          <a:solidFill>
            <a:srgbClr val="00B050"/>
          </a:solidFill>
          <a:ln w="9525" algn="ctr">
            <a:solidFill>
              <a:schemeClr val="tx1"/>
            </a:solidFill>
            <a:miter lim="800000"/>
            <a:headEnd/>
            <a:tailEnd/>
          </a:ln>
        </p:spPr>
        <p:txBody>
          <a:bodyPr wrap="none"/>
          <a:lstStyle/>
          <a:p>
            <a:pPr algn="ctr"/>
            <a:r>
              <a:rPr lang="en-US" sz="1600">
                <a:latin typeface="Calibri" pitchFamily="34" charset="0"/>
              </a:rPr>
              <a:t>Green</a:t>
            </a:r>
          </a:p>
          <a:p>
            <a:pPr algn="ctr"/>
            <a:r>
              <a:rPr lang="en-US" sz="1600">
                <a:latin typeface="Calibri" pitchFamily="34" charset="0"/>
              </a:rPr>
              <a:t>Accountability</a:t>
            </a:r>
          </a:p>
        </p:txBody>
      </p:sp>
      <p:sp>
        <p:nvSpPr>
          <p:cNvPr id="34823" name="Rectangular Callout 9"/>
          <p:cNvSpPr>
            <a:spLocks noChangeArrowheads="1"/>
          </p:cNvSpPr>
          <p:nvPr/>
        </p:nvSpPr>
        <p:spPr bwMode="auto">
          <a:xfrm>
            <a:off x="4204447" y="1324992"/>
            <a:ext cx="1219200" cy="685800"/>
          </a:xfrm>
          <a:prstGeom prst="wedgeRectCallout">
            <a:avLst>
              <a:gd name="adj1" fmla="val -119926"/>
              <a:gd name="adj2" fmla="val 95273"/>
            </a:avLst>
          </a:prstGeom>
          <a:solidFill>
            <a:srgbClr val="FFC000"/>
          </a:solidFill>
          <a:ln w="9525" algn="ctr">
            <a:solidFill>
              <a:schemeClr val="tx1"/>
            </a:solidFill>
            <a:miter lim="800000"/>
            <a:headEnd/>
            <a:tailEnd/>
          </a:ln>
        </p:spPr>
        <p:txBody>
          <a:bodyPr wrap="none"/>
          <a:lstStyle/>
          <a:p>
            <a:pPr algn="ctr"/>
            <a:r>
              <a:rPr lang="en-US" sz="1400">
                <a:latin typeface="Calibri" pitchFamily="34" charset="0"/>
              </a:rPr>
              <a:t>JIC</a:t>
            </a:r>
          </a:p>
          <a:p>
            <a:pPr algn="ctr"/>
            <a:r>
              <a:rPr lang="en-US" sz="1400">
                <a:latin typeface="Calibri" pitchFamily="34" charset="0"/>
              </a:rPr>
              <a:t>Getty Station</a:t>
            </a:r>
          </a:p>
          <a:p>
            <a:pPr algn="ctr"/>
            <a:r>
              <a:rPr lang="en-US" sz="1400">
                <a:latin typeface="Calibri" pitchFamily="34" charset="0"/>
              </a:rPr>
              <a:t>40 &amp; JSR</a:t>
            </a:r>
          </a:p>
        </p:txBody>
      </p:sp>
      <p:sp>
        <p:nvSpPr>
          <p:cNvPr id="34824" name="Rectangular Callout 10"/>
          <p:cNvSpPr>
            <a:spLocks noChangeArrowheads="1"/>
          </p:cNvSpPr>
          <p:nvPr/>
        </p:nvSpPr>
        <p:spPr bwMode="auto">
          <a:xfrm>
            <a:off x="8852647" y="5668392"/>
            <a:ext cx="2286000" cy="533400"/>
          </a:xfrm>
          <a:prstGeom prst="wedgeRectCallout">
            <a:avLst>
              <a:gd name="adj1" fmla="val -38264"/>
              <a:gd name="adj2" fmla="val -209769"/>
            </a:avLst>
          </a:prstGeom>
          <a:solidFill>
            <a:srgbClr val="FF0000"/>
          </a:solidFill>
          <a:ln w="9525" algn="ctr">
            <a:solidFill>
              <a:schemeClr val="tx1"/>
            </a:solidFill>
            <a:miter lim="800000"/>
            <a:headEnd/>
            <a:tailEnd/>
          </a:ln>
        </p:spPr>
        <p:txBody>
          <a:bodyPr wrap="none"/>
          <a:lstStyle/>
          <a:p>
            <a:pPr algn="ctr"/>
            <a:r>
              <a:rPr lang="en-US" sz="1600">
                <a:latin typeface="Calibri" pitchFamily="34" charset="0"/>
              </a:rPr>
              <a:t>Triage, Treatment</a:t>
            </a:r>
          </a:p>
          <a:p>
            <a:pPr algn="ctr"/>
            <a:r>
              <a:rPr lang="en-US" sz="1600">
                <a:latin typeface="Calibri" pitchFamily="34" charset="0"/>
              </a:rPr>
              <a:t>Transportation, Staging</a:t>
            </a:r>
          </a:p>
        </p:txBody>
      </p:sp>
      <p:sp>
        <p:nvSpPr>
          <p:cNvPr id="13" name="Rectangular Callout 12"/>
          <p:cNvSpPr/>
          <p:nvPr/>
        </p:nvSpPr>
        <p:spPr bwMode="auto">
          <a:xfrm>
            <a:off x="7404847" y="3534792"/>
            <a:ext cx="990600" cy="533400"/>
          </a:xfrm>
          <a:prstGeom prst="wedgeRectCallout">
            <a:avLst>
              <a:gd name="adj1" fmla="val 47493"/>
              <a:gd name="adj2" fmla="val -160189"/>
            </a:avLst>
          </a:prstGeom>
          <a:solidFill>
            <a:schemeClr val="accent2">
              <a:lumMod val="40000"/>
              <a:lumOff val="60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600" dirty="0"/>
              <a:t>Collapse </a:t>
            </a:r>
          </a:p>
          <a:p>
            <a:pPr algn="ctr">
              <a:defRPr/>
            </a:pPr>
            <a:r>
              <a:rPr lang="en-US" sz="1600" dirty="0"/>
              <a:t>Area</a:t>
            </a:r>
          </a:p>
        </p:txBody>
      </p:sp>
      <p:sp>
        <p:nvSpPr>
          <p:cNvPr id="14" name="Rectangular Callout 13"/>
          <p:cNvSpPr/>
          <p:nvPr/>
        </p:nvSpPr>
        <p:spPr bwMode="auto">
          <a:xfrm>
            <a:off x="7404847" y="3534792"/>
            <a:ext cx="990600" cy="533400"/>
          </a:xfrm>
          <a:prstGeom prst="wedgeRectCallout">
            <a:avLst>
              <a:gd name="adj1" fmla="val 109032"/>
              <a:gd name="adj2" fmla="val 21954"/>
            </a:avLst>
          </a:prstGeom>
          <a:solidFill>
            <a:schemeClr val="accent2">
              <a:lumMod val="40000"/>
              <a:lumOff val="60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600" dirty="0"/>
              <a:t>Collapse </a:t>
            </a:r>
          </a:p>
          <a:p>
            <a:pPr algn="ctr">
              <a:defRPr/>
            </a:pPr>
            <a:r>
              <a:rPr lang="en-US" sz="1600" dirty="0"/>
              <a:t>Areas</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2B1A-CF43-4B37-B8C1-DC0EB5DA07EA}"/>
              </a:ext>
            </a:extLst>
          </p:cNvPr>
          <p:cNvSpPr>
            <a:spLocks noGrp="1"/>
          </p:cNvSpPr>
          <p:nvPr>
            <p:ph type="title"/>
          </p:nvPr>
        </p:nvSpPr>
        <p:spPr/>
        <p:txBody>
          <a:bodyPr/>
          <a:lstStyle/>
          <a:p>
            <a:r>
              <a:rPr lang="en-US" b="1" dirty="0"/>
              <a:t>Overview cont.</a:t>
            </a:r>
          </a:p>
        </p:txBody>
      </p:sp>
      <p:sp>
        <p:nvSpPr>
          <p:cNvPr id="3" name="Content Placeholder 2">
            <a:extLst>
              <a:ext uri="{FF2B5EF4-FFF2-40B4-BE49-F238E27FC236}">
                <a16:creationId xmlns:a16="http://schemas.microsoft.com/office/drawing/2014/main" id="{4148A297-CCED-4188-8A9B-BAC71E5A6FC4}"/>
              </a:ext>
            </a:extLst>
          </p:cNvPr>
          <p:cNvSpPr>
            <a:spLocks noGrp="1"/>
          </p:cNvSpPr>
          <p:nvPr>
            <p:ph idx="1"/>
          </p:nvPr>
        </p:nvSpPr>
        <p:spPr>
          <a:xfrm>
            <a:off x="1097280" y="1845734"/>
            <a:ext cx="10058400" cy="4448534"/>
          </a:xfrm>
        </p:spPr>
        <p:txBody>
          <a:bodyPr>
            <a:normAutofit/>
          </a:bodyPr>
          <a:lstStyle/>
          <a:p>
            <a:r>
              <a:rPr lang="en-US" sz="3200" b="1" dirty="0"/>
              <a:t>Transportation Accident: </a:t>
            </a:r>
            <a:r>
              <a:rPr lang="en-US" sz="3200" dirty="0"/>
              <a:t>the most common fuel for cars, trucks, and airplanes is highly flammable and fiery collisions can occur. </a:t>
            </a:r>
          </a:p>
          <a:p>
            <a:endParaRPr lang="en-US" sz="2800" dirty="0"/>
          </a:p>
          <a:p>
            <a:endParaRPr lang="en-US" dirty="0"/>
          </a:p>
        </p:txBody>
      </p:sp>
      <p:pic>
        <p:nvPicPr>
          <p:cNvPr id="4" name="Picture 2" descr="Overview Icon #129830 - Free Icons Library">
            <a:extLst>
              <a:ext uri="{FF2B5EF4-FFF2-40B4-BE49-F238E27FC236}">
                <a16:creationId xmlns:a16="http://schemas.microsoft.com/office/drawing/2014/main" id="{5F8BF45E-ED21-4D90-B92E-E9039C0E27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364137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732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CC32-F982-4CAD-A2F1-811774D178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634AA8-15A4-4907-8529-A645A990A849}"/>
              </a:ext>
            </a:extLst>
          </p:cNvPr>
          <p:cNvSpPr>
            <a:spLocks noGrp="1"/>
          </p:cNvSpPr>
          <p:nvPr>
            <p:ph idx="1"/>
          </p:nvPr>
        </p:nvSpPr>
        <p:spPr/>
        <p:txBody>
          <a:bodyPr/>
          <a:lstStyle/>
          <a:p>
            <a:endParaRPr lang="en-US"/>
          </a:p>
        </p:txBody>
      </p:sp>
      <p:pic>
        <p:nvPicPr>
          <p:cNvPr id="4" name="Picture 7">
            <a:extLst>
              <a:ext uri="{FF2B5EF4-FFF2-40B4-BE49-F238E27FC236}">
                <a16:creationId xmlns:a16="http://schemas.microsoft.com/office/drawing/2014/main" id="{21C4A6D4-60B1-4286-A452-159D309DBF3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657" y="286603"/>
            <a:ext cx="12202657" cy="6406395"/>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6226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097280" y="286603"/>
            <a:ext cx="3703320" cy="1450757"/>
          </a:xfrm>
        </p:spPr>
        <p:txBody>
          <a:bodyPr/>
          <a:lstStyle/>
          <a:p>
            <a:pPr eaLnBrk="1" hangingPunct="1"/>
            <a:r>
              <a:rPr lang="en-US" b="1" dirty="0">
                <a:solidFill>
                  <a:schemeClr val="tx1"/>
                </a:solidFill>
              </a:rPr>
              <a:t>The Collapse Areas</a:t>
            </a:r>
          </a:p>
        </p:txBody>
      </p:sp>
      <p:pic>
        <p:nvPicPr>
          <p:cNvPr id="7170" name="Picture 2" descr="http://www.foodbev.com/writeable/uploads/images/resized/452w_16243_1244572200611buildingcollapse.jpg.jpe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1319815"/>
            <a:ext cx="7391400" cy="4987561"/>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868" name="Rectangular Callout 4"/>
          <p:cNvSpPr>
            <a:spLocks noChangeArrowheads="1"/>
          </p:cNvSpPr>
          <p:nvPr/>
        </p:nvSpPr>
        <p:spPr bwMode="auto">
          <a:xfrm>
            <a:off x="6324600" y="3529614"/>
            <a:ext cx="1905000" cy="685800"/>
          </a:xfrm>
          <a:prstGeom prst="wedgeRectCallout">
            <a:avLst>
              <a:gd name="adj1" fmla="val 109755"/>
              <a:gd name="adj2" fmla="val -110440"/>
            </a:avLst>
          </a:prstGeom>
          <a:solidFill>
            <a:srgbClr val="00FF00"/>
          </a:solidFill>
          <a:ln w="9525" algn="ctr">
            <a:solidFill>
              <a:schemeClr val="tx1"/>
            </a:solidFill>
            <a:miter lim="800000"/>
            <a:headEnd/>
            <a:tailEnd/>
          </a:ln>
        </p:spPr>
        <p:txBody>
          <a:bodyPr wrap="none"/>
          <a:lstStyle/>
          <a:p>
            <a:pPr algn="ctr"/>
            <a:r>
              <a:rPr lang="en-US"/>
              <a:t>Broken/leaking</a:t>
            </a:r>
          </a:p>
          <a:p>
            <a:pPr algn="ctr"/>
            <a:r>
              <a:rPr lang="en-US">
                <a:latin typeface="Calibri" pitchFamily="34" charset="0"/>
              </a:rPr>
              <a:t>Ammonia pipe</a:t>
            </a:r>
            <a:endParaRPr lang="en-US"/>
          </a:p>
        </p:txBody>
      </p:sp>
      <p:sp>
        <p:nvSpPr>
          <p:cNvPr id="36869" name="Rectangular Callout 5"/>
          <p:cNvSpPr>
            <a:spLocks noChangeArrowheads="1"/>
          </p:cNvSpPr>
          <p:nvPr/>
        </p:nvSpPr>
        <p:spPr bwMode="auto">
          <a:xfrm>
            <a:off x="4419600" y="1853214"/>
            <a:ext cx="1905000" cy="685800"/>
          </a:xfrm>
          <a:prstGeom prst="wedgeRectCallout">
            <a:avLst>
              <a:gd name="adj1" fmla="val 109755"/>
              <a:gd name="adj2" fmla="val 103282"/>
            </a:avLst>
          </a:prstGeom>
          <a:solidFill>
            <a:srgbClr val="FF0000"/>
          </a:solidFill>
          <a:ln w="9525" algn="ctr">
            <a:solidFill>
              <a:schemeClr val="tx1"/>
            </a:solidFill>
            <a:miter lim="800000"/>
            <a:headEnd/>
            <a:tailEnd/>
          </a:ln>
        </p:spPr>
        <p:txBody>
          <a:bodyPr wrap="none"/>
          <a:lstStyle/>
          <a:p>
            <a:pPr algn="ctr"/>
            <a:r>
              <a:rPr lang="en-US"/>
              <a:t>Fire &amp; smoke</a:t>
            </a:r>
          </a:p>
          <a:p>
            <a:pPr algn="ctr"/>
            <a:r>
              <a:rPr lang="en-US">
                <a:latin typeface="Calibri" pitchFamily="34" charset="0"/>
              </a:rPr>
              <a:t>from below</a:t>
            </a:r>
            <a:endParaRPr lang="en-US"/>
          </a:p>
        </p:txBody>
      </p:sp>
      <p:sp>
        <p:nvSpPr>
          <p:cNvPr id="2" name="Oval 1">
            <a:extLst>
              <a:ext uri="{FF2B5EF4-FFF2-40B4-BE49-F238E27FC236}">
                <a16:creationId xmlns:a16="http://schemas.microsoft.com/office/drawing/2014/main" id="{825806F3-90FA-4B92-B570-5B7638D1F1E1}"/>
              </a:ext>
            </a:extLst>
          </p:cNvPr>
          <p:cNvSpPr/>
          <p:nvPr/>
        </p:nvSpPr>
        <p:spPr>
          <a:xfrm>
            <a:off x="7938052" y="3529615"/>
            <a:ext cx="3604591" cy="21158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571C7A-7A5E-4B9B-A1DE-A5649293A20B}"/>
              </a:ext>
            </a:extLst>
          </p:cNvPr>
          <p:cNvSpPr/>
          <p:nvPr/>
        </p:nvSpPr>
        <p:spPr>
          <a:xfrm>
            <a:off x="7141073" y="2447049"/>
            <a:ext cx="1085970" cy="8412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08A03E-E90B-4948-8A7D-BE21DA7C2C87}"/>
              </a:ext>
            </a:extLst>
          </p:cNvPr>
          <p:cNvSpPr/>
          <p:nvPr/>
        </p:nvSpPr>
        <p:spPr>
          <a:xfrm>
            <a:off x="7600123" y="1185202"/>
            <a:ext cx="2103170" cy="8412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A891D-73BB-43BC-9A57-4D80F66299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EA8194-9177-4553-B72E-BDA3F732F301}"/>
              </a:ext>
            </a:extLst>
          </p:cNvPr>
          <p:cNvSpPr>
            <a:spLocks noGrp="1"/>
          </p:cNvSpPr>
          <p:nvPr>
            <p:ph idx="1"/>
          </p:nvPr>
        </p:nvSpPr>
        <p:spPr/>
        <p:txBody>
          <a:bodyPr/>
          <a:lstStyle/>
          <a:p>
            <a:endParaRPr lang="en-US"/>
          </a:p>
        </p:txBody>
      </p:sp>
      <p:pic>
        <p:nvPicPr>
          <p:cNvPr id="4" name="Picture 5">
            <a:extLst>
              <a:ext uri="{FF2B5EF4-FFF2-40B4-BE49-F238E27FC236}">
                <a16:creationId xmlns:a16="http://schemas.microsoft.com/office/drawing/2014/main" id="{11607989-8BB2-443B-8128-2AD09D45B24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633" y="-60338"/>
            <a:ext cx="12364818" cy="6918338"/>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23450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61403-9B68-4CEB-90C1-A257D86A2724}"/>
              </a:ext>
            </a:extLst>
          </p:cNvPr>
          <p:cNvSpPr>
            <a:spLocks noGrp="1"/>
          </p:cNvSpPr>
          <p:nvPr>
            <p:ph type="title"/>
          </p:nvPr>
        </p:nvSpPr>
        <p:spPr/>
        <p:txBody>
          <a:bodyPr>
            <a:normAutofit/>
          </a:bodyPr>
          <a:lstStyle/>
          <a:p>
            <a:r>
              <a:rPr lang="en-US" sz="4400" b="1" dirty="0"/>
              <a:t>Once you are alerted to this event, what are your first considerations? (Discuss)</a:t>
            </a:r>
          </a:p>
        </p:txBody>
      </p:sp>
      <p:sp>
        <p:nvSpPr>
          <p:cNvPr id="3" name="Content Placeholder 2">
            <a:extLst>
              <a:ext uri="{FF2B5EF4-FFF2-40B4-BE49-F238E27FC236}">
                <a16:creationId xmlns:a16="http://schemas.microsoft.com/office/drawing/2014/main" id="{4E62955F-11BF-45ED-8E7B-C0BBA9A9E694}"/>
              </a:ext>
            </a:extLst>
          </p:cNvPr>
          <p:cNvSpPr>
            <a:spLocks noGrp="1"/>
          </p:cNvSpPr>
          <p:nvPr>
            <p:ph idx="1"/>
          </p:nvPr>
        </p:nvSpPr>
        <p:spPr>
          <a:xfrm>
            <a:off x="1097280" y="1845733"/>
            <a:ext cx="10058400" cy="4290023"/>
          </a:xfrm>
        </p:spPr>
        <p:txBody>
          <a:bodyPr>
            <a:normAutofit lnSpcReduction="10000"/>
          </a:bodyPr>
          <a:lstStyle/>
          <a:p>
            <a:r>
              <a:rPr lang="en-US" sz="2800" dirty="0"/>
              <a:t>If you are the closest EMS station.</a:t>
            </a:r>
          </a:p>
          <a:p>
            <a:r>
              <a:rPr lang="en-US" sz="2800" dirty="0"/>
              <a:t>If you are the EMS district supervisor.</a:t>
            </a:r>
          </a:p>
          <a:p>
            <a:r>
              <a:rPr lang="en-US" sz="2800" dirty="0"/>
              <a:t>If you work on a medical helicopter alerted to the event.</a:t>
            </a:r>
          </a:p>
          <a:p>
            <a:r>
              <a:rPr lang="en-US" sz="2800" dirty="0"/>
              <a:t>If you are the ED manager at the closest hospital.</a:t>
            </a:r>
          </a:p>
          <a:p>
            <a:r>
              <a:rPr lang="en-US" sz="2800" dirty="0"/>
              <a:t>If you are the ED physician at the closest hospital.</a:t>
            </a:r>
          </a:p>
          <a:p>
            <a:r>
              <a:rPr lang="en-US" sz="2800" dirty="0"/>
              <a:t>If you are the nurse manager at the closest burn center. </a:t>
            </a:r>
          </a:p>
          <a:p>
            <a:r>
              <a:rPr lang="en-US" sz="2800" dirty="0"/>
              <a:t>If you are the burn surgeon (taking call) at the closest burn center. </a:t>
            </a:r>
          </a:p>
          <a:p>
            <a:r>
              <a:rPr lang="en-US" sz="2800" dirty="0"/>
              <a:t>Other roles (insert here and discuss)</a:t>
            </a:r>
          </a:p>
          <a:p>
            <a:endParaRPr lang="en-US" dirty="0"/>
          </a:p>
        </p:txBody>
      </p:sp>
    </p:spTree>
    <p:extLst>
      <p:ext uri="{BB962C8B-B14F-4D97-AF65-F5344CB8AC3E}">
        <p14:creationId xmlns:p14="http://schemas.microsoft.com/office/powerpoint/2010/main" val="25528075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b="1" dirty="0">
                <a:solidFill>
                  <a:schemeClr val="tx1"/>
                </a:solidFill>
              </a:rPr>
              <a:t>Let’s look at their Initial Issues</a:t>
            </a:r>
          </a:p>
        </p:txBody>
      </p:sp>
      <p:sp>
        <p:nvSpPr>
          <p:cNvPr id="38915" name="Content Placeholder 2"/>
          <p:cNvSpPr>
            <a:spLocks noGrp="1"/>
          </p:cNvSpPr>
          <p:nvPr>
            <p:ph idx="1"/>
          </p:nvPr>
        </p:nvSpPr>
        <p:spPr/>
        <p:txBody>
          <a:bodyPr>
            <a:normAutofit/>
          </a:bodyPr>
          <a:lstStyle/>
          <a:p>
            <a:pPr eaLnBrk="1" hangingPunct="1"/>
            <a:r>
              <a:rPr lang="en-US" sz="2800" dirty="0"/>
              <a:t>First arriving ambulances and officers drove in too close – surrounded and overwhelmed by injured and evacuees.</a:t>
            </a:r>
          </a:p>
          <a:p>
            <a:pPr eaLnBrk="1" hangingPunct="1"/>
            <a:r>
              <a:rPr lang="en-US" sz="2800" dirty="0"/>
              <a:t>“Staging” established in the middle of the street – narrow, few turnarounds.</a:t>
            </a:r>
          </a:p>
          <a:p>
            <a:pPr eaLnBrk="1" hangingPunct="1"/>
            <a:r>
              <a:rPr lang="en-US" sz="2800" dirty="0"/>
              <a:t>“Command” established by FD but commanded only FD resources – direction not provided to EMS resources.</a:t>
            </a:r>
          </a:p>
          <a:p>
            <a:pPr eaLnBrk="1" hangingPunct="1"/>
            <a:r>
              <a:rPr lang="en-US" sz="2800" dirty="0"/>
              <a:t>Ammonia in the air.</a:t>
            </a:r>
          </a:p>
        </p:txBody>
      </p:sp>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981200" y="228600"/>
            <a:ext cx="8229600" cy="1143000"/>
          </a:xfrm>
        </p:spPr>
        <p:txBody>
          <a:bodyPr/>
          <a:lstStyle/>
          <a:p>
            <a:pPr eaLnBrk="1" hangingPunct="1"/>
            <a:r>
              <a:rPr lang="en-US" b="1" dirty="0">
                <a:solidFill>
                  <a:schemeClr val="tx1"/>
                </a:solidFill>
              </a:rPr>
              <a:t>“Staging”</a:t>
            </a:r>
          </a:p>
        </p:txBody>
      </p:sp>
      <p:pic>
        <p:nvPicPr>
          <p:cNvPr id="4" name="Picture 3" descr="DSC_023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4696" y="2543537"/>
            <a:ext cx="6427304" cy="431446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8" descr="ConAgra9">
            <a:extLst>
              <a:ext uri="{FF2B5EF4-FFF2-40B4-BE49-F238E27FC236}">
                <a16:creationId xmlns:a16="http://schemas.microsoft.com/office/drawing/2014/main" id="{0877E650-8821-4F06-A4E7-372C1ACB0FD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2534479"/>
            <a:ext cx="5764696" cy="4323522"/>
          </a:xfrm>
          <a:prstGeom prst="rect">
            <a:avLst/>
          </a:prstGeom>
          <a:ln>
            <a:noFill/>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b="1"/>
              <a:t>Initial Actions</a:t>
            </a:r>
          </a:p>
        </p:txBody>
      </p:sp>
      <p:sp>
        <p:nvSpPr>
          <p:cNvPr id="3" name="Content Placeholder 2"/>
          <p:cNvSpPr>
            <a:spLocks noGrp="1"/>
          </p:cNvSpPr>
          <p:nvPr>
            <p:ph idx="1"/>
          </p:nvPr>
        </p:nvSpPr>
        <p:spPr>
          <a:xfrm>
            <a:off x="1097280" y="1845734"/>
            <a:ext cx="10058400" cy="4333124"/>
          </a:xfrm>
        </p:spPr>
        <p:txBody>
          <a:bodyPr>
            <a:normAutofit/>
          </a:bodyPr>
          <a:lstStyle/>
          <a:p>
            <a:pPr eaLnBrk="1" hangingPunct="1"/>
            <a:r>
              <a:rPr lang="en-US" sz="2800" dirty="0"/>
              <a:t>Six “red tag” patients identified and transported from the scene within the first ~30 minutes.</a:t>
            </a:r>
          </a:p>
          <a:p>
            <a:pPr lvl="1" eaLnBrk="1" hangingPunct="1"/>
            <a:r>
              <a:rPr lang="en-US" sz="2400" dirty="0"/>
              <a:t>4 to Burn Center</a:t>
            </a:r>
          </a:p>
          <a:p>
            <a:pPr lvl="1" eaLnBrk="1" hangingPunct="1"/>
            <a:r>
              <a:rPr lang="en-US" sz="2400" dirty="0"/>
              <a:t>2 to (Level I trauma center [not the burn center])</a:t>
            </a:r>
          </a:p>
          <a:p>
            <a:pPr eaLnBrk="1" hangingPunct="1"/>
            <a:r>
              <a:rPr lang="en-US" sz="2800" dirty="0"/>
              <a:t>Additional 16 “yellow tag” patients transported over the next hour.</a:t>
            </a:r>
          </a:p>
          <a:p>
            <a:pPr eaLnBrk="1" hangingPunct="1"/>
            <a:r>
              <a:rPr lang="en-US" sz="2800" dirty="0"/>
              <a:t>Additional 18 “green tag” transported.</a:t>
            </a:r>
          </a:p>
          <a:p>
            <a:pPr eaLnBrk="1" hangingPunct="1"/>
            <a:r>
              <a:rPr lang="en-US" sz="2800" dirty="0"/>
              <a:t>Accountability for 323 people – moved to the Community Center</a:t>
            </a:r>
          </a:p>
          <a:p>
            <a:pPr eaLnBrk="1" hangingPunct="1"/>
            <a:r>
              <a:rPr lang="en-US" sz="2800" dirty="0"/>
              <a:t>EMS phase complete at ~1430 – transition to support role</a:t>
            </a:r>
          </a:p>
          <a:p>
            <a:pPr eaLnBrk="1" hangingPunct="1"/>
            <a:endParaRPr lang="en-US" sz="2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b="1" dirty="0">
                <a:solidFill>
                  <a:schemeClr val="tx1"/>
                </a:solidFill>
              </a:rPr>
              <a:t>What went well:</a:t>
            </a:r>
          </a:p>
        </p:txBody>
      </p:sp>
      <p:sp>
        <p:nvSpPr>
          <p:cNvPr id="59395" name="Content Placeholder 2"/>
          <p:cNvSpPr>
            <a:spLocks noGrp="1"/>
          </p:cNvSpPr>
          <p:nvPr>
            <p:ph idx="1"/>
          </p:nvPr>
        </p:nvSpPr>
        <p:spPr/>
        <p:txBody>
          <a:bodyPr>
            <a:normAutofit/>
          </a:bodyPr>
          <a:lstStyle/>
          <a:p>
            <a:pPr eaLnBrk="1" hangingPunct="1"/>
            <a:r>
              <a:rPr lang="en-US" sz="2800" dirty="0"/>
              <a:t>Rapid transport of critical patients</a:t>
            </a:r>
          </a:p>
          <a:p>
            <a:pPr eaLnBrk="1" hangingPunct="1"/>
            <a:r>
              <a:rPr lang="en-US" sz="2800" dirty="0"/>
              <a:t>Proper destinations for critical and non-critical patients</a:t>
            </a:r>
          </a:p>
          <a:p>
            <a:pPr eaLnBrk="1" hangingPunct="1"/>
            <a:r>
              <a:rPr lang="en-US" sz="2800" dirty="0"/>
              <a:t>Strong (but lucky) patient /occupant accountability – ConAgra management</a:t>
            </a:r>
          </a:p>
          <a:p>
            <a:pPr eaLnBrk="1" hangingPunct="1"/>
            <a:r>
              <a:rPr lang="en-US" sz="2800" dirty="0"/>
              <a:t>Strong support of other public safety agencies</a:t>
            </a:r>
          </a:p>
          <a:p>
            <a:pPr eaLnBrk="1" hangingPunct="1"/>
            <a:r>
              <a:rPr lang="en-US" sz="2800" dirty="0"/>
              <a:t>Strong contribution to the JIC/public information process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10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10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10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9395">
                                            <p:txEl>
                                              <p:pRg st="4" end="4"/>
                                            </p:txEl>
                                          </p:spTgt>
                                        </p:tgtEl>
                                        <p:attrNameLst>
                                          <p:attrName>style.visibility</p:attrName>
                                        </p:attrNameLst>
                                      </p:cBhvr>
                                      <p:to>
                                        <p:strVal val="visible"/>
                                      </p:to>
                                    </p:set>
                                    <p:anim calcmode="lin" valueType="num">
                                      <p:cBhvr additive="base">
                                        <p:cTn id="31" dur="10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593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191087" y="569651"/>
            <a:ext cx="8229600" cy="1143000"/>
          </a:xfrm>
        </p:spPr>
        <p:txBody>
          <a:bodyPr/>
          <a:lstStyle/>
          <a:p>
            <a:pPr eaLnBrk="1" hangingPunct="1"/>
            <a:r>
              <a:rPr lang="en-US" b="1" dirty="0">
                <a:solidFill>
                  <a:schemeClr val="tx1"/>
                </a:solidFill>
              </a:rPr>
              <a:t>What could be improved:</a:t>
            </a:r>
          </a:p>
        </p:txBody>
      </p:sp>
      <p:sp>
        <p:nvSpPr>
          <p:cNvPr id="61443" name="Content Placeholder 2"/>
          <p:cNvSpPr>
            <a:spLocks noGrp="1"/>
          </p:cNvSpPr>
          <p:nvPr>
            <p:ph idx="1"/>
          </p:nvPr>
        </p:nvSpPr>
        <p:spPr>
          <a:xfrm>
            <a:off x="1191087" y="1798637"/>
            <a:ext cx="10731624" cy="4906963"/>
          </a:xfrm>
        </p:spPr>
        <p:txBody>
          <a:bodyPr>
            <a:normAutofit lnSpcReduction="10000"/>
          </a:bodyPr>
          <a:lstStyle/>
          <a:p>
            <a:pPr eaLnBrk="1" hangingPunct="1"/>
            <a:r>
              <a:rPr lang="en-US" sz="2400" dirty="0"/>
              <a:t>ICS setup is critical</a:t>
            </a:r>
          </a:p>
          <a:p>
            <a:pPr lvl="1" eaLnBrk="1" hangingPunct="1"/>
            <a:r>
              <a:rPr lang="en-US" sz="2200" dirty="0"/>
              <a:t>Command</a:t>
            </a:r>
          </a:p>
          <a:p>
            <a:pPr lvl="1" eaLnBrk="1" hangingPunct="1"/>
            <a:r>
              <a:rPr lang="en-US" sz="2200" dirty="0"/>
              <a:t>Staging!!!</a:t>
            </a:r>
          </a:p>
          <a:p>
            <a:pPr eaLnBrk="1" hangingPunct="1"/>
            <a:r>
              <a:rPr lang="en-US" sz="2400" dirty="0"/>
              <a:t>EMS ICS must be set up even in the face of ineffective overall ICS</a:t>
            </a:r>
          </a:p>
          <a:p>
            <a:pPr eaLnBrk="1" hangingPunct="1"/>
            <a:r>
              <a:rPr lang="en-US" sz="2400" dirty="0"/>
              <a:t>Initial units should not get involved in patient care until triage is complete</a:t>
            </a:r>
          </a:p>
          <a:p>
            <a:pPr eaLnBrk="1" hangingPunct="1"/>
            <a:r>
              <a:rPr lang="en-US" sz="2400" dirty="0"/>
              <a:t>Senior staff should focus on ICS</a:t>
            </a:r>
          </a:p>
          <a:p>
            <a:pPr eaLnBrk="1" hangingPunct="1"/>
            <a:r>
              <a:rPr lang="en-US" sz="2400" dirty="0"/>
              <a:t>Vests and 2 radios for ICS positions – STAGING on all units</a:t>
            </a:r>
          </a:p>
          <a:p>
            <a:pPr eaLnBrk="1" hangingPunct="1"/>
            <a:r>
              <a:rPr lang="en-US" sz="2400" dirty="0"/>
              <a:t>Transportation and patient tracking require a full GROUP</a:t>
            </a:r>
            <a:br>
              <a:rPr lang="en-US" sz="2400" dirty="0"/>
            </a:br>
            <a:r>
              <a:rPr lang="en-US" sz="2400" dirty="0"/>
              <a:t>(5+ people, not just a “Transportation Officer”)</a:t>
            </a:r>
          </a:p>
          <a:p>
            <a:pPr eaLnBrk="1" hangingPunct="1"/>
            <a:r>
              <a:rPr lang="en-US" sz="2400" dirty="0"/>
              <a:t>EMS responders need REHAB also</a:t>
            </a:r>
          </a:p>
          <a:p>
            <a:pPr eaLnBrk="1" hangingPunct="1"/>
            <a:r>
              <a:rPr lang="en-US" sz="2400" dirty="0"/>
              <a:t>Hospital coordination center is needed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additive="base">
                                        <p:cTn id="7" dur="10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6144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anim calcmode="lin" valueType="num">
                                      <p:cBhvr additive="base">
                                        <p:cTn id="11" dur="10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144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anim calcmode="lin" valueType="num">
                                      <p:cBhvr additive="base">
                                        <p:cTn id="15" dur="10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1443">
                                            <p:txEl>
                                              <p:pRg st="3" end="3"/>
                                            </p:txEl>
                                          </p:spTgt>
                                        </p:tgtEl>
                                        <p:attrNameLst>
                                          <p:attrName>style.visibility</p:attrName>
                                        </p:attrNameLst>
                                      </p:cBhvr>
                                      <p:to>
                                        <p:strVal val="visible"/>
                                      </p:to>
                                    </p:set>
                                    <p:anim calcmode="lin" valueType="num">
                                      <p:cBhvr additive="base">
                                        <p:cTn id="21" dur="1000" fill="hold"/>
                                        <p:tgtEl>
                                          <p:spTgt spid="61443">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6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1443">
                                            <p:txEl>
                                              <p:pRg st="4" end="4"/>
                                            </p:txEl>
                                          </p:spTgt>
                                        </p:tgtEl>
                                        <p:attrNameLst>
                                          <p:attrName>style.visibility</p:attrName>
                                        </p:attrNameLst>
                                      </p:cBhvr>
                                      <p:to>
                                        <p:strVal val="visible"/>
                                      </p:to>
                                    </p:set>
                                    <p:anim calcmode="lin" valueType="num">
                                      <p:cBhvr additive="base">
                                        <p:cTn id="27" dur="1000" fill="hold"/>
                                        <p:tgtEl>
                                          <p:spTgt spid="61443">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6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1443">
                                            <p:txEl>
                                              <p:pRg st="5" end="5"/>
                                            </p:txEl>
                                          </p:spTgt>
                                        </p:tgtEl>
                                        <p:attrNameLst>
                                          <p:attrName>style.visibility</p:attrName>
                                        </p:attrNameLst>
                                      </p:cBhvr>
                                      <p:to>
                                        <p:strVal val="visible"/>
                                      </p:to>
                                    </p:set>
                                    <p:anim calcmode="lin" valueType="num">
                                      <p:cBhvr additive="base">
                                        <p:cTn id="33" dur="1000" fill="hold"/>
                                        <p:tgtEl>
                                          <p:spTgt spid="61443">
                                            <p:txEl>
                                              <p:pRg st="5" end="5"/>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614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1443">
                                            <p:txEl>
                                              <p:pRg st="6" end="6"/>
                                            </p:txEl>
                                          </p:spTgt>
                                        </p:tgtEl>
                                        <p:attrNameLst>
                                          <p:attrName>style.visibility</p:attrName>
                                        </p:attrNameLst>
                                      </p:cBhvr>
                                      <p:to>
                                        <p:strVal val="visible"/>
                                      </p:to>
                                    </p:set>
                                    <p:anim calcmode="lin" valueType="num">
                                      <p:cBhvr additive="base">
                                        <p:cTn id="39" dur="1000" fill="hold"/>
                                        <p:tgtEl>
                                          <p:spTgt spid="61443">
                                            <p:txEl>
                                              <p:pRg st="6" end="6"/>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6144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1443">
                                            <p:txEl>
                                              <p:pRg st="7" end="7"/>
                                            </p:txEl>
                                          </p:spTgt>
                                        </p:tgtEl>
                                        <p:attrNameLst>
                                          <p:attrName>style.visibility</p:attrName>
                                        </p:attrNameLst>
                                      </p:cBhvr>
                                      <p:to>
                                        <p:strVal val="visible"/>
                                      </p:to>
                                    </p:set>
                                    <p:anim calcmode="lin" valueType="num">
                                      <p:cBhvr additive="base">
                                        <p:cTn id="45" dur="1000" fill="hold"/>
                                        <p:tgtEl>
                                          <p:spTgt spid="61443">
                                            <p:txEl>
                                              <p:pRg st="7" end="7"/>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614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1443">
                                            <p:txEl>
                                              <p:pRg st="8" end="8"/>
                                            </p:txEl>
                                          </p:spTgt>
                                        </p:tgtEl>
                                        <p:attrNameLst>
                                          <p:attrName>style.visibility</p:attrName>
                                        </p:attrNameLst>
                                      </p:cBhvr>
                                      <p:to>
                                        <p:strVal val="visible"/>
                                      </p:to>
                                    </p:set>
                                    <p:anim calcmode="lin" valueType="num">
                                      <p:cBhvr additive="base">
                                        <p:cTn id="51" dur="1000" fill="hold"/>
                                        <p:tgtEl>
                                          <p:spTgt spid="61443">
                                            <p:txEl>
                                              <p:pRg st="8" end="8"/>
                                            </p:txEl>
                                          </p:spTgt>
                                        </p:tgtEl>
                                        <p:attrNameLst>
                                          <p:attrName>ppt_x</p:attrName>
                                        </p:attrNameLst>
                                      </p:cBhvr>
                                      <p:tavLst>
                                        <p:tav tm="0">
                                          <p:val>
                                            <p:strVal val="#ppt_x"/>
                                          </p:val>
                                        </p:tav>
                                        <p:tav tm="100000">
                                          <p:val>
                                            <p:strVal val="#ppt_x"/>
                                          </p:val>
                                        </p:tav>
                                      </p:tavLst>
                                    </p:anim>
                                    <p:anim calcmode="lin" valueType="num">
                                      <p:cBhvr additive="base">
                                        <p:cTn id="52" dur="1000" fill="hold"/>
                                        <p:tgtEl>
                                          <p:spTgt spid="6144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1443">
                                            <p:txEl>
                                              <p:pRg st="9" end="9"/>
                                            </p:txEl>
                                          </p:spTgt>
                                        </p:tgtEl>
                                        <p:attrNameLst>
                                          <p:attrName>style.visibility</p:attrName>
                                        </p:attrNameLst>
                                      </p:cBhvr>
                                      <p:to>
                                        <p:strVal val="visible"/>
                                      </p:to>
                                    </p:set>
                                    <p:anim calcmode="lin" valueType="num">
                                      <p:cBhvr additive="base">
                                        <p:cTn id="57" dur="1000" fill="hold"/>
                                        <p:tgtEl>
                                          <p:spTgt spid="61443">
                                            <p:txEl>
                                              <p:pRg st="9" end="9"/>
                                            </p:txEl>
                                          </p:spTgt>
                                        </p:tgtEl>
                                        <p:attrNameLst>
                                          <p:attrName>ppt_x</p:attrName>
                                        </p:attrNameLst>
                                      </p:cBhvr>
                                      <p:tavLst>
                                        <p:tav tm="0">
                                          <p:val>
                                            <p:strVal val="#ppt_x"/>
                                          </p:val>
                                        </p:tav>
                                        <p:tav tm="100000">
                                          <p:val>
                                            <p:strVal val="#ppt_x"/>
                                          </p:val>
                                        </p:tav>
                                      </p:tavLst>
                                    </p:anim>
                                    <p:anim calcmode="lin" valueType="num">
                                      <p:cBhvr additive="base">
                                        <p:cTn id="58" dur="1000" fill="hold"/>
                                        <p:tgtEl>
                                          <p:spTgt spid="6144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5CCF2-62FB-48C8-8770-23E2F94718AC}"/>
              </a:ext>
            </a:extLst>
          </p:cNvPr>
          <p:cNvSpPr>
            <a:spLocks noGrp="1"/>
          </p:cNvSpPr>
          <p:nvPr>
            <p:ph type="title"/>
          </p:nvPr>
        </p:nvSpPr>
        <p:spPr/>
        <p:txBody>
          <a:bodyPr/>
          <a:lstStyle/>
          <a:p>
            <a:r>
              <a:rPr lang="en-US" b="1" dirty="0"/>
              <a:t>Hospitals Roles</a:t>
            </a:r>
          </a:p>
        </p:txBody>
      </p:sp>
      <p:sp>
        <p:nvSpPr>
          <p:cNvPr id="3" name="Content Placeholder 2">
            <a:extLst>
              <a:ext uri="{FF2B5EF4-FFF2-40B4-BE49-F238E27FC236}">
                <a16:creationId xmlns:a16="http://schemas.microsoft.com/office/drawing/2014/main" id="{53640CCB-0D1D-44A8-8AA8-BC71694B0D19}"/>
              </a:ext>
            </a:extLst>
          </p:cNvPr>
          <p:cNvSpPr>
            <a:spLocks noGrp="1"/>
          </p:cNvSpPr>
          <p:nvPr>
            <p:ph idx="1"/>
          </p:nvPr>
        </p:nvSpPr>
        <p:spPr/>
        <p:txBody>
          <a:bodyPr>
            <a:normAutofit/>
          </a:bodyPr>
          <a:lstStyle/>
          <a:p>
            <a:r>
              <a:rPr lang="en-US" sz="2400" dirty="0"/>
              <a:t>600+ bed Closest Level 1 Trauma Center) (Hospital A)</a:t>
            </a:r>
          </a:p>
          <a:p>
            <a:r>
              <a:rPr lang="en-US" sz="2400" dirty="0"/>
              <a:t>500+ bed Regional Hospital (not a Trauma Center) (Hospital B)</a:t>
            </a:r>
          </a:p>
          <a:p>
            <a:r>
              <a:rPr lang="en-US" sz="2400" dirty="0"/>
              <a:t>700+ bed Closest Burn Center also a Level I Trauma Center (Hospital C)</a:t>
            </a:r>
          </a:p>
          <a:p>
            <a:r>
              <a:rPr lang="en-US" sz="2400" dirty="0"/>
              <a:t>900+ bed Level I Trauma Center, next closest </a:t>
            </a:r>
          </a:p>
          <a:p>
            <a:r>
              <a:rPr lang="en-US" sz="2400" dirty="0"/>
              <a:t>(All within 45 miles from scene, no helicopters used due to proximity)</a:t>
            </a:r>
          </a:p>
          <a:p>
            <a:r>
              <a:rPr lang="en-US" sz="2400" dirty="0"/>
              <a:t>5 additional community hospitals from 150-300 beds in the immediate area not used</a:t>
            </a:r>
          </a:p>
        </p:txBody>
      </p:sp>
    </p:spTree>
    <p:extLst>
      <p:ext uri="{BB962C8B-B14F-4D97-AF65-F5344CB8AC3E}">
        <p14:creationId xmlns:p14="http://schemas.microsoft.com/office/powerpoint/2010/main" val="294747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2B1A-CF43-4B37-B8C1-DC0EB5DA07EA}"/>
              </a:ext>
            </a:extLst>
          </p:cNvPr>
          <p:cNvSpPr>
            <a:spLocks noGrp="1"/>
          </p:cNvSpPr>
          <p:nvPr>
            <p:ph type="title"/>
          </p:nvPr>
        </p:nvSpPr>
        <p:spPr/>
        <p:txBody>
          <a:bodyPr/>
          <a:lstStyle/>
          <a:p>
            <a:r>
              <a:rPr lang="en-US" b="1" dirty="0"/>
              <a:t>Overview cont.</a:t>
            </a:r>
          </a:p>
        </p:txBody>
      </p:sp>
      <p:sp>
        <p:nvSpPr>
          <p:cNvPr id="3" name="Content Placeholder 2">
            <a:extLst>
              <a:ext uri="{FF2B5EF4-FFF2-40B4-BE49-F238E27FC236}">
                <a16:creationId xmlns:a16="http://schemas.microsoft.com/office/drawing/2014/main" id="{4148A297-CCED-4188-8A9B-BAC71E5A6FC4}"/>
              </a:ext>
            </a:extLst>
          </p:cNvPr>
          <p:cNvSpPr>
            <a:spLocks noGrp="1"/>
          </p:cNvSpPr>
          <p:nvPr>
            <p:ph idx="1"/>
          </p:nvPr>
        </p:nvSpPr>
        <p:spPr>
          <a:xfrm>
            <a:off x="1097280" y="1845734"/>
            <a:ext cx="10058400" cy="4448534"/>
          </a:xfrm>
        </p:spPr>
        <p:txBody>
          <a:bodyPr>
            <a:normAutofit/>
          </a:bodyPr>
          <a:lstStyle/>
          <a:p>
            <a:r>
              <a:rPr lang="en-US" sz="3200" b="1" dirty="0"/>
              <a:t>Chemicals: </a:t>
            </a:r>
            <a:r>
              <a:rPr lang="en-US" sz="3200" dirty="0"/>
              <a:t>certain chemicals can cause contact and inhalation injuries</a:t>
            </a:r>
          </a:p>
          <a:p>
            <a:endParaRPr lang="en-US" sz="2800" dirty="0"/>
          </a:p>
          <a:p>
            <a:endParaRPr lang="en-US" dirty="0"/>
          </a:p>
        </p:txBody>
      </p:sp>
      <p:pic>
        <p:nvPicPr>
          <p:cNvPr id="4" name="Picture 2" descr="Overview Icon #129830 - Free Icons Library">
            <a:extLst>
              <a:ext uri="{FF2B5EF4-FFF2-40B4-BE49-F238E27FC236}">
                <a16:creationId xmlns:a16="http://schemas.microsoft.com/office/drawing/2014/main" id="{5A4C786D-F5DE-4314-A803-1E59946606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364137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8612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0060-94C2-47F8-A2A4-CCEB8F2CAB47}"/>
              </a:ext>
            </a:extLst>
          </p:cNvPr>
          <p:cNvSpPr>
            <a:spLocks noGrp="1"/>
          </p:cNvSpPr>
          <p:nvPr>
            <p:ph type="title"/>
          </p:nvPr>
        </p:nvSpPr>
        <p:spPr/>
        <p:txBody>
          <a:bodyPr>
            <a:normAutofit/>
          </a:bodyPr>
          <a:lstStyle/>
          <a:p>
            <a:r>
              <a:rPr lang="en-US" sz="4400" b="1" dirty="0"/>
              <a:t>Hospital A 600+ Bed Level I Trauma Center</a:t>
            </a:r>
          </a:p>
        </p:txBody>
      </p:sp>
      <p:sp>
        <p:nvSpPr>
          <p:cNvPr id="4" name="Rectangle 3">
            <a:extLst>
              <a:ext uri="{FF2B5EF4-FFF2-40B4-BE49-F238E27FC236}">
                <a16:creationId xmlns:a16="http://schemas.microsoft.com/office/drawing/2014/main" id="{4AB8630F-AD06-48C8-A8E8-97A386508B0F}"/>
              </a:ext>
            </a:extLst>
          </p:cNvPr>
          <p:cNvSpPr>
            <a:spLocks noGrp="1" noChangeArrowheads="1"/>
          </p:cNvSpPr>
          <p:nvPr>
            <p:ph idx="1"/>
          </p:nvPr>
        </p:nvSpPr>
        <p:spPr>
          <a:xfrm>
            <a:off x="1102606" y="1864310"/>
            <a:ext cx="10420609" cy="4780625"/>
          </a:xfrm>
        </p:spPr>
        <p:txBody>
          <a:bodyPr rtlCol="0">
            <a:normAutofit/>
          </a:bodyPr>
          <a:lstStyle/>
          <a:p>
            <a:pPr>
              <a:defRPr/>
            </a:pPr>
            <a:r>
              <a:rPr lang="en-US" sz="2400" dirty="0"/>
              <a:t>Awareness of need for coordination between affected healthcare facilities and response agencies</a:t>
            </a:r>
          </a:p>
          <a:p>
            <a:pPr>
              <a:defRPr/>
            </a:pPr>
            <a:r>
              <a:rPr lang="en-US" sz="2400" dirty="0"/>
              <a:t>Opened Incident Command</a:t>
            </a:r>
          </a:p>
          <a:p>
            <a:pPr>
              <a:defRPr/>
            </a:pPr>
            <a:r>
              <a:rPr lang="en-US" sz="2400" dirty="0"/>
              <a:t>Awareness of need for management of public and families</a:t>
            </a:r>
          </a:p>
          <a:p>
            <a:pPr lvl="1">
              <a:buFont typeface="Wingdings" panose="05000000000000000000" pitchFamily="2" charset="2"/>
              <a:buChar char="§"/>
              <a:defRPr/>
            </a:pPr>
            <a:r>
              <a:rPr lang="en-US" sz="2000" dirty="0"/>
              <a:t>Those who come onto campus or move between campuses</a:t>
            </a:r>
          </a:p>
          <a:p>
            <a:pPr lvl="1">
              <a:buFont typeface="Wingdings" panose="05000000000000000000" pitchFamily="2" charset="2"/>
              <a:buChar char="§"/>
              <a:defRPr/>
            </a:pPr>
            <a:r>
              <a:rPr lang="en-US" sz="2000" dirty="0"/>
              <a:t>Those who call</a:t>
            </a:r>
          </a:p>
          <a:p>
            <a:pPr>
              <a:defRPr/>
            </a:pPr>
            <a:r>
              <a:rPr lang="en-US" sz="2400" dirty="0"/>
              <a:t>Management of inter-facility and response agency communications</a:t>
            </a:r>
          </a:p>
          <a:p>
            <a:pPr>
              <a:defRPr/>
            </a:pPr>
            <a:r>
              <a:rPr lang="en-US" sz="2400" dirty="0"/>
              <a:t>Patients were delivered by EMS, some transferred between facilities and others self-directed</a:t>
            </a:r>
          </a:p>
          <a:p>
            <a:pPr>
              <a:defRPr/>
            </a:pPr>
            <a:r>
              <a:rPr lang="en-US" sz="2400" dirty="0"/>
              <a:t>Patient tracking</a:t>
            </a:r>
          </a:p>
          <a:p>
            <a:pPr lvl="1">
              <a:buFont typeface="Arial" pitchFamily="34" charset="0"/>
              <a:buChar char="–"/>
              <a:defRPr/>
            </a:pPr>
            <a:endParaRPr lang="en-US" sz="2000" dirty="0"/>
          </a:p>
        </p:txBody>
      </p:sp>
    </p:spTree>
    <p:extLst>
      <p:ext uri="{BB962C8B-B14F-4D97-AF65-F5344CB8AC3E}">
        <p14:creationId xmlns:p14="http://schemas.microsoft.com/office/powerpoint/2010/main" val="31650811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p:cNvSpPr>
          <p:nvPr>
            <p:ph type="title"/>
          </p:nvPr>
        </p:nvSpPr>
        <p:spPr/>
        <p:txBody>
          <a:bodyPr/>
          <a:lstStyle/>
          <a:p>
            <a:pPr eaLnBrk="1" hangingPunct="1"/>
            <a:endParaRPr lang="en-US"/>
          </a:p>
        </p:txBody>
      </p:sp>
      <p:sp>
        <p:nvSpPr>
          <p:cNvPr id="77826" name="Rectangle 3"/>
          <p:cNvSpPr>
            <a:spLocks noGrp="1"/>
          </p:cNvSpPr>
          <p:nvPr>
            <p:ph idx="1"/>
          </p:nvPr>
        </p:nvSpPr>
        <p:spPr/>
        <p:txBody>
          <a:bodyPr/>
          <a:lstStyle/>
          <a:p>
            <a:pPr eaLnBrk="1" hangingPunct="1"/>
            <a:endParaRPr lang="en-US"/>
          </a:p>
        </p:txBody>
      </p:sp>
      <p:pic>
        <p:nvPicPr>
          <p:cNvPr id="77827" name="Picture 2" descr=" ConAgra_Exp_WakeMed_060909-254_1ji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5840" y="5668"/>
            <a:ext cx="12207839" cy="6857703"/>
          </a:xfrm>
          <a:prstGeom prst="rect">
            <a:avLst/>
          </a:prstGeom>
          <a:noFill/>
          <a:ln w="9525">
            <a:noFill/>
            <a:miter lim="800000"/>
            <a:headEnd/>
            <a:tailEnd/>
          </a:ln>
        </p:spPr>
      </p:pic>
      <p:sp>
        <p:nvSpPr>
          <p:cNvPr id="2" name="Rectangle 1">
            <a:extLst>
              <a:ext uri="{FF2B5EF4-FFF2-40B4-BE49-F238E27FC236}">
                <a16:creationId xmlns:a16="http://schemas.microsoft.com/office/drawing/2014/main" id="{6462C589-BE00-4BAD-924B-6FB1DA313C9B}"/>
              </a:ext>
            </a:extLst>
          </p:cNvPr>
          <p:cNvSpPr/>
          <p:nvPr/>
        </p:nvSpPr>
        <p:spPr>
          <a:xfrm>
            <a:off x="3107184" y="1624614"/>
            <a:ext cx="1677880" cy="790112"/>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Command Center</a:t>
            </a:r>
          </a:p>
        </p:txBody>
      </p:sp>
    </p:spTree>
    <p:custDataLst>
      <p:tags r:id="rId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DC205-D084-4BBB-B5C4-16651A6625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801657-0133-4175-A8B6-CAEC737BFDF2}"/>
              </a:ext>
            </a:extLst>
          </p:cNvPr>
          <p:cNvSpPr>
            <a:spLocks noGrp="1"/>
          </p:cNvSpPr>
          <p:nvPr>
            <p:ph idx="1"/>
          </p:nvPr>
        </p:nvSpPr>
        <p:spPr/>
        <p:txBody>
          <a:bodyPr/>
          <a:lstStyle/>
          <a:p>
            <a:endParaRPr lang="en-US"/>
          </a:p>
        </p:txBody>
      </p:sp>
      <p:pic>
        <p:nvPicPr>
          <p:cNvPr id="4" name="Picture 2" descr=" ConAgra_Exp_WakeMed_060909-043_1">
            <a:extLst>
              <a:ext uri="{FF2B5EF4-FFF2-40B4-BE49-F238E27FC236}">
                <a16:creationId xmlns:a16="http://schemas.microsoft.com/office/drawing/2014/main" id="{75DF8700-C17E-4601-8539-55C1A30095A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2150" y="0"/>
            <a:ext cx="12234149" cy="6835105"/>
          </a:xfrm>
          <a:prstGeom prst="rect">
            <a:avLst/>
          </a:prstGeom>
          <a:ln>
            <a:noFill/>
          </a:ln>
          <a:effectLst/>
        </p:spPr>
      </p:pic>
    </p:spTree>
    <p:extLst>
      <p:ext uri="{BB962C8B-B14F-4D97-AF65-F5344CB8AC3E}">
        <p14:creationId xmlns:p14="http://schemas.microsoft.com/office/powerpoint/2010/main" val="558784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p:cNvSpPr>
          <p:nvPr>
            <p:ph type="title"/>
          </p:nvPr>
        </p:nvSpPr>
        <p:spPr/>
        <p:txBody>
          <a:bodyPr/>
          <a:lstStyle/>
          <a:p>
            <a:pPr eaLnBrk="1" hangingPunct="1"/>
            <a:endParaRPr lang="en-US"/>
          </a:p>
        </p:txBody>
      </p:sp>
      <p:sp>
        <p:nvSpPr>
          <p:cNvPr id="81922" name="Rectangle 3"/>
          <p:cNvSpPr>
            <a:spLocks noGrp="1"/>
          </p:cNvSpPr>
          <p:nvPr>
            <p:ph idx="1"/>
          </p:nvPr>
        </p:nvSpPr>
        <p:spPr/>
        <p:txBody>
          <a:bodyPr/>
          <a:lstStyle/>
          <a:p>
            <a:pPr eaLnBrk="1" hangingPunct="1"/>
            <a:endParaRPr lang="en-US"/>
          </a:p>
        </p:txBody>
      </p:sp>
      <p:pic>
        <p:nvPicPr>
          <p:cNvPr id="81923" name="Picture 4" descr="WakeMed Health &amp; Hospitals, Raleigh, NC, Level 1 Trauma center -- ED bay"/>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65321" y="426129"/>
            <a:ext cx="10635448" cy="1207362"/>
          </a:xfrm>
        </p:spPr>
        <p:txBody>
          <a:bodyPr rtlCol="0">
            <a:normAutofit fontScale="90000"/>
          </a:bodyPr>
          <a:lstStyle/>
          <a:p>
            <a:pPr>
              <a:defRPr/>
            </a:pPr>
            <a:r>
              <a:rPr lang="en-US" b="1" dirty="0">
                <a:solidFill>
                  <a:schemeClr val="tx1"/>
                </a:solidFill>
              </a:rPr>
              <a:t>Hospital Incident Command Support Branch</a:t>
            </a:r>
            <a:br>
              <a:rPr lang="en-US" b="1" dirty="0">
                <a:solidFill>
                  <a:schemeClr val="tx1"/>
                </a:solidFill>
              </a:rPr>
            </a:br>
            <a:r>
              <a:rPr lang="en-US" sz="4000" dirty="0">
                <a:solidFill>
                  <a:schemeClr val="tx1"/>
                </a:solidFill>
              </a:rPr>
              <a:t>Key functions for this incident </a:t>
            </a:r>
            <a:endParaRPr lang="en-US" dirty="0">
              <a:solidFill>
                <a:schemeClr val="tx1"/>
              </a:solidFill>
            </a:endParaRPr>
          </a:p>
        </p:txBody>
      </p:sp>
      <p:graphicFrame>
        <p:nvGraphicFramePr>
          <p:cNvPr id="10" name="Content Placeholder 9"/>
          <p:cNvGraphicFramePr>
            <a:graphicFrameLocks noGrp="1"/>
          </p:cNvGraphicFramePr>
          <p:nvPr>
            <p:ph idx="1"/>
          </p:nvPr>
        </p:nvGraphicFramePr>
        <p:xfrm>
          <a:off x="3276600" y="1828800"/>
          <a:ext cx="69342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b="1" dirty="0">
                <a:solidFill>
                  <a:schemeClr val="tx1"/>
                </a:solidFill>
              </a:rPr>
              <a:t>Lessons Learned</a:t>
            </a:r>
          </a:p>
        </p:txBody>
      </p:sp>
      <p:sp>
        <p:nvSpPr>
          <p:cNvPr id="12291" name="Content Placeholder 2"/>
          <p:cNvSpPr>
            <a:spLocks noGrp="1"/>
          </p:cNvSpPr>
          <p:nvPr>
            <p:ph idx="1"/>
          </p:nvPr>
        </p:nvSpPr>
        <p:spPr>
          <a:xfrm>
            <a:off x="1097280" y="1811044"/>
            <a:ext cx="9113520" cy="4665955"/>
          </a:xfrm>
        </p:spPr>
        <p:txBody>
          <a:bodyPr rtlCol="0">
            <a:normAutofit/>
          </a:bodyPr>
          <a:lstStyle/>
          <a:p>
            <a:pPr>
              <a:defRPr/>
            </a:pPr>
            <a:r>
              <a:rPr lang="en-US" sz="2800" dirty="0"/>
              <a:t>Information from the industry was invaluable</a:t>
            </a:r>
          </a:p>
          <a:p>
            <a:pPr>
              <a:defRPr/>
            </a:pPr>
            <a:r>
              <a:rPr lang="en-US" sz="2800" dirty="0"/>
              <a:t>Sharing of patient information between healthcare facilities and responding agencies is critical in managing families</a:t>
            </a:r>
          </a:p>
          <a:p>
            <a:pPr>
              <a:defRPr/>
            </a:pPr>
            <a:r>
              <a:rPr lang="en-US" sz="2800" dirty="0"/>
              <a:t>Families need one on one staff assigned to them</a:t>
            </a:r>
          </a:p>
          <a:p>
            <a:pPr>
              <a:defRPr/>
            </a:pPr>
            <a:r>
              <a:rPr lang="en-US" sz="2800" dirty="0"/>
              <a:t>Be prepared to manage families of missing persons </a:t>
            </a:r>
          </a:p>
          <a:p>
            <a:pPr>
              <a:defRPr/>
            </a:pPr>
            <a:r>
              <a:rPr lang="en-US" sz="2800" dirty="0"/>
              <a:t>Information line needs to rapidly be made available to the public</a:t>
            </a:r>
          </a:p>
        </p:txBody>
      </p:sp>
      <p:pic>
        <p:nvPicPr>
          <p:cNvPr id="4" name="Picture 2" descr="102 Lessons learned Vector Images - Free &amp;amp; Royalty-free Lessons learned  Vectors | Depositphotos®">
            <a:extLst>
              <a:ext uri="{FF2B5EF4-FFF2-40B4-BE49-F238E27FC236}">
                <a16:creationId xmlns:a16="http://schemas.microsoft.com/office/drawing/2014/main" id="{CE876A3F-8E5B-4350-9E15-A1B5407BDF71}"/>
              </a:ext>
            </a:extLst>
          </p:cNvPr>
          <p:cNvPicPr>
            <a:picLocks noChangeAspect="1" noChangeArrowheads="1"/>
          </p:cNvPicPr>
          <p:nvPr/>
        </p:nvPicPr>
        <p:blipFill>
          <a:blip r:embed="rId4" cstate="screen">
            <a:clrChange>
              <a:clrFrom>
                <a:srgbClr val="F6F6F6"/>
              </a:clrFrom>
              <a:clrTo>
                <a:srgbClr val="F6F6F6">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627462" y="91904"/>
            <a:ext cx="2437290" cy="18401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10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10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0060-94C2-47F8-A2A4-CCEB8F2CAB47}"/>
              </a:ext>
            </a:extLst>
          </p:cNvPr>
          <p:cNvSpPr>
            <a:spLocks noGrp="1"/>
          </p:cNvSpPr>
          <p:nvPr>
            <p:ph type="title"/>
          </p:nvPr>
        </p:nvSpPr>
        <p:spPr/>
        <p:txBody>
          <a:bodyPr>
            <a:normAutofit/>
          </a:bodyPr>
          <a:lstStyle/>
          <a:p>
            <a:r>
              <a:rPr lang="en-US" sz="4400" b="1" dirty="0"/>
              <a:t>Hospital B 500+ Bed Regional Hospital</a:t>
            </a:r>
          </a:p>
        </p:txBody>
      </p:sp>
      <p:sp>
        <p:nvSpPr>
          <p:cNvPr id="4" name="Rectangle 3">
            <a:extLst>
              <a:ext uri="{FF2B5EF4-FFF2-40B4-BE49-F238E27FC236}">
                <a16:creationId xmlns:a16="http://schemas.microsoft.com/office/drawing/2014/main" id="{4AB8630F-AD06-48C8-A8E8-97A386508B0F}"/>
              </a:ext>
            </a:extLst>
          </p:cNvPr>
          <p:cNvSpPr>
            <a:spLocks noGrp="1" noChangeArrowheads="1"/>
          </p:cNvSpPr>
          <p:nvPr>
            <p:ph idx="1"/>
          </p:nvPr>
        </p:nvSpPr>
        <p:spPr>
          <a:xfrm>
            <a:off x="1102606" y="1864310"/>
            <a:ext cx="10420609" cy="4780625"/>
          </a:xfrm>
        </p:spPr>
        <p:txBody>
          <a:bodyPr rtlCol="0">
            <a:normAutofit/>
          </a:bodyPr>
          <a:lstStyle/>
          <a:p>
            <a:pPr marL="0" indent="0">
              <a:buNone/>
              <a:defRPr/>
            </a:pPr>
            <a:r>
              <a:rPr lang="en-US" sz="2400" dirty="0"/>
              <a:t>Awareness of need for coordination between affected healthcare facilities and response agencies</a:t>
            </a:r>
          </a:p>
          <a:p>
            <a:pPr marL="0" indent="0">
              <a:buNone/>
              <a:defRPr/>
            </a:pPr>
            <a:r>
              <a:rPr lang="en-US" sz="2400" dirty="0"/>
              <a:t>Opened Incident Command</a:t>
            </a:r>
          </a:p>
          <a:p>
            <a:pPr marL="0" indent="0">
              <a:buNone/>
              <a:defRPr/>
            </a:pPr>
            <a:r>
              <a:rPr lang="en-US" sz="2400" dirty="0"/>
              <a:t>ED quickly assessed capability and capacity</a:t>
            </a:r>
          </a:p>
          <a:p>
            <a:pPr marL="0" indent="0">
              <a:buNone/>
              <a:defRPr/>
            </a:pPr>
            <a:r>
              <a:rPr lang="en-US" sz="2400" dirty="0"/>
              <a:t>Additional staff to ED</a:t>
            </a:r>
          </a:p>
          <a:p>
            <a:pPr marL="0" indent="0">
              <a:buNone/>
              <a:defRPr/>
            </a:pPr>
            <a:r>
              <a:rPr lang="en-US" sz="2400" dirty="0"/>
              <a:t>Notifications made to ANC’s, other units</a:t>
            </a:r>
          </a:p>
          <a:p>
            <a:pPr marL="0" indent="0">
              <a:buNone/>
              <a:defRPr/>
            </a:pPr>
            <a:r>
              <a:rPr lang="en-US" sz="2400" dirty="0"/>
              <a:t>Verification from HazMat &amp; online resources determined pt. </a:t>
            </a:r>
            <a:r>
              <a:rPr lang="en-US" sz="2400" dirty="0" err="1"/>
              <a:t>decon</a:t>
            </a:r>
            <a:r>
              <a:rPr lang="en-US" sz="2400" dirty="0"/>
              <a:t> was not needed.</a:t>
            </a:r>
          </a:p>
          <a:p>
            <a:pPr marL="0" indent="0">
              <a:buNone/>
              <a:defRPr/>
            </a:pPr>
            <a:r>
              <a:rPr lang="en-US" sz="2400" dirty="0"/>
              <a:t>Marketing staff to ED for media</a:t>
            </a:r>
          </a:p>
          <a:p>
            <a:pPr lvl="1">
              <a:buFont typeface="Arial" pitchFamily="34" charset="0"/>
              <a:buChar char="–"/>
              <a:defRPr/>
            </a:pPr>
            <a:endParaRPr lang="en-US" sz="2000" dirty="0"/>
          </a:p>
        </p:txBody>
      </p:sp>
    </p:spTree>
    <p:extLst>
      <p:ext uri="{BB962C8B-B14F-4D97-AF65-F5344CB8AC3E}">
        <p14:creationId xmlns:p14="http://schemas.microsoft.com/office/powerpoint/2010/main" val="11861231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b="1" dirty="0">
                <a:solidFill>
                  <a:schemeClr val="tx1"/>
                </a:solidFill>
              </a:rPr>
              <a:t>Outcomes </a:t>
            </a:r>
          </a:p>
        </p:txBody>
      </p:sp>
      <p:sp>
        <p:nvSpPr>
          <p:cNvPr id="12291" name="Content Placeholder 2"/>
          <p:cNvSpPr>
            <a:spLocks noGrp="1"/>
          </p:cNvSpPr>
          <p:nvPr>
            <p:ph idx="1"/>
          </p:nvPr>
        </p:nvSpPr>
        <p:spPr>
          <a:xfrm>
            <a:off x="1097280" y="1811044"/>
            <a:ext cx="9113520" cy="4665955"/>
          </a:xfrm>
        </p:spPr>
        <p:txBody>
          <a:bodyPr rtlCol="0">
            <a:normAutofit/>
          </a:bodyPr>
          <a:lstStyle/>
          <a:p>
            <a:pPr>
              <a:spcBef>
                <a:spcPct val="50000"/>
              </a:spcBef>
              <a:buFontTx/>
              <a:buChar char="•"/>
            </a:pPr>
            <a:r>
              <a:rPr lang="en-US" sz="2800" dirty="0">
                <a:latin typeface="Calibri" pitchFamily="34" charset="0"/>
              </a:rPr>
              <a:t>  Received a total of 20 patients</a:t>
            </a:r>
          </a:p>
          <a:p>
            <a:pPr>
              <a:spcBef>
                <a:spcPct val="50000"/>
              </a:spcBef>
              <a:buFontTx/>
              <a:buChar char="•"/>
            </a:pPr>
            <a:r>
              <a:rPr lang="en-US" sz="2800" dirty="0">
                <a:latin typeface="Calibri" pitchFamily="34" charset="0"/>
              </a:rPr>
              <a:t>  No patients admitted</a:t>
            </a:r>
          </a:p>
          <a:p>
            <a:pPr>
              <a:spcBef>
                <a:spcPct val="50000"/>
              </a:spcBef>
              <a:buFontTx/>
              <a:buChar char="•"/>
            </a:pPr>
            <a:r>
              <a:rPr lang="en-US" sz="2800" dirty="0">
                <a:latin typeface="Calibri" pitchFamily="34" charset="0"/>
              </a:rPr>
              <a:t>  6 patients transferred to burn center</a:t>
            </a:r>
          </a:p>
          <a:p>
            <a:pPr>
              <a:spcBef>
                <a:spcPct val="50000"/>
              </a:spcBef>
              <a:buFontTx/>
              <a:buChar char="•"/>
            </a:pPr>
            <a:r>
              <a:rPr lang="en-US" sz="2800" dirty="0">
                <a:latin typeface="Calibri" pitchFamily="34" charset="0"/>
              </a:rPr>
              <a:t>  Injuries were burns, fractures, lacerations</a:t>
            </a:r>
          </a:p>
          <a:p>
            <a:pPr>
              <a:spcBef>
                <a:spcPct val="50000"/>
              </a:spcBef>
              <a:buFontTx/>
              <a:buChar char="•"/>
            </a:pPr>
            <a:r>
              <a:rPr lang="en-US" sz="2800" dirty="0">
                <a:latin typeface="Calibri" pitchFamily="34" charset="0"/>
              </a:rPr>
              <a:t>  Family coordination with other facilities</a:t>
            </a:r>
          </a:p>
          <a:p>
            <a:pPr>
              <a:spcBef>
                <a:spcPct val="50000"/>
              </a:spcBef>
              <a:buFontTx/>
              <a:buChar char="•"/>
            </a:pPr>
            <a:r>
              <a:rPr lang="en-US" sz="2800" dirty="0">
                <a:latin typeface="Calibri" pitchFamily="34" charset="0"/>
              </a:rPr>
              <a:t>  Multiple media requests</a:t>
            </a:r>
          </a:p>
          <a:p>
            <a:pPr>
              <a:defRPr/>
            </a:pPr>
            <a:endParaRPr lang="en-US" sz="2800" dirty="0"/>
          </a:p>
        </p:txBody>
      </p:sp>
    </p:spTree>
    <p:custDataLst>
      <p:tags r:id="rId1"/>
    </p:custDataLst>
    <p:extLst>
      <p:ext uri="{BB962C8B-B14F-4D97-AF65-F5344CB8AC3E}">
        <p14:creationId xmlns:p14="http://schemas.microsoft.com/office/powerpoint/2010/main" val="234319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10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10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 calcmode="lin" valueType="num">
                                      <p:cBhvr additive="base">
                                        <p:cTn id="37" dur="10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0060-94C2-47F8-A2A4-CCEB8F2CAB47}"/>
              </a:ext>
            </a:extLst>
          </p:cNvPr>
          <p:cNvSpPr>
            <a:spLocks noGrp="1"/>
          </p:cNvSpPr>
          <p:nvPr>
            <p:ph type="title"/>
          </p:nvPr>
        </p:nvSpPr>
        <p:spPr>
          <a:xfrm>
            <a:off x="1097280" y="286603"/>
            <a:ext cx="11094720" cy="1450757"/>
          </a:xfrm>
        </p:spPr>
        <p:txBody>
          <a:bodyPr>
            <a:normAutofit/>
          </a:bodyPr>
          <a:lstStyle/>
          <a:p>
            <a:r>
              <a:rPr lang="en-US" sz="4000" b="1" dirty="0"/>
              <a:t>Hospital C 700+ Bed Level I Trauma and Burn Center</a:t>
            </a:r>
          </a:p>
        </p:txBody>
      </p:sp>
      <p:sp>
        <p:nvSpPr>
          <p:cNvPr id="4" name="Rectangle 3">
            <a:extLst>
              <a:ext uri="{FF2B5EF4-FFF2-40B4-BE49-F238E27FC236}">
                <a16:creationId xmlns:a16="http://schemas.microsoft.com/office/drawing/2014/main" id="{4AB8630F-AD06-48C8-A8E8-97A386508B0F}"/>
              </a:ext>
            </a:extLst>
          </p:cNvPr>
          <p:cNvSpPr>
            <a:spLocks noGrp="1" noChangeArrowheads="1"/>
          </p:cNvSpPr>
          <p:nvPr>
            <p:ph idx="1"/>
          </p:nvPr>
        </p:nvSpPr>
        <p:spPr>
          <a:xfrm>
            <a:off x="1102606" y="1864310"/>
            <a:ext cx="10420609" cy="4780625"/>
          </a:xfrm>
        </p:spPr>
        <p:txBody>
          <a:bodyPr rtlCol="0">
            <a:normAutofit/>
          </a:bodyPr>
          <a:lstStyle/>
          <a:p>
            <a:pPr>
              <a:spcBef>
                <a:spcPct val="50000"/>
              </a:spcBef>
              <a:buFontTx/>
              <a:buChar char="•"/>
            </a:pPr>
            <a:r>
              <a:rPr lang="en-US" sz="2800" dirty="0">
                <a:latin typeface="Calibri" pitchFamily="34" charset="0"/>
              </a:rPr>
              <a:t>   Hospital in-house notification</a:t>
            </a:r>
          </a:p>
          <a:p>
            <a:pPr>
              <a:spcBef>
                <a:spcPct val="50000"/>
              </a:spcBef>
              <a:buFontTx/>
              <a:buChar char="•"/>
            </a:pPr>
            <a:r>
              <a:rPr lang="en-US" sz="2800" dirty="0">
                <a:latin typeface="Calibri" pitchFamily="34" charset="0"/>
              </a:rPr>
              <a:t>   Quick formal field notification</a:t>
            </a:r>
          </a:p>
          <a:p>
            <a:pPr>
              <a:spcBef>
                <a:spcPct val="50000"/>
              </a:spcBef>
              <a:buFontTx/>
              <a:buChar char="•"/>
            </a:pPr>
            <a:r>
              <a:rPr lang="en-US" sz="2800" dirty="0">
                <a:latin typeface="Calibri" pitchFamily="34" charset="0"/>
              </a:rPr>
              <a:t>   Prepare for reception of all acuity levels</a:t>
            </a:r>
          </a:p>
          <a:p>
            <a:pPr>
              <a:spcBef>
                <a:spcPct val="50000"/>
              </a:spcBef>
              <a:buFontTx/>
              <a:buChar char="•"/>
            </a:pPr>
            <a:r>
              <a:rPr lang="en-US" sz="2800" dirty="0">
                <a:latin typeface="Calibri" pitchFamily="34" charset="0"/>
              </a:rPr>
              <a:t>   Prepare for pts without identification</a:t>
            </a:r>
          </a:p>
          <a:p>
            <a:pPr>
              <a:spcBef>
                <a:spcPct val="50000"/>
              </a:spcBef>
              <a:buFontTx/>
              <a:buChar char="•"/>
            </a:pPr>
            <a:r>
              <a:rPr lang="en-US" sz="2800" dirty="0">
                <a:latin typeface="Calibri" pitchFamily="34" charset="0"/>
              </a:rPr>
              <a:t>   Prepare for more than reported (include self-referrals)</a:t>
            </a:r>
            <a:endParaRPr lang="en-US" sz="2800" dirty="0">
              <a:latin typeface="Lucida Sans Unicode" pitchFamily="34" charset="0"/>
            </a:endParaRPr>
          </a:p>
          <a:p>
            <a:pPr lvl="1">
              <a:buFont typeface="Arial" pitchFamily="34" charset="0"/>
              <a:buChar char="–"/>
              <a:defRPr/>
            </a:pPr>
            <a:endParaRPr lang="en-US" sz="2400" dirty="0"/>
          </a:p>
        </p:txBody>
      </p:sp>
    </p:spTree>
    <p:extLst>
      <p:ext uri="{BB962C8B-B14F-4D97-AF65-F5344CB8AC3E}">
        <p14:creationId xmlns:p14="http://schemas.microsoft.com/office/powerpoint/2010/main" val="2381204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p:cNvSpPr>
          <p:nvPr>
            <p:ph idx="1"/>
          </p:nvPr>
        </p:nvSpPr>
        <p:spPr>
          <a:xfrm>
            <a:off x="443885" y="1353105"/>
            <a:ext cx="11478826" cy="4953000"/>
          </a:xfrm>
          <a:solidFill>
            <a:schemeClr val="bg1"/>
          </a:solidFill>
        </p:spPr>
        <p:txBody>
          <a:bodyPr>
            <a:normAutofit fontScale="92500" lnSpcReduction="10000"/>
          </a:bodyPr>
          <a:lstStyle/>
          <a:p>
            <a:pPr eaLnBrk="1" hangingPunct="1">
              <a:lnSpc>
                <a:spcPct val="80000"/>
              </a:lnSpc>
            </a:pPr>
            <a:r>
              <a:rPr lang="en-US" sz="2600" b="1" dirty="0"/>
              <a:t>11:30   </a:t>
            </a:r>
            <a:r>
              <a:rPr lang="en-US" sz="2600" dirty="0"/>
              <a:t>Explosion occurred. 11:45 Burn Center surgeons and charge nurse confer to discuss who could move if needed (20 bed burn center ICU full at that time, 4 patients identified who could move to nearby Surgical ICU)</a:t>
            </a:r>
          </a:p>
          <a:p>
            <a:pPr eaLnBrk="1" hangingPunct="1">
              <a:lnSpc>
                <a:spcPct val="80000"/>
              </a:lnSpc>
            </a:pPr>
            <a:r>
              <a:rPr lang="en-US" sz="2600" b="1" dirty="0"/>
              <a:t>12:00, 12:04, 12:06   </a:t>
            </a:r>
            <a:r>
              <a:rPr lang="en-US" sz="2600" dirty="0"/>
              <a:t>Trauma Alert Issued at Burn Center for incoming disaster casualties (from scene via EMS).</a:t>
            </a:r>
          </a:p>
          <a:p>
            <a:pPr eaLnBrk="1" hangingPunct="1">
              <a:lnSpc>
                <a:spcPct val="80000"/>
              </a:lnSpc>
            </a:pPr>
            <a:r>
              <a:rPr lang="en-US" sz="2600" b="1" dirty="0"/>
              <a:t>12:25</a:t>
            </a:r>
            <a:r>
              <a:rPr lang="en-US" sz="2600" dirty="0"/>
              <a:t>   First of three critically burned patients and all three arrive within the next seven minutes.</a:t>
            </a:r>
          </a:p>
          <a:p>
            <a:pPr eaLnBrk="1" hangingPunct="1">
              <a:lnSpc>
                <a:spcPct val="80000"/>
              </a:lnSpc>
            </a:pPr>
            <a:r>
              <a:rPr lang="en-US" sz="2600" b="1" dirty="0"/>
              <a:t>13:32, 14:15 and 14:25 </a:t>
            </a:r>
            <a:r>
              <a:rPr lang="en-US" sz="2600" dirty="0"/>
              <a:t>	Burn Patients moved from ED to Burn Unit. </a:t>
            </a:r>
          </a:p>
          <a:p>
            <a:pPr eaLnBrk="1" hangingPunct="1">
              <a:lnSpc>
                <a:spcPct val="80000"/>
              </a:lnSpc>
            </a:pPr>
            <a:r>
              <a:rPr lang="en-US" sz="2600" b="1" dirty="0"/>
              <a:t>14:10   </a:t>
            </a:r>
            <a:r>
              <a:rPr lang="en-US" sz="2600" dirty="0"/>
              <a:t>Trauma Alert for incoming (burn) patient from scene (rescue from debris)</a:t>
            </a:r>
          </a:p>
          <a:p>
            <a:pPr eaLnBrk="1" hangingPunct="1">
              <a:lnSpc>
                <a:spcPct val="80000"/>
              </a:lnSpc>
            </a:pPr>
            <a:r>
              <a:rPr lang="en-US" sz="2600" b="1" dirty="0"/>
              <a:t>14:42</a:t>
            </a:r>
            <a:r>
              <a:rPr lang="en-US" sz="2600" dirty="0"/>
              <a:t>   Burn Patient (cleared of trauma injury suspected) transferred from Level I Trauma Center to Burn Center and arrived at Burn Center 15:45</a:t>
            </a:r>
          </a:p>
          <a:p>
            <a:pPr eaLnBrk="1" hangingPunct="1">
              <a:lnSpc>
                <a:spcPct val="80000"/>
              </a:lnSpc>
            </a:pPr>
            <a:r>
              <a:rPr lang="en-US" sz="2600" dirty="0"/>
              <a:t>Three remaining burn patients at Regional Hospital to be transferred, </a:t>
            </a:r>
            <a:r>
              <a:rPr lang="en-US" sz="2600" b="1" dirty="0"/>
              <a:t>19:45, 19:54, 20:21</a:t>
            </a:r>
            <a:r>
              <a:rPr lang="en-US" sz="2600" dirty="0"/>
              <a:t>   Patients arrives from Regional Hospital</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b="1" dirty="0"/>
          </a:p>
        </p:txBody>
      </p:sp>
      <p:sp>
        <p:nvSpPr>
          <p:cNvPr id="123908" name="Title 3"/>
          <p:cNvSpPr>
            <a:spLocks noChangeArrowheads="1"/>
          </p:cNvSpPr>
          <p:nvPr/>
        </p:nvSpPr>
        <p:spPr bwMode="auto">
          <a:xfrm>
            <a:off x="1981200" y="152400"/>
            <a:ext cx="8229600" cy="1447800"/>
          </a:xfrm>
          <a:prstGeom prst="rect">
            <a:avLst/>
          </a:prstGeom>
          <a:noFill/>
          <a:ln w="57150" cmpd="thinThick">
            <a:noFill/>
            <a:miter lim="800000"/>
            <a:headEnd/>
            <a:tailEnd/>
          </a:ln>
        </p:spPr>
        <p:txBody>
          <a:bodyPr lIns="86867" tIns="43433" rIns="86867" bIns="43433" anchor="ctr"/>
          <a:lstStyle/>
          <a:p>
            <a:pPr algn="ctr" defTabSz="868363" eaLnBrk="0" hangingPunct="0"/>
            <a:r>
              <a:rPr lang="en-US" sz="3600" b="1" dirty="0">
                <a:latin typeface="Calibri" pitchFamily="34" charset="0"/>
              </a:rPr>
              <a:t>Disaster Timeline</a:t>
            </a:r>
            <a:endParaRPr lang="en-US" sz="3200" b="1" dirty="0">
              <a:latin typeface="Calibri" pitchFamily="34" charset="0"/>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2B1A-CF43-4B37-B8C1-DC0EB5DA07EA}"/>
              </a:ext>
            </a:extLst>
          </p:cNvPr>
          <p:cNvSpPr>
            <a:spLocks noGrp="1"/>
          </p:cNvSpPr>
          <p:nvPr>
            <p:ph type="title"/>
          </p:nvPr>
        </p:nvSpPr>
        <p:spPr/>
        <p:txBody>
          <a:bodyPr/>
          <a:lstStyle/>
          <a:p>
            <a:r>
              <a:rPr lang="en-US" b="1" dirty="0"/>
              <a:t>Overview cont.</a:t>
            </a:r>
          </a:p>
        </p:txBody>
      </p:sp>
      <p:sp>
        <p:nvSpPr>
          <p:cNvPr id="3" name="Content Placeholder 2">
            <a:extLst>
              <a:ext uri="{FF2B5EF4-FFF2-40B4-BE49-F238E27FC236}">
                <a16:creationId xmlns:a16="http://schemas.microsoft.com/office/drawing/2014/main" id="{4148A297-CCED-4188-8A9B-BAC71E5A6FC4}"/>
              </a:ext>
            </a:extLst>
          </p:cNvPr>
          <p:cNvSpPr>
            <a:spLocks noGrp="1"/>
          </p:cNvSpPr>
          <p:nvPr>
            <p:ph idx="1"/>
          </p:nvPr>
        </p:nvSpPr>
        <p:spPr>
          <a:xfrm>
            <a:off x="1097280" y="1845734"/>
            <a:ext cx="9120918" cy="4448534"/>
          </a:xfrm>
        </p:spPr>
        <p:txBody>
          <a:bodyPr>
            <a:normAutofit/>
          </a:bodyPr>
          <a:lstStyle/>
          <a:p>
            <a:r>
              <a:rPr lang="en-US" sz="3200" b="1" dirty="0"/>
              <a:t>Nuclear/Radiation: </a:t>
            </a:r>
            <a:r>
              <a:rPr lang="en-US" sz="3200" dirty="0"/>
              <a:t>important to distinguish between nuclear and radiation; rapid release of nuclear energy produces a thermal wave that will burn anything, and anyone impacted by the wave. However, industrial and medical radiation will not produce a burn injury (short term)</a:t>
            </a:r>
          </a:p>
          <a:p>
            <a:endParaRPr lang="en-US" sz="2800" dirty="0"/>
          </a:p>
          <a:p>
            <a:endParaRPr lang="en-US" dirty="0"/>
          </a:p>
        </p:txBody>
      </p:sp>
      <p:pic>
        <p:nvPicPr>
          <p:cNvPr id="4" name="Picture 2" descr="Overview Icon #129830 - Free Icons Library">
            <a:extLst>
              <a:ext uri="{FF2B5EF4-FFF2-40B4-BE49-F238E27FC236}">
                <a16:creationId xmlns:a16="http://schemas.microsoft.com/office/drawing/2014/main" id="{FF9A054B-D11E-4F1D-BAE6-00EDF19184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364137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5680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5103-1F99-43AC-AFE0-BDC5F6DACD63}"/>
              </a:ext>
            </a:extLst>
          </p:cNvPr>
          <p:cNvSpPr>
            <a:spLocks noGrp="1"/>
          </p:cNvSpPr>
          <p:nvPr>
            <p:ph type="title"/>
          </p:nvPr>
        </p:nvSpPr>
        <p:spPr/>
        <p:txBody>
          <a:bodyPr/>
          <a:lstStyle/>
          <a:p>
            <a:r>
              <a:rPr lang="en-US" b="1" dirty="0"/>
              <a:t>Outcomes</a:t>
            </a:r>
            <a:r>
              <a:rPr lang="en-US" dirty="0"/>
              <a:t> </a:t>
            </a:r>
          </a:p>
        </p:txBody>
      </p:sp>
      <p:sp>
        <p:nvSpPr>
          <p:cNvPr id="3" name="Content Placeholder 2">
            <a:extLst>
              <a:ext uri="{FF2B5EF4-FFF2-40B4-BE49-F238E27FC236}">
                <a16:creationId xmlns:a16="http://schemas.microsoft.com/office/drawing/2014/main" id="{A87AD975-DAEC-4D02-A3FB-878F9DBF31CE}"/>
              </a:ext>
            </a:extLst>
          </p:cNvPr>
          <p:cNvSpPr>
            <a:spLocks noGrp="1"/>
          </p:cNvSpPr>
          <p:nvPr>
            <p:ph idx="1"/>
          </p:nvPr>
        </p:nvSpPr>
        <p:spPr>
          <a:xfrm>
            <a:off x="1097280" y="1845733"/>
            <a:ext cx="10058400" cy="4590577"/>
          </a:xfrm>
        </p:spPr>
        <p:txBody>
          <a:bodyPr>
            <a:normAutofit/>
          </a:bodyPr>
          <a:lstStyle/>
          <a:p>
            <a:r>
              <a:rPr lang="en-US" sz="2400" dirty="0"/>
              <a:t>Average Age: 45.8 years (30-65 years), Gender: 4 males, 3 Females</a:t>
            </a:r>
          </a:p>
          <a:p>
            <a:r>
              <a:rPr lang="en-US" sz="2400" dirty="0"/>
              <a:t>Average % TBSA burn: 23.7% (2%-52% TBSA)</a:t>
            </a:r>
          </a:p>
          <a:p>
            <a:r>
              <a:rPr lang="en-US" sz="2400" dirty="0"/>
              <a:t>4 with inhalation injury, 3 with &gt; 40% TBSA burns admitted, Extremely Critical</a:t>
            </a:r>
          </a:p>
          <a:p>
            <a:r>
              <a:rPr lang="en-US" sz="2400" dirty="0"/>
              <a:t>Other injuries: patellar fracture, CT spine injury</a:t>
            </a:r>
          </a:p>
          <a:p>
            <a:r>
              <a:rPr lang="en-US" sz="2400" dirty="0"/>
              <a:t>Average LOS for 4 less serious patients: 18.75 days</a:t>
            </a:r>
          </a:p>
          <a:p>
            <a:r>
              <a:rPr lang="en-US" sz="2400" dirty="0"/>
              <a:t>3 Critical patients: 69 days (Discharged), 72 days (Discharged), and 148 days (Expired)</a:t>
            </a:r>
          </a:p>
          <a:p>
            <a:r>
              <a:rPr lang="en-US" sz="2400" dirty="0"/>
              <a:t>3 patients had tracheostomies, and were on vents 20 days out, 3 patients had escharotomies, fasciotomies, 5 patients had more than a dozen operations</a:t>
            </a:r>
          </a:p>
          <a:p>
            <a:endParaRPr lang="en-US" dirty="0"/>
          </a:p>
        </p:txBody>
      </p:sp>
    </p:spTree>
    <p:extLst>
      <p:ext uri="{BB962C8B-B14F-4D97-AF65-F5344CB8AC3E}">
        <p14:creationId xmlns:p14="http://schemas.microsoft.com/office/powerpoint/2010/main" val="15726743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UNC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w="9525">
            <a:noFill/>
            <a:miter lim="800000"/>
            <a:headEnd/>
            <a:tailEnd/>
          </a:ln>
        </p:spPr>
      </p:pic>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b="1" dirty="0">
                <a:solidFill>
                  <a:schemeClr val="tx1"/>
                </a:solidFill>
              </a:rPr>
              <a:t>Lessons Learned</a:t>
            </a:r>
          </a:p>
        </p:txBody>
      </p:sp>
      <p:sp>
        <p:nvSpPr>
          <p:cNvPr id="12291" name="Content Placeholder 2"/>
          <p:cNvSpPr>
            <a:spLocks noGrp="1"/>
          </p:cNvSpPr>
          <p:nvPr>
            <p:ph idx="1"/>
          </p:nvPr>
        </p:nvSpPr>
        <p:spPr>
          <a:xfrm>
            <a:off x="1097279" y="1811044"/>
            <a:ext cx="10869819" cy="4665955"/>
          </a:xfrm>
        </p:spPr>
        <p:txBody>
          <a:bodyPr rtlCol="0">
            <a:normAutofit/>
          </a:bodyPr>
          <a:lstStyle/>
          <a:p>
            <a:pPr marL="457200" indent="-457200">
              <a:buFont typeface="+mj-lt"/>
              <a:buAutoNum type="arabicPeriod"/>
              <a:defRPr/>
            </a:pPr>
            <a:r>
              <a:rPr lang="en-US" sz="2400" dirty="0"/>
              <a:t>Early notification was essential</a:t>
            </a:r>
          </a:p>
          <a:p>
            <a:pPr marL="457200" indent="-457200">
              <a:buFont typeface="+mj-lt"/>
              <a:buAutoNum type="arabicPeriod"/>
              <a:defRPr/>
            </a:pPr>
            <a:r>
              <a:rPr lang="en-US" sz="2400" dirty="0"/>
              <a:t>EMS system involved with scene response has exceptional reputation and were prepared to bypass a Level I trauma center and a large regional hospital before arriving at the Burn Center.  </a:t>
            </a:r>
          </a:p>
          <a:p>
            <a:pPr marL="457200" indent="-457200">
              <a:buFont typeface="+mj-lt"/>
              <a:buAutoNum type="arabicPeriod"/>
              <a:defRPr/>
            </a:pPr>
            <a:r>
              <a:rPr lang="en-US" sz="2400" dirty="0"/>
              <a:t>How many days of supplies are on hand and does anything need to be ordered?</a:t>
            </a:r>
          </a:p>
          <a:p>
            <a:pPr marL="457200" indent="-457200">
              <a:buFont typeface="+mj-lt"/>
              <a:buAutoNum type="arabicPeriod"/>
              <a:defRPr/>
            </a:pPr>
            <a:r>
              <a:rPr lang="en-US" sz="2400" dirty="0"/>
              <a:t>Resources at local burn center are routinely at or above capacity often relying on adjacent ICUs for additional capacity</a:t>
            </a:r>
          </a:p>
          <a:p>
            <a:pPr marL="457200" indent="-457200">
              <a:buFont typeface="+mj-lt"/>
              <a:buAutoNum type="arabicPeriod"/>
              <a:defRPr/>
            </a:pPr>
            <a:r>
              <a:rPr lang="en-US" sz="2400" dirty="0"/>
              <a:t>Role of housekeeping cannot be overstated. To clear a room and make ready for the next burn patient requires intense cleaning and attention to detail </a:t>
            </a:r>
          </a:p>
          <a:p>
            <a:pPr marL="457200" indent="-457200">
              <a:buFont typeface="+mj-lt"/>
              <a:buAutoNum type="arabicPeriod"/>
              <a:defRPr/>
            </a:pPr>
            <a:r>
              <a:rPr lang="en-US" sz="2400" dirty="0"/>
              <a:t>Hydrotherapy/debridement and securing (as well as prepping) additional operating rooms (bringing up to temperature) may be needed</a:t>
            </a:r>
          </a:p>
        </p:txBody>
      </p:sp>
      <p:pic>
        <p:nvPicPr>
          <p:cNvPr id="18434" name="Picture 2" descr="102 Lessons learned Vector Images - Free &amp;amp; Royalty-free Lessons learned  Vectors | Depositphotos®">
            <a:extLst>
              <a:ext uri="{FF2B5EF4-FFF2-40B4-BE49-F238E27FC236}">
                <a16:creationId xmlns:a16="http://schemas.microsoft.com/office/drawing/2014/main" id="{94F74681-48DC-41A6-9A70-04B5AF6F2102}"/>
              </a:ext>
            </a:extLst>
          </p:cNvPr>
          <p:cNvPicPr>
            <a:picLocks noChangeAspect="1" noChangeArrowheads="1"/>
          </p:cNvPicPr>
          <p:nvPr/>
        </p:nvPicPr>
        <p:blipFill>
          <a:blip r:embed="rId4" cstate="screen">
            <a:clrChange>
              <a:clrFrom>
                <a:srgbClr val="F6F6F6"/>
              </a:clrFrom>
              <a:clrTo>
                <a:srgbClr val="F6F6F6">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627462" y="91904"/>
            <a:ext cx="2437290" cy="18401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7152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10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10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 calcmode="lin" valueType="num">
                                      <p:cBhvr additive="base">
                                        <p:cTn id="37" dur="10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3"/>
          <p:cNvSpPr>
            <a:spLocks noChangeArrowheads="1"/>
          </p:cNvSpPr>
          <p:nvPr/>
        </p:nvSpPr>
        <p:spPr bwMode="auto">
          <a:xfrm>
            <a:off x="1193307" y="1808825"/>
            <a:ext cx="10760154" cy="4495800"/>
          </a:xfrm>
          <a:prstGeom prst="rect">
            <a:avLst/>
          </a:prstGeom>
          <a:noFill/>
          <a:ln w="38100" cmpd="dbl">
            <a:noFill/>
            <a:miter lim="800000"/>
            <a:headEnd/>
            <a:tailEnd/>
          </a:ln>
          <a:effectLst/>
        </p:spPr>
        <p:txBody>
          <a:bodyPr lIns="86867" tIns="43433" rIns="86867" bIns="43433"/>
          <a:lstStyle/>
          <a:p>
            <a:pPr algn="ctr" defTabSz="868363">
              <a:spcBef>
                <a:spcPct val="20000"/>
              </a:spcBef>
            </a:pPr>
            <a:endParaRPr lang="en-US" sz="900" b="1" dirty="0"/>
          </a:p>
          <a:p>
            <a:pPr defTabSz="868363">
              <a:spcBef>
                <a:spcPct val="20000"/>
              </a:spcBef>
              <a:buFontTx/>
              <a:buChar char="•"/>
            </a:pPr>
            <a:r>
              <a:rPr lang="en-US" sz="2400" dirty="0"/>
              <a:t> </a:t>
            </a:r>
            <a:r>
              <a:rPr lang="en-US" sz="2800" dirty="0"/>
              <a:t>How does this scenario apply to your community? Could this happen in your community?</a:t>
            </a:r>
          </a:p>
          <a:p>
            <a:pPr defTabSz="868363">
              <a:spcBef>
                <a:spcPct val="20000"/>
              </a:spcBef>
              <a:buFontTx/>
              <a:buChar char="•"/>
            </a:pPr>
            <a:r>
              <a:rPr lang="en-US" sz="2800" dirty="0"/>
              <a:t>In your opinion, what worked that has application to your jurisdiction or hospital? </a:t>
            </a:r>
          </a:p>
          <a:p>
            <a:pPr defTabSz="868363">
              <a:spcBef>
                <a:spcPct val="20000"/>
              </a:spcBef>
              <a:buFontTx/>
              <a:buChar char="•"/>
            </a:pPr>
            <a:r>
              <a:rPr lang="en-US" sz="2800" dirty="0"/>
              <a:t> In your opinion, what would you do differently if this occurred in your jurisdiction or hospital? </a:t>
            </a:r>
          </a:p>
          <a:p>
            <a:pPr defTabSz="868363">
              <a:spcBef>
                <a:spcPct val="20000"/>
              </a:spcBef>
              <a:buFontTx/>
              <a:buChar char="•"/>
            </a:pPr>
            <a:r>
              <a:rPr lang="en-US" sz="2800" dirty="0"/>
              <a:t>For your community, would you transfer directly to the trauma center or burn center, or to the local hospital first?</a:t>
            </a:r>
          </a:p>
          <a:p>
            <a:pPr defTabSz="868363">
              <a:spcBef>
                <a:spcPct val="20000"/>
              </a:spcBef>
              <a:buFontTx/>
              <a:buChar char="•"/>
            </a:pPr>
            <a:r>
              <a:rPr lang="en-US" sz="2800" dirty="0"/>
              <a:t>What if the scenario had 20 burn patients? 30 burn patients?</a:t>
            </a:r>
          </a:p>
        </p:txBody>
      </p:sp>
      <p:sp>
        <p:nvSpPr>
          <p:cNvPr id="5" name="Title 1">
            <a:extLst>
              <a:ext uri="{FF2B5EF4-FFF2-40B4-BE49-F238E27FC236}">
                <a16:creationId xmlns:a16="http://schemas.microsoft.com/office/drawing/2014/main" id="{A2A3C0ED-6F8E-49B8-8D4B-64C7F89DB0CD}"/>
              </a:ext>
            </a:extLst>
          </p:cNvPr>
          <p:cNvSpPr>
            <a:spLocks noGrp="1"/>
          </p:cNvSpPr>
          <p:nvPr>
            <p:ph type="title"/>
          </p:nvPr>
        </p:nvSpPr>
        <p:spPr>
          <a:xfrm>
            <a:off x="1097280" y="286603"/>
            <a:ext cx="10058400" cy="1450757"/>
          </a:xfrm>
        </p:spPr>
        <p:txBody>
          <a:bodyPr/>
          <a:lstStyle/>
          <a:p>
            <a:r>
              <a:rPr lang="en-US" b="1" dirty="0"/>
              <a:t>Assuming this was your town, what would you do? (Discuss)</a:t>
            </a:r>
          </a:p>
        </p:txBody>
      </p:sp>
    </p:spTree>
    <p:extLst>
      <p:ext uri="{BB962C8B-B14F-4D97-AF65-F5344CB8AC3E}">
        <p14:creationId xmlns:p14="http://schemas.microsoft.com/office/powerpoint/2010/main" val="34612538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DDA2-9BE8-42FE-B7B3-F9D7B6F5B7EB}"/>
              </a:ext>
            </a:extLst>
          </p:cNvPr>
          <p:cNvSpPr>
            <a:spLocks noGrp="1"/>
          </p:cNvSpPr>
          <p:nvPr>
            <p:ph type="title"/>
          </p:nvPr>
        </p:nvSpPr>
        <p:spPr/>
        <p:txBody>
          <a:bodyPr>
            <a:normAutofit fontScale="90000"/>
          </a:bodyPr>
          <a:lstStyle/>
          <a:p>
            <a:r>
              <a:rPr lang="en-US" b="1" dirty="0"/>
              <a:t>Case Studies cont.</a:t>
            </a:r>
            <a:br>
              <a:rPr lang="en-US" b="1" dirty="0"/>
            </a:br>
            <a:r>
              <a:rPr lang="en-US" sz="3600" dirty="0"/>
              <a:t>Four Real World Events involving scenarios that could exist in most communities.</a:t>
            </a:r>
            <a:endParaRPr lang="en-US" b="1" dirty="0"/>
          </a:p>
        </p:txBody>
      </p:sp>
      <p:sp>
        <p:nvSpPr>
          <p:cNvPr id="3" name="Content Placeholder 2">
            <a:extLst>
              <a:ext uri="{FF2B5EF4-FFF2-40B4-BE49-F238E27FC236}">
                <a16:creationId xmlns:a16="http://schemas.microsoft.com/office/drawing/2014/main" id="{C8C27757-5496-48C4-A121-F1EE47ECF114}"/>
              </a:ext>
            </a:extLst>
          </p:cNvPr>
          <p:cNvSpPr>
            <a:spLocks noGrp="1"/>
          </p:cNvSpPr>
          <p:nvPr>
            <p:ph idx="1"/>
          </p:nvPr>
        </p:nvSpPr>
        <p:spPr>
          <a:xfrm>
            <a:off x="1097279" y="1845734"/>
            <a:ext cx="11020739" cy="4023360"/>
          </a:xfrm>
        </p:spPr>
        <p:txBody>
          <a:bodyPr>
            <a:normAutofit/>
          </a:bodyPr>
          <a:lstStyle/>
          <a:p>
            <a:r>
              <a:rPr lang="en-US" sz="3600" b="1" dirty="0">
                <a:solidFill>
                  <a:schemeClr val="bg1"/>
                </a:solidFill>
                <a:highlight>
                  <a:srgbClr val="800000"/>
                </a:highlight>
              </a:rPr>
              <a:t>4.</a:t>
            </a:r>
            <a:r>
              <a:rPr lang="en-US" sz="3600" dirty="0"/>
              <a:t> </a:t>
            </a:r>
            <a:r>
              <a:rPr lang="en-US" sz="2400" dirty="0"/>
              <a:t>Industrial plant, grease fire. High pressure hydraulic line repaired with low pressure fitting, when pressurized, it exploded with line falling into hot cooking grease, flash grease fire, thick smoke, exits blocked or locked </a:t>
            </a:r>
          </a:p>
        </p:txBody>
      </p:sp>
      <p:pic>
        <p:nvPicPr>
          <p:cNvPr id="4" name="Picture 2" descr="Transparent Case Study Icon, HD Png Download , Transparent Png Image -  PNGitem">
            <a:extLst>
              <a:ext uri="{FF2B5EF4-FFF2-40B4-BE49-F238E27FC236}">
                <a16:creationId xmlns:a16="http://schemas.microsoft.com/office/drawing/2014/main" id="{CE9E8872-F932-4017-B711-F0F7A8092990}"/>
              </a:ext>
            </a:extLst>
          </p:cNvPr>
          <p:cNvPicPr>
            <a:picLocks noChangeAspect="1" noChangeArrowheads="1"/>
          </p:cNvPicPr>
          <p:nvPr/>
        </p:nvPicPr>
        <p:blipFill rotWithShape="1">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p:blipFill>
        <p:spPr bwMode="auto">
          <a:xfrm>
            <a:off x="10087105" y="3857414"/>
            <a:ext cx="2015231" cy="230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3662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152940" y="369998"/>
            <a:ext cx="8547651" cy="1219200"/>
          </a:xfrm>
          <a:prstGeom prst="rect">
            <a:avLst/>
          </a:prstGeom>
          <a:noFill/>
          <a:ln w="57150" cmpd="thinThick">
            <a:noFill/>
            <a:miter lim="800000"/>
            <a:headEnd/>
            <a:tailEnd/>
          </a:ln>
          <a:effectLst/>
        </p:spPr>
        <p:txBody>
          <a:bodyPr lIns="86867" tIns="43433" rIns="86867" bIns="43433" anchor="ctr"/>
          <a:lstStyle/>
          <a:p>
            <a:pPr algn="ctr" defTabSz="868363">
              <a:defRPr/>
            </a:pPr>
            <a:r>
              <a:rPr lang="en-US" sz="3200" b="1" dirty="0"/>
              <a:t>Fire, Industrial Plant </a:t>
            </a:r>
          </a:p>
          <a:p>
            <a:pPr algn="ctr" defTabSz="868363">
              <a:defRPr/>
            </a:pPr>
            <a:r>
              <a:rPr lang="en-US" sz="2800" b="1" dirty="0"/>
              <a:t>September 3, 1991</a:t>
            </a:r>
          </a:p>
        </p:txBody>
      </p:sp>
      <p:sp>
        <p:nvSpPr>
          <p:cNvPr id="60422" name="Rectangle 5"/>
          <p:cNvSpPr>
            <a:spLocks noChangeArrowheads="1"/>
          </p:cNvSpPr>
          <p:nvPr/>
        </p:nvSpPr>
        <p:spPr bwMode="auto">
          <a:xfrm>
            <a:off x="1152939" y="1456677"/>
            <a:ext cx="10853531" cy="4787114"/>
          </a:xfrm>
          <a:prstGeom prst="rect">
            <a:avLst/>
          </a:prstGeom>
          <a:noFill/>
          <a:ln w="38100" cmpd="dbl">
            <a:noFill/>
            <a:miter lim="800000"/>
            <a:headEnd/>
            <a:tailEnd/>
          </a:ln>
        </p:spPr>
        <p:txBody>
          <a:bodyPr lIns="86867" tIns="43433" rIns="86867" bIns="43433"/>
          <a:lstStyle/>
          <a:p>
            <a:pPr algn="ctr">
              <a:spcBef>
                <a:spcPct val="20000"/>
              </a:spcBef>
            </a:pPr>
            <a:endParaRPr lang="en-US" sz="900" dirty="0">
              <a:latin typeface="Arial Unicode MS" pitchFamily="34" charset="-128"/>
            </a:endParaRPr>
          </a:p>
          <a:p>
            <a:pPr>
              <a:spcBef>
                <a:spcPct val="20000"/>
              </a:spcBef>
              <a:buFontTx/>
              <a:buChar char="•"/>
            </a:pPr>
            <a:r>
              <a:rPr lang="en-US" sz="2800" dirty="0"/>
              <a:t> Grease fire at high volume chicken processing plant</a:t>
            </a:r>
          </a:p>
          <a:p>
            <a:pPr>
              <a:spcBef>
                <a:spcPct val="20000"/>
              </a:spcBef>
              <a:buFontTx/>
              <a:buChar char="•"/>
            </a:pPr>
            <a:r>
              <a:rPr lang="en-US" sz="2800" dirty="0"/>
              <a:t> Due to excessive use of the telephone, owners had disconnected outgoing landline service, no cell phones, first notification was office member who drove to nearby fire department</a:t>
            </a:r>
          </a:p>
          <a:p>
            <a:pPr>
              <a:spcBef>
                <a:spcPct val="20000"/>
              </a:spcBef>
              <a:buFontTx/>
              <a:buChar char="•"/>
            </a:pPr>
            <a:r>
              <a:rPr lang="en-US" sz="2800" dirty="0"/>
              <a:t> 90 employees in the plant, using deep fryers to process “chicken parts”</a:t>
            </a:r>
          </a:p>
          <a:p>
            <a:pPr>
              <a:spcBef>
                <a:spcPct val="20000"/>
              </a:spcBef>
              <a:buFontTx/>
              <a:buChar char="•"/>
            </a:pPr>
            <a:r>
              <a:rPr lang="en-US" sz="2800" dirty="0"/>
              <a:t>Hydraulic line coupling failure, faulty repair (low pressure fitting instead of high-pressure fitting) when pressurized, it failed with line falling into fryer grease, spraying it into the air, and creating rapid combustion</a:t>
            </a:r>
          </a:p>
          <a:p>
            <a:pPr>
              <a:spcBef>
                <a:spcPct val="20000"/>
              </a:spcBef>
              <a:buFontTx/>
              <a:buChar char="•"/>
            </a:pPr>
            <a:r>
              <a:rPr lang="en-US" sz="2800" dirty="0"/>
              <a:t> Due to reported thefts, ownership had padlocked all exits and required employees to only enter/exit through front</a:t>
            </a:r>
            <a:endParaRPr lang="en-US" sz="2400" dirty="0"/>
          </a:p>
          <a:p>
            <a:pPr>
              <a:spcBef>
                <a:spcPct val="20000"/>
              </a:spcBef>
              <a:buClr>
                <a:schemeClr val="tx1"/>
              </a:buClr>
              <a:buFontTx/>
              <a:buChar char="•"/>
            </a:pPr>
            <a:endParaRPr lang="en-US" sz="2800" dirty="0"/>
          </a:p>
          <a:p>
            <a:pPr>
              <a:spcBef>
                <a:spcPct val="20000"/>
              </a:spcBef>
              <a:buClr>
                <a:schemeClr val="tx1"/>
              </a:buClr>
              <a:buFontTx/>
              <a:buChar char="•"/>
            </a:pPr>
            <a:endParaRPr lang="en-US" sz="2800" dirty="0"/>
          </a:p>
          <a:p>
            <a:pPr>
              <a:spcBef>
                <a:spcPct val="20000"/>
              </a:spcBef>
              <a:buFontTx/>
              <a:buChar char="•"/>
            </a:pPr>
            <a:endParaRPr lang="en-US" sz="800" b="1" dirty="0">
              <a:sym typeface="Symbol" pitchFamily="18" charset="2"/>
            </a:endParaRPr>
          </a:p>
          <a:p>
            <a:pPr>
              <a:spcBef>
                <a:spcPct val="20000"/>
              </a:spcBef>
            </a:pPr>
            <a:endParaRPr lang="en-US" sz="800" b="1" dirty="0">
              <a:latin typeface="Arial Unicode MS" pitchFamily="34" charset="-128"/>
            </a:endParaRPr>
          </a:p>
        </p:txBody>
      </p:sp>
    </p:spTree>
    <p:extLst>
      <p:ext uri="{BB962C8B-B14F-4D97-AF65-F5344CB8AC3E}">
        <p14:creationId xmlns:p14="http://schemas.microsoft.com/office/powerpoint/2010/main" val="28426338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65FDD-E99B-40B8-969F-4F54F0CAA6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F5E076-AA38-4BF4-AD1A-96F6BF453609}"/>
              </a:ext>
            </a:extLst>
          </p:cNvPr>
          <p:cNvSpPr>
            <a:spLocks noGrp="1"/>
          </p:cNvSpPr>
          <p:nvPr>
            <p:ph idx="1"/>
          </p:nvPr>
        </p:nvSpPr>
        <p:spPr/>
        <p:txBody>
          <a:bodyPr/>
          <a:lstStyle/>
          <a:p>
            <a:endParaRPr lang="en-US"/>
          </a:p>
        </p:txBody>
      </p:sp>
      <p:pic>
        <p:nvPicPr>
          <p:cNvPr id="2050" name="Picture 2" descr="Decades after the Hamlet fire, the risks of deregulation return | Raleigh  News &amp;amp; Observer">
            <a:extLst>
              <a:ext uri="{FF2B5EF4-FFF2-40B4-BE49-F238E27FC236}">
                <a16:creationId xmlns:a16="http://schemas.microsoft.com/office/drawing/2014/main" id="{B85316C9-589E-4BAB-A95D-283627583F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75"/>
            <a:ext cx="12192000" cy="685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102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endParaRPr lang="en-US"/>
          </a:p>
        </p:txBody>
      </p:sp>
      <p:sp>
        <p:nvSpPr>
          <p:cNvPr id="49155" name="Content Placeholder 2"/>
          <p:cNvSpPr>
            <a:spLocks noGrp="1"/>
          </p:cNvSpPr>
          <p:nvPr>
            <p:ph idx="1"/>
          </p:nvPr>
        </p:nvSpPr>
        <p:spPr/>
        <p:txBody>
          <a:bodyPr/>
          <a:lstStyle/>
          <a:p>
            <a:pPr eaLnBrk="1" hangingPunct="1"/>
            <a:endParaRPr lang="en-US"/>
          </a:p>
        </p:txBody>
      </p:sp>
      <p:pic>
        <p:nvPicPr>
          <p:cNvPr id="49156" name="Picture 2" descr="Image:Imperial foods - cooker 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
            <a:ext cx="12192000" cy="67056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61403-9B68-4CEB-90C1-A257D86A2724}"/>
              </a:ext>
            </a:extLst>
          </p:cNvPr>
          <p:cNvSpPr>
            <a:spLocks noGrp="1"/>
          </p:cNvSpPr>
          <p:nvPr>
            <p:ph type="title"/>
          </p:nvPr>
        </p:nvSpPr>
        <p:spPr/>
        <p:txBody>
          <a:bodyPr>
            <a:normAutofit/>
          </a:bodyPr>
          <a:lstStyle/>
          <a:p>
            <a:r>
              <a:rPr lang="en-US" sz="4400" b="1" dirty="0"/>
              <a:t>Once you are alerted to this event, what are your first considerations? (Discuss)</a:t>
            </a:r>
          </a:p>
        </p:txBody>
      </p:sp>
      <p:sp>
        <p:nvSpPr>
          <p:cNvPr id="3" name="Content Placeholder 2">
            <a:extLst>
              <a:ext uri="{FF2B5EF4-FFF2-40B4-BE49-F238E27FC236}">
                <a16:creationId xmlns:a16="http://schemas.microsoft.com/office/drawing/2014/main" id="{4E62955F-11BF-45ED-8E7B-C0BBA9A9E694}"/>
              </a:ext>
            </a:extLst>
          </p:cNvPr>
          <p:cNvSpPr>
            <a:spLocks noGrp="1"/>
          </p:cNvSpPr>
          <p:nvPr>
            <p:ph idx="1"/>
          </p:nvPr>
        </p:nvSpPr>
        <p:spPr>
          <a:xfrm>
            <a:off x="1097280" y="1845733"/>
            <a:ext cx="10058400" cy="4290023"/>
          </a:xfrm>
        </p:spPr>
        <p:txBody>
          <a:bodyPr>
            <a:normAutofit lnSpcReduction="10000"/>
          </a:bodyPr>
          <a:lstStyle/>
          <a:p>
            <a:r>
              <a:rPr lang="en-US" sz="2800" dirty="0"/>
              <a:t>If you are the closest EMS station.</a:t>
            </a:r>
          </a:p>
          <a:p>
            <a:r>
              <a:rPr lang="en-US" sz="2800" dirty="0"/>
              <a:t>If you are the EMS district supervisor.</a:t>
            </a:r>
          </a:p>
          <a:p>
            <a:r>
              <a:rPr lang="en-US" sz="2800" dirty="0"/>
              <a:t>If you work on a medical helicopter alerted to the event.</a:t>
            </a:r>
          </a:p>
          <a:p>
            <a:r>
              <a:rPr lang="en-US" sz="2800" dirty="0"/>
              <a:t>If you are the ED manager at the closest hospital.</a:t>
            </a:r>
          </a:p>
          <a:p>
            <a:r>
              <a:rPr lang="en-US" sz="2800" dirty="0"/>
              <a:t>If you are the ED physician at the closest hospital.</a:t>
            </a:r>
          </a:p>
          <a:p>
            <a:r>
              <a:rPr lang="en-US" sz="2800" dirty="0"/>
              <a:t>If you are the nurse manager at the closest burn center. </a:t>
            </a:r>
          </a:p>
          <a:p>
            <a:r>
              <a:rPr lang="en-US" sz="2800" dirty="0"/>
              <a:t>If you are the burn surgeon (taking call) at the closest burn center. </a:t>
            </a:r>
          </a:p>
          <a:p>
            <a:r>
              <a:rPr lang="en-US" sz="2800" dirty="0"/>
              <a:t>Other roles (insert here and discuss)</a:t>
            </a:r>
          </a:p>
          <a:p>
            <a:endParaRPr lang="en-US" dirty="0"/>
          </a:p>
        </p:txBody>
      </p:sp>
    </p:spTree>
    <p:extLst>
      <p:ext uri="{BB962C8B-B14F-4D97-AF65-F5344CB8AC3E}">
        <p14:creationId xmlns:p14="http://schemas.microsoft.com/office/powerpoint/2010/main" val="10277660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b="1" dirty="0">
                <a:solidFill>
                  <a:schemeClr val="tx1"/>
                </a:solidFill>
              </a:rPr>
              <a:t>Let’s look at their </a:t>
            </a:r>
            <a:r>
              <a:rPr lang="en-US" b="1" dirty="0"/>
              <a:t>Initial Actions</a:t>
            </a:r>
          </a:p>
        </p:txBody>
      </p:sp>
      <p:sp>
        <p:nvSpPr>
          <p:cNvPr id="3" name="Content Placeholder 2"/>
          <p:cNvSpPr>
            <a:spLocks noGrp="1"/>
          </p:cNvSpPr>
          <p:nvPr>
            <p:ph idx="1"/>
          </p:nvPr>
        </p:nvSpPr>
        <p:spPr>
          <a:xfrm>
            <a:off x="1097280" y="1801345"/>
            <a:ext cx="10887575" cy="4563944"/>
          </a:xfrm>
        </p:spPr>
        <p:txBody>
          <a:bodyPr>
            <a:noAutofit/>
          </a:bodyPr>
          <a:lstStyle/>
          <a:p>
            <a:pPr marL="457200" indent="-457200" eaLnBrk="1" hangingPunct="1">
              <a:buFont typeface="+mj-lt"/>
              <a:buAutoNum type="arabicPeriod"/>
            </a:pPr>
            <a:r>
              <a:rPr lang="en-US" sz="2200" dirty="0"/>
              <a:t>Two local (paid) fire departments respond along with three volunteer stations</a:t>
            </a:r>
          </a:p>
          <a:p>
            <a:pPr marL="457200" indent="-457200" eaLnBrk="1" hangingPunct="1">
              <a:buFont typeface="+mj-lt"/>
              <a:buAutoNum type="arabicPeriod"/>
            </a:pPr>
            <a:r>
              <a:rPr lang="en-US" sz="2200" dirty="0"/>
              <a:t>Local EMS agency had 5 ambulances, all responded, all overwhelmed by 50-60 patients at the scene, called for mutual aid “anyone who can help” multiple volunteer rescue squads responded from various counties</a:t>
            </a:r>
          </a:p>
          <a:p>
            <a:pPr marL="457200" indent="-457200" eaLnBrk="1" hangingPunct="1">
              <a:buFont typeface="+mj-lt"/>
              <a:buAutoNum type="arabicPeriod"/>
            </a:pPr>
            <a:r>
              <a:rPr lang="en-US" sz="2200" dirty="0"/>
              <a:t>Closest hospital (1 mi) rural hospital with one large emergency room with a curtain dividing ER1 and ER2. One RN and one MD. One transported here by EMS and others self-evacuated</a:t>
            </a:r>
          </a:p>
          <a:p>
            <a:pPr marL="457200" indent="-457200" eaLnBrk="1" hangingPunct="1">
              <a:buFont typeface="+mj-lt"/>
              <a:buAutoNum type="arabicPeriod"/>
            </a:pPr>
            <a:r>
              <a:rPr lang="en-US" sz="2200" dirty="0"/>
              <a:t>Next closest hospital (3mi) 7-room ER, two RNs and one MD. Most patients either transported to or self-evacuated to this hospital. It became the coordination point for moving patients.</a:t>
            </a:r>
          </a:p>
          <a:p>
            <a:pPr marL="457200" indent="-457200" eaLnBrk="1" hangingPunct="1">
              <a:buFont typeface="+mj-lt"/>
              <a:buAutoNum type="arabicPeriod"/>
            </a:pPr>
            <a:r>
              <a:rPr lang="en-US" sz="2200" dirty="0"/>
              <a:t>Medical helicopters from four trauma centers in three different parts of the state respond. </a:t>
            </a:r>
          </a:p>
          <a:p>
            <a:pPr marL="457200" indent="-457200" eaLnBrk="1" hangingPunct="1">
              <a:buFont typeface="+mj-lt"/>
              <a:buAutoNum type="arabicPeriod"/>
            </a:pPr>
            <a:r>
              <a:rPr lang="en-US" sz="2200" dirty="0"/>
              <a:t>ED reports to one medical helicopter to bring ET tubes (adult) and lactated Ringers, they are out of fluids and ET tubes.</a:t>
            </a:r>
          </a:p>
        </p:txBody>
      </p:sp>
    </p:spTree>
    <p:custDataLst>
      <p:tags r:id="rId1"/>
    </p:custDataLst>
    <p:extLst>
      <p:ext uri="{BB962C8B-B14F-4D97-AF65-F5344CB8AC3E}">
        <p14:creationId xmlns:p14="http://schemas.microsoft.com/office/powerpoint/2010/main" val="202988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11.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2.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3.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4.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heme/theme1.xml><?xml version="1.0" encoding="utf-8"?>
<a:theme xmlns:a="http://schemas.openxmlformats.org/drawingml/2006/main" name="Theme1Bur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Burn" id="{F922C0F5-9B0D-4109-9B25-1BA45FA02D8A}" vid="{516907D2-6023-4696-AE67-ECCAA51222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8541</TotalTime>
  <Words>6090</Words>
  <Application>Microsoft Office PowerPoint</Application>
  <PresentationFormat>Widescreen</PresentationFormat>
  <Paragraphs>525</Paragraphs>
  <Slides>111</Slides>
  <Notes>18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19" baseType="lpstr">
      <vt:lpstr>Arial</vt:lpstr>
      <vt:lpstr>Arial Unicode MS</vt:lpstr>
      <vt:lpstr>Calibri</vt:lpstr>
      <vt:lpstr>Lucida Sans Unicode</vt:lpstr>
      <vt:lpstr>Verdana</vt:lpstr>
      <vt:lpstr>Wingdings</vt:lpstr>
      <vt:lpstr>Theme1Burn</vt:lpstr>
      <vt:lpstr>Bitmap Image</vt:lpstr>
      <vt:lpstr>Burn Mass Casualty and Burn Surge Disaster Preparedness Course</vt:lpstr>
      <vt:lpstr>Disclosures</vt:lpstr>
      <vt:lpstr>5 Things from this module</vt:lpstr>
      <vt:lpstr>Overview, Top 6 Factors for a BMCI</vt:lpstr>
      <vt:lpstr>Overview cont.</vt:lpstr>
      <vt:lpstr>Overview cont.</vt:lpstr>
      <vt:lpstr>Overview cont.</vt:lpstr>
      <vt:lpstr>Overview cont.</vt:lpstr>
      <vt:lpstr>Overview cont.</vt:lpstr>
      <vt:lpstr>Historical Events</vt:lpstr>
      <vt:lpstr>Chicago</vt:lpstr>
      <vt:lpstr>New York</vt:lpstr>
      <vt:lpstr>Cincinnati (Southgate Ky)</vt:lpstr>
      <vt:lpstr>Las Vegas</vt:lpstr>
      <vt:lpstr>Historical Events</vt:lpstr>
      <vt:lpstr>Bath, Michigan</vt:lpstr>
      <vt:lpstr>Oklahoma City</vt:lpstr>
      <vt:lpstr>Atlanta</vt:lpstr>
      <vt:lpstr>New York and Washington DC</vt:lpstr>
      <vt:lpstr>Boston</vt:lpstr>
      <vt:lpstr>Historical Events</vt:lpstr>
      <vt:lpstr>Port-a-Prince Haiti</vt:lpstr>
      <vt:lpstr>Historical Events</vt:lpstr>
      <vt:lpstr>Evansville, IN</vt:lpstr>
      <vt:lpstr> Fayetteville, NC</vt:lpstr>
      <vt:lpstr>Historical Events</vt:lpstr>
      <vt:lpstr>Waverly, TN</vt:lpstr>
      <vt:lpstr>Graniteville, SC</vt:lpstr>
      <vt:lpstr>Historical Events</vt:lpstr>
      <vt:lpstr>Nagasaki and Hiroshima, Japan</vt:lpstr>
      <vt:lpstr>Samut Prakan, Thailand</vt:lpstr>
      <vt:lpstr>Case Studies Four Real World Events involving scenarios that could exist in most communities.</vt:lpstr>
      <vt:lpstr>Case 1. How much time from spark to disaster?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Assuming this was your town, what would you do? (Discuss)</vt:lpstr>
      <vt:lpstr>Once you are alerted to this event, what are your first considerations? (Discuss)</vt:lpstr>
      <vt:lpstr>Case Studies cont. Four Real World Events involving scenarios that could exist in most communities.</vt:lpstr>
      <vt:lpstr>PowerPoint Presentation</vt:lpstr>
      <vt:lpstr>PowerPoint Presentation</vt:lpstr>
      <vt:lpstr>PowerPoint Presentation</vt:lpstr>
      <vt:lpstr>Once you are alerted to this event, what are your first considerations? (Discuss)</vt:lpstr>
      <vt:lpstr>PowerPoint Presentation</vt:lpstr>
      <vt:lpstr>Based on this information, and your role, what would you do?</vt:lpstr>
      <vt:lpstr>PowerPoint Presentation</vt:lpstr>
      <vt:lpstr>PowerPoint Presentation</vt:lpstr>
      <vt:lpstr>PowerPoint Presentation</vt:lpstr>
      <vt:lpstr>What they (regional trauma and burn centers) did.</vt:lpstr>
      <vt:lpstr>Treatment and Outcomes at the Burn Center</vt:lpstr>
      <vt:lpstr>Treatment and Outcomes at the Burn Center</vt:lpstr>
      <vt:lpstr>Assuming this was your town, what would you do? (Discuss)</vt:lpstr>
      <vt:lpstr>Once you are alerted to this event, what are your first considerations? (Discuss)</vt:lpstr>
      <vt:lpstr>Case Studies cont. Four Real World Events involving scenarios that could exist in most communities.</vt:lpstr>
      <vt:lpstr>PowerPoint Presentation</vt:lpstr>
      <vt:lpstr>The Building</vt:lpstr>
      <vt:lpstr>PowerPoint Presentation</vt:lpstr>
      <vt:lpstr>The Collapse Areas</vt:lpstr>
      <vt:lpstr>PowerPoint Presentation</vt:lpstr>
      <vt:lpstr>Once you are alerted to this event, what are your first considerations? (Discuss)</vt:lpstr>
      <vt:lpstr>Let’s look at their Initial Issues</vt:lpstr>
      <vt:lpstr>“Staging”</vt:lpstr>
      <vt:lpstr>Initial Actions</vt:lpstr>
      <vt:lpstr>What went well:</vt:lpstr>
      <vt:lpstr>What could be improved:</vt:lpstr>
      <vt:lpstr>Hospitals Roles</vt:lpstr>
      <vt:lpstr>Hospital A 600+ Bed Level I Trauma Center</vt:lpstr>
      <vt:lpstr>PowerPoint Presentation</vt:lpstr>
      <vt:lpstr>PowerPoint Presentation</vt:lpstr>
      <vt:lpstr>PowerPoint Presentation</vt:lpstr>
      <vt:lpstr>Hospital Incident Command Support Branch Key functions for this incident </vt:lpstr>
      <vt:lpstr>Lessons Learned</vt:lpstr>
      <vt:lpstr>Hospital B 500+ Bed Regional Hospital</vt:lpstr>
      <vt:lpstr>Outcomes </vt:lpstr>
      <vt:lpstr>Hospital C 700+ Bed Level I Trauma and Burn Center</vt:lpstr>
      <vt:lpstr>PowerPoint Presentation</vt:lpstr>
      <vt:lpstr>Outcomes </vt:lpstr>
      <vt:lpstr>PowerPoint Presentation</vt:lpstr>
      <vt:lpstr>Lessons Learned</vt:lpstr>
      <vt:lpstr>Assuming this was your town, what would you do? (Discuss)</vt:lpstr>
      <vt:lpstr>Case Studies cont. Four Real World Events involving scenarios that could exist in most communities.</vt:lpstr>
      <vt:lpstr>PowerPoint Presentation</vt:lpstr>
      <vt:lpstr>PowerPoint Presentation</vt:lpstr>
      <vt:lpstr>PowerPoint Presentation</vt:lpstr>
      <vt:lpstr>Once you are alerted to this event, what are your first considerations? (Discuss)</vt:lpstr>
      <vt:lpstr>Let’s look at their Initial Actions</vt:lpstr>
      <vt:lpstr>PowerPoint Presentation</vt:lpstr>
      <vt:lpstr>PowerPoint Presentation</vt:lpstr>
      <vt:lpstr>PowerPoint Presentation</vt:lpstr>
      <vt:lpstr>Assuming this was your town, what would you do? (Discuss)</vt:lpstr>
      <vt:lpstr>Outcomes</vt:lpstr>
      <vt:lpstr>Conclusion</vt:lpstr>
      <vt:lpstr>5 Things from this module</vt:lpstr>
      <vt:lpstr>PowerPoint Presentation</vt:lpstr>
      <vt:lpstr>References</vt:lpstr>
      <vt:lpstr>Content for this Presentation was Created or Developed by Randy Kearns for All Clear Emergency Management Group to be used for the State of Vermont</vt:lpstr>
      <vt:lpstr>Assignment of Rights</vt:lpstr>
      <vt:lpstr>Fair Use and 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Hazards that can lead to a Burn Disaster and historical Examples</dc:title>
  <dc:creator>Randy Kearns</dc:creator>
  <cp:lastModifiedBy>Randy Kearns</cp:lastModifiedBy>
  <cp:revision>3</cp:revision>
  <dcterms:created xsi:type="dcterms:W3CDTF">2021-05-25T19:32:21Z</dcterms:created>
  <dcterms:modified xsi:type="dcterms:W3CDTF">2021-09-20T02:31:43Z</dcterms:modified>
</cp:coreProperties>
</file>