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58" r:id="rId3"/>
    <p:sldId id="360" r:id="rId4"/>
    <p:sldId id="1415" r:id="rId5"/>
    <p:sldId id="1416" r:id="rId6"/>
    <p:sldId id="1405" r:id="rId7"/>
    <p:sldId id="1417" r:id="rId8"/>
    <p:sldId id="1418" r:id="rId9"/>
    <p:sldId id="1430" r:id="rId10"/>
    <p:sldId id="1414" r:id="rId11"/>
    <p:sldId id="1367" r:id="rId12"/>
    <p:sldId id="1427" r:id="rId13"/>
    <p:sldId id="1431" r:id="rId14"/>
    <p:sldId id="314" r:id="rId15"/>
    <p:sldId id="1419" r:id="rId16"/>
    <p:sldId id="1420" r:id="rId17"/>
    <p:sldId id="1421" r:id="rId18"/>
    <p:sldId id="1422" r:id="rId19"/>
    <p:sldId id="1423" r:id="rId20"/>
    <p:sldId id="305" r:id="rId21"/>
    <p:sldId id="1407" r:id="rId22"/>
    <p:sldId id="1432" r:id="rId23"/>
    <p:sldId id="1433" r:id="rId24"/>
    <p:sldId id="1434" r:id="rId25"/>
    <p:sldId id="1424" r:id="rId26"/>
    <p:sldId id="1436" r:id="rId27"/>
    <p:sldId id="1425" r:id="rId28"/>
    <p:sldId id="1437" r:id="rId29"/>
    <p:sldId id="1426" r:id="rId30"/>
    <p:sldId id="1438" r:id="rId31"/>
    <p:sldId id="1439" r:id="rId32"/>
    <p:sldId id="1408" r:id="rId33"/>
    <p:sldId id="1440" r:id="rId34"/>
    <p:sldId id="1441" r:id="rId35"/>
    <p:sldId id="1442" r:id="rId36"/>
    <p:sldId id="1411" r:id="rId37"/>
    <p:sldId id="351" r:id="rId38"/>
    <p:sldId id="352" r:id="rId39"/>
    <p:sldId id="1410" r:id="rId40"/>
    <p:sldId id="359" r:id="rId41"/>
    <p:sldId id="257" r:id="rId42"/>
    <p:sldId id="373" r:id="rId43"/>
    <p:sldId id="374" r:id="rId44"/>
    <p:sldId id="375" r:id="rId45"/>
    <p:sldId id="376" r:id="rId46"/>
    <p:sldId id="1406" r:id="rId47"/>
    <p:sldId id="1443" r:id="rId48"/>
    <p:sldId id="1429" r:id="rId49"/>
    <p:sldId id="361" r:id="rId50"/>
    <p:sldId id="264" r:id="rId51"/>
    <p:sldId id="268" r:id="rId52"/>
    <p:sldId id="258" r:id="rId53"/>
    <p:sldId id="259" r:id="rId54"/>
    <p:sldId id="1412" r:id="rId55"/>
    <p:sldId id="1413" r:id="rId56"/>
    <p:sldId id="362" r:id="rId57"/>
    <p:sldId id="1444" r:id="rId58"/>
    <p:sldId id="273" r:id="rId59"/>
    <p:sldId id="363" r:id="rId60"/>
    <p:sldId id="282" r:id="rId61"/>
    <p:sldId id="364" r:id="rId62"/>
    <p:sldId id="284" r:id="rId63"/>
    <p:sldId id="365" r:id="rId64"/>
    <p:sldId id="1428" r:id="rId65"/>
    <p:sldId id="1382" r:id="rId66"/>
    <p:sldId id="1384" r:id="rId67"/>
    <p:sldId id="278" r:id="rId68"/>
    <p:sldId id="371" r:id="rId69"/>
    <p:sldId id="368" r:id="rId70"/>
    <p:sldId id="372" r:id="rId71"/>
    <p:sldId id="1402" r:id="rId72"/>
    <p:sldId id="1401" r:id="rId73"/>
    <p:sldId id="1403"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6FA8F-5864-455C-A99E-18E5EE021988}" v="1" dt="2021-09-20T02:29:58.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Kearns" userId="839a70db29bb98fa" providerId="LiveId" clId="{8BF0C329-AF8C-4BEC-BF28-1D7973C6BEF4}"/>
    <pc:docChg chg="undo custSel addSld modSld">
      <pc:chgData name="Randy Kearns" userId="839a70db29bb98fa" providerId="LiveId" clId="{8BF0C329-AF8C-4BEC-BF28-1D7973C6BEF4}" dt="2021-09-20T00:14:56.182" v="456" actId="14100"/>
      <pc:docMkLst>
        <pc:docMk/>
      </pc:docMkLst>
      <pc:sldChg chg="modSp mod">
        <pc:chgData name="Randy Kearns" userId="839a70db29bb98fa" providerId="LiveId" clId="{8BF0C329-AF8C-4BEC-BF28-1D7973C6BEF4}" dt="2021-09-19T23:52:12.074" v="440" actId="113"/>
        <pc:sldMkLst>
          <pc:docMk/>
          <pc:sldMk cId="3467627021" sldId="256"/>
        </pc:sldMkLst>
        <pc:spChg chg="mod">
          <ac:chgData name="Randy Kearns" userId="839a70db29bb98fa" providerId="LiveId" clId="{8BF0C329-AF8C-4BEC-BF28-1D7973C6BEF4}" dt="2021-09-19T23:52:12.074" v="440" actId="113"/>
          <ac:spMkLst>
            <pc:docMk/>
            <pc:sldMk cId="3467627021" sldId="256"/>
            <ac:spMk id="3" creationId="{0F80F741-19CF-41C0-B5D1-6FAE70D9BBCA}"/>
          </ac:spMkLst>
        </pc:spChg>
      </pc:sldChg>
      <pc:sldChg chg="modSp mod">
        <pc:chgData name="Randy Kearns" userId="839a70db29bb98fa" providerId="LiveId" clId="{8BF0C329-AF8C-4BEC-BF28-1D7973C6BEF4}" dt="2021-09-16T14:07:31.609" v="27" actId="20577"/>
        <pc:sldMkLst>
          <pc:docMk/>
          <pc:sldMk cId="3916536619" sldId="259"/>
        </pc:sldMkLst>
        <pc:spChg chg="mod">
          <ac:chgData name="Randy Kearns" userId="839a70db29bb98fa" providerId="LiveId" clId="{8BF0C329-AF8C-4BEC-BF28-1D7973C6BEF4}" dt="2021-09-16T14:07:31.609" v="27" actId="20577"/>
          <ac:spMkLst>
            <pc:docMk/>
            <pc:sldMk cId="3916536619" sldId="259"/>
            <ac:spMk id="3" creationId="{B97E36FF-C615-44E4-8A2C-9A736C39E9C5}"/>
          </ac:spMkLst>
        </pc:spChg>
      </pc:sldChg>
      <pc:sldChg chg="modSp mod">
        <pc:chgData name="Randy Kearns" userId="839a70db29bb98fa" providerId="LiveId" clId="{8BF0C329-AF8C-4BEC-BF28-1D7973C6BEF4}" dt="2021-09-16T14:09:35.614" v="42" actId="113"/>
        <pc:sldMkLst>
          <pc:docMk/>
          <pc:sldMk cId="3146729797" sldId="273"/>
        </pc:sldMkLst>
        <pc:spChg chg="mod">
          <ac:chgData name="Randy Kearns" userId="839a70db29bb98fa" providerId="LiveId" clId="{8BF0C329-AF8C-4BEC-BF28-1D7973C6BEF4}" dt="2021-09-16T14:09:35.614" v="42" actId="113"/>
          <ac:spMkLst>
            <pc:docMk/>
            <pc:sldMk cId="3146729797" sldId="273"/>
            <ac:spMk id="3" creationId="{B97E36FF-C615-44E4-8A2C-9A736C39E9C5}"/>
          </ac:spMkLst>
        </pc:spChg>
      </pc:sldChg>
      <pc:sldChg chg="modSp mod">
        <pc:chgData name="Randy Kearns" userId="839a70db29bb98fa" providerId="LiveId" clId="{8BF0C329-AF8C-4BEC-BF28-1D7973C6BEF4}" dt="2021-09-20T00:13:19.567" v="450" actId="27636"/>
        <pc:sldMkLst>
          <pc:docMk/>
          <pc:sldMk cId="0" sldId="305"/>
        </pc:sldMkLst>
        <pc:spChg chg="mod">
          <ac:chgData name="Randy Kearns" userId="839a70db29bb98fa" providerId="LiveId" clId="{8BF0C329-AF8C-4BEC-BF28-1D7973C6BEF4}" dt="2021-09-20T00:13:19.567" v="450" actId="27636"/>
          <ac:spMkLst>
            <pc:docMk/>
            <pc:sldMk cId="0" sldId="305"/>
            <ac:spMk id="9219" creationId="{00000000-0000-0000-0000-000000000000}"/>
          </ac:spMkLst>
        </pc:spChg>
      </pc:sldChg>
      <pc:sldChg chg="modSp mod">
        <pc:chgData name="Randy Kearns" userId="839a70db29bb98fa" providerId="LiveId" clId="{8BF0C329-AF8C-4BEC-BF28-1D7973C6BEF4}" dt="2021-09-16T14:08:58.490" v="36" actId="113"/>
        <pc:sldMkLst>
          <pc:docMk/>
          <pc:sldMk cId="1535545857" sldId="362"/>
        </pc:sldMkLst>
        <pc:spChg chg="mod">
          <ac:chgData name="Randy Kearns" userId="839a70db29bb98fa" providerId="LiveId" clId="{8BF0C329-AF8C-4BEC-BF28-1D7973C6BEF4}" dt="2021-09-16T14:08:58.490" v="36" actId="113"/>
          <ac:spMkLst>
            <pc:docMk/>
            <pc:sldMk cId="1535545857" sldId="362"/>
            <ac:spMk id="3" creationId="{B97E36FF-C615-44E4-8A2C-9A736C39E9C5}"/>
          </ac:spMkLst>
        </pc:spChg>
      </pc:sldChg>
      <pc:sldChg chg="modSp mod">
        <pc:chgData name="Randy Kearns" userId="839a70db29bb98fa" providerId="LiveId" clId="{8BF0C329-AF8C-4BEC-BF28-1D7973C6BEF4}" dt="2021-09-16T14:09:29.066" v="41" actId="113"/>
        <pc:sldMkLst>
          <pc:docMk/>
          <pc:sldMk cId="2341823744" sldId="363"/>
        </pc:sldMkLst>
        <pc:spChg chg="mod">
          <ac:chgData name="Randy Kearns" userId="839a70db29bb98fa" providerId="LiveId" clId="{8BF0C329-AF8C-4BEC-BF28-1D7973C6BEF4}" dt="2021-09-16T14:09:29.066" v="41" actId="113"/>
          <ac:spMkLst>
            <pc:docMk/>
            <pc:sldMk cId="2341823744" sldId="363"/>
            <ac:spMk id="3" creationId="{B97E36FF-C615-44E4-8A2C-9A736C39E9C5}"/>
          </ac:spMkLst>
        </pc:spChg>
      </pc:sldChg>
      <pc:sldChg chg="addSp modSp mod">
        <pc:chgData name="Randy Kearns" userId="839a70db29bb98fa" providerId="LiveId" clId="{8BF0C329-AF8C-4BEC-BF28-1D7973C6BEF4}" dt="2021-09-16T14:30:39.944" v="437" actId="14100"/>
        <pc:sldMkLst>
          <pc:docMk/>
          <pc:sldMk cId="997598649" sldId="376"/>
        </pc:sldMkLst>
        <pc:spChg chg="mod">
          <ac:chgData name="Randy Kearns" userId="839a70db29bb98fa" providerId="LiveId" clId="{8BF0C329-AF8C-4BEC-BF28-1D7973C6BEF4}" dt="2021-09-16T14:06:45.092" v="25" actId="14100"/>
          <ac:spMkLst>
            <pc:docMk/>
            <pc:sldMk cId="997598649" sldId="376"/>
            <ac:spMk id="3" creationId="{9C9EF512-9019-457C-BEE5-29491FD8622B}"/>
          </ac:spMkLst>
        </pc:spChg>
        <pc:picChg chg="add mod">
          <ac:chgData name="Randy Kearns" userId="839a70db29bb98fa" providerId="LiveId" clId="{8BF0C329-AF8C-4BEC-BF28-1D7973C6BEF4}" dt="2021-09-16T14:30:39.944" v="437" actId="14100"/>
          <ac:picMkLst>
            <pc:docMk/>
            <pc:sldMk cId="997598649" sldId="376"/>
            <ac:picMk id="6146" creationId="{C7FC6DC1-D42B-4B3E-8AE0-9C99CA2B8C4B}"/>
          </ac:picMkLst>
        </pc:picChg>
      </pc:sldChg>
      <pc:sldChg chg="addSp modSp mod">
        <pc:chgData name="Randy Kearns" userId="839a70db29bb98fa" providerId="LiveId" clId="{8BF0C329-AF8C-4BEC-BF28-1D7973C6BEF4}" dt="2021-09-16T14:30:44.067" v="438"/>
        <pc:sldMkLst>
          <pc:docMk/>
          <pc:sldMk cId="3092187430" sldId="1406"/>
        </pc:sldMkLst>
        <pc:spChg chg="mod">
          <ac:chgData name="Randy Kearns" userId="839a70db29bb98fa" providerId="LiveId" clId="{8BF0C329-AF8C-4BEC-BF28-1D7973C6BEF4}" dt="2021-09-16T14:05:49.842" v="10" actId="20577"/>
          <ac:spMkLst>
            <pc:docMk/>
            <pc:sldMk cId="3092187430" sldId="1406"/>
            <ac:spMk id="2" creationId="{FE02D0B4-5096-425C-9EB2-6FC9027AEC1C}"/>
          </ac:spMkLst>
        </pc:spChg>
        <pc:spChg chg="mod">
          <ac:chgData name="Randy Kearns" userId="839a70db29bb98fa" providerId="LiveId" clId="{8BF0C329-AF8C-4BEC-BF28-1D7973C6BEF4}" dt="2021-09-16T14:05:54.573" v="11" actId="20577"/>
          <ac:spMkLst>
            <pc:docMk/>
            <pc:sldMk cId="3092187430" sldId="1406"/>
            <ac:spMk id="3" creationId="{9C9EF512-9019-457C-BEE5-29491FD8622B}"/>
          </ac:spMkLst>
        </pc:spChg>
        <pc:picChg chg="add mod">
          <ac:chgData name="Randy Kearns" userId="839a70db29bb98fa" providerId="LiveId" clId="{8BF0C329-AF8C-4BEC-BF28-1D7973C6BEF4}" dt="2021-09-16T14:30:44.067" v="438"/>
          <ac:picMkLst>
            <pc:docMk/>
            <pc:sldMk cId="3092187430" sldId="1406"/>
            <ac:picMk id="4" creationId="{9CB6C655-A4F2-4E85-914D-DA5BA4E7A57F}"/>
          </ac:picMkLst>
        </pc:picChg>
      </pc:sldChg>
      <pc:sldChg chg="addSp modSp mod">
        <pc:chgData name="Randy Kearns" userId="839a70db29bb98fa" providerId="LiveId" clId="{8BF0C329-AF8C-4BEC-BF28-1D7973C6BEF4}" dt="2021-09-16T14:17:30.149" v="45" actId="14100"/>
        <pc:sldMkLst>
          <pc:docMk/>
          <pc:sldMk cId="2285161281" sldId="1408"/>
        </pc:sldMkLst>
        <pc:spChg chg="mod">
          <ac:chgData name="Randy Kearns" userId="839a70db29bb98fa" providerId="LiveId" clId="{8BF0C329-AF8C-4BEC-BF28-1D7973C6BEF4}" dt="2021-09-16T14:17:30.149" v="45" actId="14100"/>
          <ac:spMkLst>
            <pc:docMk/>
            <pc:sldMk cId="2285161281" sldId="1408"/>
            <ac:spMk id="3" creationId="{595171D8-4DFD-42D2-894B-AEF6E72D159D}"/>
          </ac:spMkLst>
        </pc:spChg>
        <pc:picChg chg="add mod">
          <ac:chgData name="Randy Kearns" userId="839a70db29bb98fa" providerId="LiveId" clId="{8BF0C329-AF8C-4BEC-BF28-1D7973C6BEF4}" dt="2021-09-16T14:17:25.326" v="44" actId="1076"/>
          <ac:picMkLst>
            <pc:docMk/>
            <pc:sldMk cId="2285161281" sldId="1408"/>
            <ac:picMk id="1026" creationId="{A69B8E0F-7718-4B2F-8EAE-232C54FBF715}"/>
          </ac:picMkLst>
        </pc:picChg>
      </pc:sldChg>
      <pc:sldChg chg="modSp mod">
        <pc:chgData name="Randy Kearns" userId="839a70db29bb98fa" providerId="LiveId" clId="{8BF0C329-AF8C-4BEC-BF28-1D7973C6BEF4}" dt="2021-09-16T14:07:56.189" v="30" actId="11"/>
        <pc:sldMkLst>
          <pc:docMk/>
          <pc:sldMk cId="2552804638" sldId="1412"/>
        </pc:sldMkLst>
        <pc:spChg chg="mod">
          <ac:chgData name="Randy Kearns" userId="839a70db29bb98fa" providerId="LiveId" clId="{8BF0C329-AF8C-4BEC-BF28-1D7973C6BEF4}" dt="2021-09-16T14:07:56.189" v="30" actId="11"/>
          <ac:spMkLst>
            <pc:docMk/>
            <pc:sldMk cId="2552804638" sldId="1412"/>
            <ac:spMk id="3" creationId="{B97E36FF-C615-44E4-8A2C-9A736C39E9C5}"/>
          </ac:spMkLst>
        </pc:spChg>
      </pc:sldChg>
      <pc:sldChg chg="modSp mod">
        <pc:chgData name="Randy Kearns" userId="839a70db29bb98fa" providerId="LiveId" clId="{8BF0C329-AF8C-4BEC-BF28-1D7973C6BEF4}" dt="2021-09-16T14:08:12.669" v="32" actId="11"/>
        <pc:sldMkLst>
          <pc:docMk/>
          <pc:sldMk cId="3436044718" sldId="1413"/>
        </pc:sldMkLst>
        <pc:spChg chg="mod">
          <ac:chgData name="Randy Kearns" userId="839a70db29bb98fa" providerId="LiveId" clId="{8BF0C329-AF8C-4BEC-BF28-1D7973C6BEF4}" dt="2021-09-16T14:08:12.669" v="32" actId="11"/>
          <ac:spMkLst>
            <pc:docMk/>
            <pc:sldMk cId="3436044718" sldId="1413"/>
            <ac:spMk id="3" creationId="{B97E36FF-C615-44E4-8A2C-9A736C39E9C5}"/>
          </ac:spMkLst>
        </pc:spChg>
      </pc:sldChg>
      <pc:sldChg chg="modSp mod">
        <pc:chgData name="Randy Kearns" userId="839a70db29bb98fa" providerId="LiveId" clId="{8BF0C329-AF8C-4BEC-BF28-1D7973C6BEF4}" dt="2021-09-20T00:11:06.447" v="446" actId="14100"/>
        <pc:sldMkLst>
          <pc:docMk/>
          <pc:sldMk cId="1086358160" sldId="1414"/>
        </pc:sldMkLst>
        <pc:spChg chg="mod">
          <ac:chgData name="Randy Kearns" userId="839a70db29bb98fa" providerId="LiveId" clId="{8BF0C329-AF8C-4BEC-BF28-1D7973C6BEF4}" dt="2021-09-20T00:11:06.447" v="446" actId="14100"/>
          <ac:spMkLst>
            <pc:docMk/>
            <pc:sldMk cId="1086358160" sldId="1414"/>
            <ac:spMk id="3" creationId="{59628CB5-1375-49E8-AF5C-20DA041CE4E5}"/>
          </ac:spMkLst>
        </pc:spChg>
      </pc:sldChg>
      <pc:sldChg chg="modSp mod">
        <pc:chgData name="Randy Kearns" userId="839a70db29bb98fa" providerId="LiveId" clId="{8BF0C329-AF8C-4BEC-BF28-1D7973C6BEF4}" dt="2021-09-20T00:10:37.732" v="441" actId="403"/>
        <pc:sldMkLst>
          <pc:docMk/>
          <pc:sldMk cId="661111760" sldId="1417"/>
        </pc:sldMkLst>
        <pc:spChg chg="mod">
          <ac:chgData name="Randy Kearns" userId="839a70db29bb98fa" providerId="LiveId" clId="{8BF0C329-AF8C-4BEC-BF28-1D7973C6BEF4}" dt="2021-09-20T00:10:37.732" v="441" actId="403"/>
          <ac:spMkLst>
            <pc:docMk/>
            <pc:sldMk cId="661111760" sldId="1417"/>
            <ac:spMk id="3" creationId="{59628CB5-1375-49E8-AF5C-20DA041CE4E5}"/>
          </ac:spMkLst>
        </pc:spChg>
      </pc:sldChg>
      <pc:sldChg chg="modSp mod">
        <pc:chgData name="Randy Kearns" userId="839a70db29bb98fa" providerId="LiveId" clId="{8BF0C329-AF8C-4BEC-BF28-1D7973C6BEF4}" dt="2021-09-20T00:14:56.182" v="456" actId="14100"/>
        <pc:sldMkLst>
          <pc:docMk/>
          <pc:sldMk cId="2148527528" sldId="1426"/>
        </pc:sldMkLst>
        <pc:spChg chg="mod">
          <ac:chgData name="Randy Kearns" userId="839a70db29bb98fa" providerId="LiveId" clId="{8BF0C329-AF8C-4BEC-BF28-1D7973C6BEF4}" dt="2021-09-20T00:14:56.182" v="456" actId="14100"/>
          <ac:spMkLst>
            <pc:docMk/>
            <pc:sldMk cId="2148527528" sldId="1426"/>
            <ac:spMk id="3" creationId="{97932AC7-D5B7-436C-8649-797C2E9E12AD}"/>
          </ac:spMkLst>
        </pc:spChg>
      </pc:sldChg>
      <pc:sldChg chg="modSp mod">
        <pc:chgData name="Randy Kearns" userId="839a70db29bb98fa" providerId="LiveId" clId="{8BF0C329-AF8C-4BEC-BF28-1D7973C6BEF4}" dt="2021-09-20T00:12:33.910" v="447" actId="403"/>
        <pc:sldMkLst>
          <pc:docMk/>
          <pc:sldMk cId="3823496968" sldId="1427"/>
        </pc:sldMkLst>
        <pc:spChg chg="mod">
          <ac:chgData name="Randy Kearns" userId="839a70db29bb98fa" providerId="LiveId" clId="{8BF0C329-AF8C-4BEC-BF28-1D7973C6BEF4}" dt="2021-09-20T00:12:33.910" v="447" actId="403"/>
          <ac:spMkLst>
            <pc:docMk/>
            <pc:sldMk cId="3823496968" sldId="1427"/>
            <ac:spMk id="3" creationId="{CDB8256C-4C3B-41B9-B960-2E9FFAADC04D}"/>
          </ac:spMkLst>
        </pc:spChg>
      </pc:sldChg>
      <pc:sldChg chg="addSp modSp mod">
        <pc:chgData name="Randy Kearns" userId="839a70db29bb98fa" providerId="LiveId" clId="{8BF0C329-AF8C-4BEC-BF28-1D7973C6BEF4}" dt="2021-09-16T14:29:23.623" v="434" actId="13926"/>
        <pc:sldMkLst>
          <pc:docMk/>
          <pc:sldMk cId="3140414899" sldId="1429"/>
        </pc:sldMkLst>
        <pc:spChg chg="mod">
          <ac:chgData name="Randy Kearns" userId="839a70db29bb98fa" providerId="LiveId" clId="{8BF0C329-AF8C-4BEC-BF28-1D7973C6BEF4}" dt="2021-09-16T14:29:23.623" v="434" actId="13926"/>
          <ac:spMkLst>
            <pc:docMk/>
            <pc:sldMk cId="3140414899" sldId="1429"/>
            <ac:spMk id="3" creationId="{9C9EF512-9019-457C-BEE5-29491FD8622B}"/>
          </ac:spMkLst>
        </pc:spChg>
        <pc:picChg chg="add mod">
          <ac:chgData name="Randy Kearns" userId="839a70db29bb98fa" providerId="LiveId" clId="{8BF0C329-AF8C-4BEC-BF28-1D7973C6BEF4}" dt="2021-09-16T14:29:03.973" v="415" actId="1076"/>
          <ac:picMkLst>
            <pc:docMk/>
            <pc:sldMk cId="3140414899" sldId="1429"/>
            <ac:picMk id="5122" creationId="{7500870E-2A5F-4371-B006-CC55CB0BEA65}"/>
          </ac:picMkLst>
        </pc:picChg>
      </pc:sldChg>
      <pc:sldChg chg="modSp mod">
        <pc:chgData name="Randy Kearns" userId="839a70db29bb98fa" providerId="LiveId" clId="{8BF0C329-AF8C-4BEC-BF28-1D7973C6BEF4}" dt="2021-09-20T00:10:50.720" v="443" actId="14100"/>
        <pc:sldMkLst>
          <pc:docMk/>
          <pc:sldMk cId="1024619866" sldId="1430"/>
        </pc:sldMkLst>
        <pc:spChg chg="mod">
          <ac:chgData name="Randy Kearns" userId="839a70db29bb98fa" providerId="LiveId" clId="{8BF0C329-AF8C-4BEC-BF28-1D7973C6BEF4}" dt="2021-09-20T00:10:50.720" v="443" actId="14100"/>
          <ac:spMkLst>
            <pc:docMk/>
            <pc:sldMk cId="1024619866" sldId="1430"/>
            <ac:spMk id="3" creationId="{59628CB5-1375-49E8-AF5C-20DA041CE4E5}"/>
          </ac:spMkLst>
        </pc:spChg>
      </pc:sldChg>
      <pc:sldChg chg="modSp mod">
        <pc:chgData name="Randy Kearns" userId="839a70db29bb98fa" providerId="LiveId" clId="{8BF0C329-AF8C-4BEC-BF28-1D7973C6BEF4}" dt="2021-09-20T00:13:00.438" v="448" actId="403"/>
        <pc:sldMkLst>
          <pc:docMk/>
          <pc:sldMk cId="911381543" sldId="1431"/>
        </pc:sldMkLst>
        <pc:spChg chg="mod">
          <ac:chgData name="Randy Kearns" userId="839a70db29bb98fa" providerId="LiveId" clId="{8BF0C329-AF8C-4BEC-BF28-1D7973C6BEF4}" dt="2021-09-20T00:13:00.438" v="448" actId="403"/>
          <ac:spMkLst>
            <pc:docMk/>
            <pc:sldMk cId="911381543" sldId="1431"/>
            <ac:spMk id="3" creationId="{CDB8256C-4C3B-41B9-B960-2E9FFAADC04D}"/>
          </ac:spMkLst>
        </pc:spChg>
      </pc:sldChg>
      <pc:sldChg chg="modSp mod">
        <pc:chgData name="Randy Kearns" userId="839a70db29bb98fa" providerId="LiveId" clId="{8BF0C329-AF8C-4BEC-BF28-1D7973C6BEF4}" dt="2021-09-20T00:13:32.787" v="451" actId="403"/>
        <pc:sldMkLst>
          <pc:docMk/>
          <pc:sldMk cId="2113079998" sldId="1433"/>
        </pc:sldMkLst>
        <pc:spChg chg="mod">
          <ac:chgData name="Randy Kearns" userId="839a70db29bb98fa" providerId="LiveId" clId="{8BF0C329-AF8C-4BEC-BF28-1D7973C6BEF4}" dt="2021-09-20T00:13:32.787" v="451" actId="403"/>
          <ac:spMkLst>
            <pc:docMk/>
            <pc:sldMk cId="2113079998" sldId="1433"/>
            <ac:spMk id="3" creationId="{3DF2F0E5-2BBB-4FB6-8AA7-FF1D8BD883AE}"/>
          </ac:spMkLst>
        </pc:spChg>
      </pc:sldChg>
      <pc:sldChg chg="modSp mod">
        <pc:chgData name="Randy Kearns" userId="839a70db29bb98fa" providerId="LiveId" clId="{8BF0C329-AF8C-4BEC-BF28-1D7973C6BEF4}" dt="2021-09-20T00:14:01.158" v="454" actId="6549"/>
        <pc:sldMkLst>
          <pc:docMk/>
          <pc:sldMk cId="228016967" sldId="1437"/>
        </pc:sldMkLst>
        <pc:spChg chg="mod">
          <ac:chgData name="Randy Kearns" userId="839a70db29bb98fa" providerId="LiveId" clId="{8BF0C329-AF8C-4BEC-BF28-1D7973C6BEF4}" dt="2021-09-20T00:14:01.158" v="454" actId="6549"/>
          <ac:spMkLst>
            <pc:docMk/>
            <pc:sldMk cId="228016967" sldId="1437"/>
            <ac:spMk id="3" creationId="{5B88209E-A3BF-4A7F-A0ED-69B2AA46F702}"/>
          </ac:spMkLst>
        </pc:spChg>
      </pc:sldChg>
      <pc:sldChg chg="modSp mod">
        <pc:chgData name="Randy Kearns" userId="839a70db29bb98fa" providerId="LiveId" clId="{8BF0C329-AF8C-4BEC-BF28-1D7973C6BEF4}" dt="2021-09-20T00:14:51.939" v="455" actId="14100"/>
        <pc:sldMkLst>
          <pc:docMk/>
          <pc:sldMk cId="3430109471" sldId="1438"/>
        </pc:sldMkLst>
        <pc:spChg chg="mod">
          <ac:chgData name="Randy Kearns" userId="839a70db29bb98fa" providerId="LiveId" clId="{8BF0C329-AF8C-4BEC-BF28-1D7973C6BEF4}" dt="2021-09-20T00:14:51.939" v="455" actId="14100"/>
          <ac:spMkLst>
            <pc:docMk/>
            <pc:sldMk cId="3430109471" sldId="1438"/>
            <ac:spMk id="3" creationId="{97932AC7-D5B7-436C-8649-797C2E9E12AD}"/>
          </ac:spMkLst>
        </pc:spChg>
      </pc:sldChg>
      <pc:sldChg chg="addSp delSp modSp mod">
        <pc:chgData name="Randy Kearns" userId="839a70db29bb98fa" providerId="LiveId" clId="{8BF0C329-AF8C-4BEC-BF28-1D7973C6BEF4}" dt="2021-09-16T14:21:29.482" v="63" actId="14100"/>
        <pc:sldMkLst>
          <pc:docMk/>
          <pc:sldMk cId="2162363351" sldId="1440"/>
        </pc:sldMkLst>
        <pc:spChg chg="mod">
          <ac:chgData name="Randy Kearns" userId="839a70db29bb98fa" providerId="LiveId" clId="{8BF0C329-AF8C-4BEC-BF28-1D7973C6BEF4}" dt="2021-09-16T14:18:42.922" v="49" actId="14100"/>
          <ac:spMkLst>
            <pc:docMk/>
            <pc:sldMk cId="2162363351" sldId="1440"/>
            <ac:spMk id="3" creationId="{595171D8-4DFD-42D2-894B-AEF6E72D159D}"/>
          </ac:spMkLst>
        </pc:spChg>
        <pc:picChg chg="add del mod">
          <ac:chgData name="Randy Kearns" userId="839a70db29bb98fa" providerId="LiveId" clId="{8BF0C329-AF8C-4BEC-BF28-1D7973C6BEF4}" dt="2021-09-16T14:21:22.513" v="61" actId="478"/>
          <ac:picMkLst>
            <pc:docMk/>
            <pc:sldMk cId="2162363351" sldId="1440"/>
            <ac:picMk id="2050" creationId="{77523D78-D665-4B14-B41C-2FB9F7AE5B5B}"/>
          </ac:picMkLst>
        </pc:picChg>
        <pc:picChg chg="add mod">
          <ac:chgData name="Randy Kearns" userId="839a70db29bb98fa" providerId="LiveId" clId="{8BF0C329-AF8C-4BEC-BF28-1D7973C6BEF4}" dt="2021-09-16T14:21:29.482" v="63" actId="14100"/>
          <ac:picMkLst>
            <pc:docMk/>
            <pc:sldMk cId="2162363351" sldId="1440"/>
            <ac:picMk id="2052" creationId="{BF9A582B-18CF-46ED-81F3-192A169B65EA}"/>
          </ac:picMkLst>
        </pc:picChg>
      </pc:sldChg>
      <pc:sldChg chg="addSp modSp mod">
        <pc:chgData name="Randy Kearns" userId="839a70db29bb98fa" providerId="LiveId" clId="{8BF0C329-AF8C-4BEC-BF28-1D7973C6BEF4}" dt="2021-09-16T14:21:17.932" v="60"/>
        <pc:sldMkLst>
          <pc:docMk/>
          <pc:sldMk cId="2471377117" sldId="1441"/>
        </pc:sldMkLst>
        <pc:spChg chg="mod">
          <ac:chgData name="Randy Kearns" userId="839a70db29bb98fa" providerId="LiveId" clId="{8BF0C329-AF8C-4BEC-BF28-1D7973C6BEF4}" dt="2021-09-16T14:21:11.055" v="59" actId="14100"/>
          <ac:spMkLst>
            <pc:docMk/>
            <pc:sldMk cId="2471377117" sldId="1441"/>
            <ac:spMk id="3" creationId="{595171D8-4DFD-42D2-894B-AEF6E72D159D}"/>
          </ac:spMkLst>
        </pc:spChg>
        <pc:picChg chg="add mod">
          <ac:chgData name="Randy Kearns" userId="839a70db29bb98fa" providerId="LiveId" clId="{8BF0C329-AF8C-4BEC-BF28-1D7973C6BEF4}" dt="2021-09-16T14:21:17.932" v="60"/>
          <ac:picMkLst>
            <pc:docMk/>
            <pc:sldMk cId="2471377117" sldId="1441"/>
            <ac:picMk id="4" creationId="{31209D42-36EE-4697-8D29-7532C6B035F3}"/>
          </ac:picMkLst>
        </pc:picChg>
      </pc:sldChg>
      <pc:sldChg chg="addSp delSp modSp mod modClrScheme chgLayout">
        <pc:chgData name="Randy Kearns" userId="839a70db29bb98fa" providerId="LiveId" clId="{8BF0C329-AF8C-4BEC-BF28-1D7973C6BEF4}" dt="2021-09-16T14:27:50.478" v="412" actId="6549"/>
        <pc:sldMkLst>
          <pc:docMk/>
          <pc:sldMk cId="2809157465" sldId="1442"/>
        </pc:sldMkLst>
        <pc:spChg chg="mod">
          <ac:chgData name="Randy Kearns" userId="839a70db29bb98fa" providerId="LiveId" clId="{8BF0C329-AF8C-4BEC-BF28-1D7973C6BEF4}" dt="2021-09-16T14:23:03.457" v="67" actId="26606"/>
          <ac:spMkLst>
            <pc:docMk/>
            <pc:sldMk cId="2809157465" sldId="1442"/>
            <ac:spMk id="2" creationId="{EB2F3154-6F99-483B-85AC-DF635498A87C}"/>
          </ac:spMkLst>
        </pc:spChg>
        <pc:spChg chg="mod">
          <ac:chgData name="Randy Kearns" userId="839a70db29bb98fa" providerId="LiveId" clId="{8BF0C329-AF8C-4BEC-BF28-1D7973C6BEF4}" dt="2021-09-16T14:27:50.478" v="412" actId="6549"/>
          <ac:spMkLst>
            <pc:docMk/>
            <pc:sldMk cId="2809157465" sldId="1442"/>
            <ac:spMk id="3" creationId="{595171D8-4DFD-42D2-894B-AEF6E72D159D}"/>
          </ac:spMkLst>
        </pc:spChg>
        <pc:picChg chg="add del mod">
          <ac:chgData name="Randy Kearns" userId="839a70db29bb98fa" providerId="LiveId" clId="{8BF0C329-AF8C-4BEC-BF28-1D7973C6BEF4}" dt="2021-09-16T14:23:54.624" v="68" actId="478"/>
          <ac:picMkLst>
            <pc:docMk/>
            <pc:sldMk cId="2809157465" sldId="1442"/>
            <ac:picMk id="3074" creationId="{BF982B22-3311-4072-BDC4-59E78AD64DB4}"/>
          </ac:picMkLst>
        </pc:picChg>
        <pc:picChg chg="add mod">
          <ac:chgData name="Randy Kearns" userId="839a70db29bb98fa" providerId="LiveId" clId="{8BF0C329-AF8C-4BEC-BF28-1D7973C6BEF4}" dt="2021-09-16T14:24:11.903" v="74" actId="1076"/>
          <ac:picMkLst>
            <pc:docMk/>
            <pc:sldMk cId="2809157465" sldId="1442"/>
            <ac:picMk id="3076" creationId="{8D880A16-E8EB-4DEF-85BF-86E4E1011C18}"/>
          </ac:picMkLst>
        </pc:picChg>
      </pc:sldChg>
      <pc:sldChg chg="addSp modSp add mod">
        <pc:chgData name="Randy Kearns" userId="839a70db29bb98fa" providerId="LiveId" clId="{8BF0C329-AF8C-4BEC-BF28-1D7973C6BEF4}" dt="2021-09-16T14:30:45.971" v="439"/>
        <pc:sldMkLst>
          <pc:docMk/>
          <pc:sldMk cId="1471756262" sldId="1443"/>
        </pc:sldMkLst>
        <pc:spChg chg="mod">
          <ac:chgData name="Randy Kearns" userId="839a70db29bb98fa" providerId="LiveId" clId="{8BF0C329-AF8C-4BEC-BF28-1D7973C6BEF4}" dt="2021-09-16T14:06:10.510" v="23" actId="20577"/>
          <ac:spMkLst>
            <pc:docMk/>
            <pc:sldMk cId="1471756262" sldId="1443"/>
            <ac:spMk id="2" creationId="{FE02D0B4-5096-425C-9EB2-6FC9027AEC1C}"/>
          </ac:spMkLst>
        </pc:spChg>
        <pc:spChg chg="mod">
          <ac:chgData name="Randy Kearns" userId="839a70db29bb98fa" providerId="LiveId" clId="{8BF0C329-AF8C-4BEC-BF28-1D7973C6BEF4}" dt="2021-09-16T14:06:05.648" v="14" actId="13926"/>
          <ac:spMkLst>
            <pc:docMk/>
            <pc:sldMk cId="1471756262" sldId="1443"/>
            <ac:spMk id="3" creationId="{9C9EF512-9019-457C-BEE5-29491FD8622B}"/>
          </ac:spMkLst>
        </pc:spChg>
        <pc:picChg chg="add mod">
          <ac:chgData name="Randy Kearns" userId="839a70db29bb98fa" providerId="LiveId" clId="{8BF0C329-AF8C-4BEC-BF28-1D7973C6BEF4}" dt="2021-09-16T14:30:45.971" v="439"/>
          <ac:picMkLst>
            <pc:docMk/>
            <pc:sldMk cId="1471756262" sldId="1443"/>
            <ac:picMk id="4" creationId="{348B569D-DB30-45F8-B76D-3485DE7D97C2}"/>
          </ac:picMkLst>
        </pc:picChg>
      </pc:sldChg>
      <pc:sldChg chg="modSp add mod">
        <pc:chgData name="Randy Kearns" userId="839a70db29bb98fa" providerId="LiveId" clId="{8BF0C329-AF8C-4BEC-BF28-1D7973C6BEF4}" dt="2021-09-16T14:09:08.630" v="38" actId="113"/>
        <pc:sldMkLst>
          <pc:docMk/>
          <pc:sldMk cId="4257608460" sldId="1444"/>
        </pc:sldMkLst>
        <pc:spChg chg="mod">
          <ac:chgData name="Randy Kearns" userId="839a70db29bb98fa" providerId="LiveId" clId="{8BF0C329-AF8C-4BEC-BF28-1D7973C6BEF4}" dt="2021-09-16T14:09:08.630" v="38" actId="113"/>
          <ac:spMkLst>
            <pc:docMk/>
            <pc:sldMk cId="4257608460" sldId="1444"/>
            <ac:spMk id="3" creationId="{B97E36FF-C615-44E4-8A2C-9A736C39E9C5}"/>
          </ac:spMkLst>
        </pc:spChg>
      </pc:sldChg>
    </pc:docChg>
  </pc:docChgLst>
  <pc:docChgLst>
    <pc:chgData name="Randy Kearns" userId="839a70db29bb98fa" providerId="LiveId" clId="{512EDFA1-33C9-481F-8909-2E187647DC8D}"/>
    <pc:docChg chg="undo custSel addSld delSld modSld sldOrd">
      <pc:chgData name="Randy Kearns" userId="839a70db29bb98fa" providerId="LiveId" clId="{512EDFA1-33C9-481F-8909-2E187647DC8D}" dt="2021-08-20T15:48:41.339" v="352" actId="403"/>
      <pc:docMkLst>
        <pc:docMk/>
      </pc:docMkLst>
      <pc:sldChg chg="modSp mod">
        <pc:chgData name="Randy Kearns" userId="839a70db29bb98fa" providerId="LiveId" clId="{512EDFA1-33C9-481F-8909-2E187647DC8D}" dt="2021-08-20T13:30:43.839" v="13" actId="20577"/>
        <pc:sldMkLst>
          <pc:docMk/>
          <pc:sldMk cId="3467627021" sldId="256"/>
        </pc:sldMkLst>
        <pc:spChg chg="mod">
          <ac:chgData name="Randy Kearns" userId="839a70db29bb98fa" providerId="LiveId" clId="{512EDFA1-33C9-481F-8909-2E187647DC8D}" dt="2021-08-20T13:30:43.839" v="13" actId="20577"/>
          <ac:spMkLst>
            <pc:docMk/>
            <pc:sldMk cId="3467627021" sldId="256"/>
            <ac:spMk id="3" creationId="{0F80F741-19CF-41C0-B5D1-6FAE70D9BBCA}"/>
          </ac:spMkLst>
        </pc:spChg>
      </pc:sldChg>
      <pc:sldChg chg="modSp mod">
        <pc:chgData name="Randy Kearns" userId="839a70db29bb98fa" providerId="LiveId" clId="{512EDFA1-33C9-481F-8909-2E187647DC8D}" dt="2021-08-20T13:45:54.331" v="86" actId="20577"/>
        <pc:sldMkLst>
          <pc:docMk/>
          <pc:sldMk cId="3916536619" sldId="259"/>
        </pc:sldMkLst>
        <pc:spChg chg="mod">
          <ac:chgData name="Randy Kearns" userId="839a70db29bb98fa" providerId="LiveId" clId="{512EDFA1-33C9-481F-8909-2E187647DC8D}" dt="2021-08-20T13:45:54.331" v="86" actId="20577"/>
          <ac:spMkLst>
            <pc:docMk/>
            <pc:sldMk cId="3916536619" sldId="259"/>
            <ac:spMk id="3" creationId="{B97E36FF-C615-44E4-8A2C-9A736C39E9C5}"/>
          </ac:spMkLst>
        </pc:spChg>
      </pc:sldChg>
      <pc:sldChg chg="modSp mod">
        <pc:chgData name="Randy Kearns" userId="839a70db29bb98fa" providerId="LiveId" clId="{512EDFA1-33C9-481F-8909-2E187647DC8D}" dt="2021-08-20T13:46:14.661" v="92" actId="27636"/>
        <pc:sldMkLst>
          <pc:docMk/>
          <pc:sldMk cId="3146729797" sldId="273"/>
        </pc:sldMkLst>
        <pc:spChg chg="mod">
          <ac:chgData name="Randy Kearns" userId="839a70db29bb98fa" providerId="LiveId" clId="{512EDFA1-33C9-481F-8909-2E187647DC8D}" dt="2021-08-20T13:46:14.661" v="92" actId="27636"/>
          <ac:spMkLst>
            <pc:docMk/>
            <pc:sldMk cId="3146729797" sldId="273"/>
            <ac:spMk id="3" creationId="{B97E36FF-C615-44E4-8A2C-9A736C39E9C5}"/>
          </ac:spMkLst>
        </pc:spChg>
      </pc:sldChg>
      <pc:sldChg chg="modSp mod">
        <pc:chgData name="Randy Kearns" userId="839a70db29bb98fa" providerId="LiveId" clId="{512EDFA1-33C9-481F-8909-2E187647DC8D}" dt="2021-08-20T13:50:50.901" v="180" actId="14100"/>
        <pc:sldMkLst>
          <pc:docMk/>
          <pc:sldMk cId="0" sldId="314"/>
        </pc:sldMkLst>
        <pc:spChg chg="mod">
          <ac:chgData name="Randy Kearns" userId="839a70db29bb98fa" providerId="LiveId" clId="{512EDFA1-33C9-481F-8909-2E187647DC8D}" dt="2021-08-20T13:50:50.901" v="180" actId="14100"/>
          <ac:spMkLst>
            <pc:docMk/>
            <pc:sldMk cId="0" sldId="314"/>
            <ac:spMk id="3" creationId="{00000000-0000-0000-0000-000000000000}"/>
          </ac:spMkLst>
        </pc:spChg>
      </pc:sldChg>
      <pc:sldChg chg="modSp mod">
        <pc:chgData name="Randy Kearns" userId="839a70db29bb98fa" providerId="LiveId" clId="{512EDFA1-33C9-481F-8909-2E187647DC8D}" dt="2021-08-20T13:51:27.382" v="184" actId="404"/>
        <pc:sldMkLst>
          <pc:docMk/>
          <pc:sldMk cId="3285279876" sldId="358"/>
        </pc:sldMkLst>
        <pc:spChg chg="mod">
          <ac:chgData name="Randy Kearns" userId="839a70db29bb98fa" providerId="LiveId" clId="{512EDFA1-33C9-481F-8909-2E187647DC8D}" dt="2021-08-20T13:51:27.382" v="184" actId="404"/>
          <ac:spMkLst>
            <pc:docMk/>
            <pc:sldMk cId="3285279876" sldId="358"/>
            <ac:spMk id="7" creationId="{56B616C2-733C-40D9-9411-60484B9A5716}"/>
          </ac:spMkLst>
        </pc:spChg>
      </pc:sldChg>
      <pc:sldChg chg="addSp modSp mod">
        <pc:chgData name="Randy Kearns" userId="839a70db29bb98fa" providerId="LiveId" clId="{512EDFA1-33C9-481F-8909-2E187647DC8D}" dt="2021-08-20T15:35:28.460" v="185"/>
        <pc:sldMkLst>
          <pc:docMk/>
          <pc:sldMk cId="2417628964" sldId="360"/>
        </pc:sldMkLst>
        <pc:spChg chg="mod">
          <ac:chgData name="Randy Kearns" userId="839a70db29bb98fa" providerId="LiveId" clId="{512EDFA1-33C9-481F-8909-2E187647DC8D}" dt="2021-08-20T13:46:58.326" v="95" actId="13926"/>
          <ac:spMkLst>
            <pc:docMk/>
            <pc:sldMk cId="2417628964" sldId="360"/>
            <ac:spMk id="3" creationId="{E05496F4-9A48-46C8-ADD8-C4B42EFEB970}"/>
          </ac:spMkLst>
        </pc:spChg>
        <pc:picChg chg="add mod">
          <ac:chgData name="Randy Kearns" userId="839a70db29bb98fa" providerId="LiveId" clId="{512EDFA1-33C9-481F-8909-2E187647DC8D}" dt="2021-08-20T15:35:28.460" v="185"/>
          <ac:picMkLst>
            <pc:docMk/>
            <pc:sldMk cId="2417628964" sldId="360"/>
            <ac:picMk id="4" creationId="{822EB54C-DFBE-4E13-98BA-FDB627923A34}"/>
          </ac:picMkLst>
        </pc:picChg>
      </pc:sldChg>
      <pc:sldChg chg="modSp mod">
        <pc:chgData name="Randy Kearns" userId="839a70db29bb98fa" providerId="LiveId" clId="{512EDFA1-33C9-481F-8909-2E187647DC8D}" dt="2021-08-20T13:46:05.594" v="88" actId="27636"/>
        <pc:sldMkLst>
          <pc:docMk/>
          <pc:sldMk cId="1535545857" sldId="362"/>
        </pc:sldMkLst>
        <pc:spChg chg="mod">
          <ac:chgData name="Randy Kearns" userId="839a70db29bb98fa" providerId="LiveId" clId="{512EDFA1-33C9-481F-8909-2E187647DC8D}" dt="2021-08-20T13:46:05.594" v="88" actId="27636"/>
          <ac:spMkLst>
            <pc:docMk/>
            <pc:sldMk cId="1535545857" sldId="362"/>
            <ac:spMk id="3" creationId="{B97E36FF-C615-44E4-8A2C-9A736C39E9C5}"/>
          </ac:spMkLst>
        </pc:spChg>
      </pc:sldChg>
      <pc:sldChg chg="modSp mod">
        <pc:chgData name="Randy Kearns" userId="839a70db29bb98fa" providerId="LiveId" clId="{512EDFA1-33C9-481F-8909-2E187647DC8D}" dt="2021-08-20T13:46:19.404" v="94" actId="27636"/>
        <pc:sldMkLst>
          <pc:docMk/>
          <pc:sldMk cId="2341823744" sldId="363"/>
        </pc:sldMkLst>
        <pc:spChg chg="mod">
          <ac:chgData name="Randy Kearns" userId="839a70db29bb98fa" providerId="LiveId" clId="{512EDFA1-33C9-481F-8909-2E187647DC8D}" dt="2021-08-20T13:46:19.404" v="94" actId="27636"/>
          <ac:spMkLst>
            <pc:docMk/>
            <pc:sldMk cId="2341823744" sldId="363"/>
            <ac:spMk id="3" creationId="{B97E36FF-C615-44E4-8A2C-9A736C39E9C5}"/>
          </ac:spMkLst>
        </pc:spChg>
      </pc:sldChg>
      <pc:sldChg chg="modSp mod">
        <pc:chgData name="Randy Kearns" userId="839a70db29bb98fa" providerId="LiveId" clId="{512EDFA1-33C9-481F-8909-2E187647DC8D}" dt="2021-08-20T13:44:12.410" v="76" actId="404"/>
        <pc:sldMkLst>
          <pc:docMk/>
          <pc:sldMk cId="1589597337" sldId="373"/>
        </pc:sldMkLst>
        <pc:graphicFrameChg chg="modGraphic">
          <ac:chgData name="Randy Kearns" userId="839a70db29bb98fa" providerId="LiveId" clId="{512EDFA1-33C9-481F-8909-2E187647DC8D}" dt="2021-08-20T13:44:12.410" v="76" actId="404"/>
          <ac:graphicFrameMkLst>
            <pc:docMk/>
            <pc:sldMk cId="1589597337" sldId="373"/>
            <ac:graphicFrameMk id="4" creationId="{6FD1D3FD-4002-44FB-868A-F5BBD48AE6BF}"/>
          </ac:graphicFrameMkLst>
        </pc:graphicFrameChg>
      </pc:sldChg>
      <pc:sldChg chg="modSp mod">
        <pc:chgData name="Randy Kearns" userId="839a70db29bb98fa" providerId="LiveId" clId="{512EDFA1-33C9-481F-8909-2E187647DC8D}" dt="2021-08-20T13:44:04.666" v="73" actId="404"/>
        <pc:sldMkLst>
          <pc:docMk/>
          <pc:sldMk cId="704735234" sldId="374"/>
        </pc:sldMkLst>
        <pc:graphicFrameChg chg="modGraphic">
          <ac:chgData name="Randy Kearns" userId="839a70db29bb98fa" providerId="LiveId" clId="{512EDFA1-33C9-481F-8909-2E187647DC8D}" dt="2021-08-20T13:44:04.666" v="73" actId="404"/>
          <ac:graphicFrameMkLst>
            <pc:docMk/>
            <pc:sldMk cId="704735234" sldId="374"/>
            <ac:graphicFrameMk id="4" creationId="{6FD1D3FD-4002-44FB-868A-F5BBD48AE6BF}"/>
          </ac:graphicFrameMkLst>
        </pc:graphicFrameChg>
      </pc:sldChg>
      <pc:sldChg chg="modSp mod">
        <pc:chgData name="Randy Kearns" userId="839a70db29bb98fa" providerId="LiveId" clId="{512EDFA1-33C9-481F-8909-2E187647DC8D}" dt="2021-08-20T13:43:55.671" v="70" actId="404"/>
        <pc:sldMkLst>
          <pc:docMk/>
          <pc:sldMk cId="2463732459" sldId="375"/>
        </pc:sldMkLst>
        <pc:graphicFrameChg chg="modGraphic">
          <ac:chgData name="Randy Kearns" userId="839a70db29bb98fa" providerId="LiveId" clId="{512EDFA1-33C9-481F-8909-2E187647DC8D}" dt="2021-08-20T13:43:55.671" v="70" actId="404"/>
          <ac:graphicFrameMkLst>
            <pc:docMk/>
            <pc:sldMk cId="2463732459" sldId="375"/>
            <ac:graphicFrameMk id="4" creationId="{6FD1D3FD-4002-44FB-868A-F5BBD48AE6BF}"/>
          </ac:graphicFrameMkLst>
        </pc:graphicFrameChg>
      </pc:sldChg>
      <pc:sldChg chg="modSp mod">
        <pc:chgData name="Randy Kearns" userId="839a70db29bb98fa" providerId="LiveId" clId="{512EDFA1-33C9-481F-8909-2E187647DC8D}" dt="2021-08-20T13:44:29.829" v="78" actId="20577"/>
        <pc:sldMkLst>
          <pc:docMk/>
          <pc:sldMk cId="997598649" sldId="376"/>
        </pc:sldMkLst>
        <pc:spChg chg="mod">
          <ac:chgData name="Randy Kearns" userId="839a70db29bb98fa" providerId="LiveId" clId="{512EDFA1-33C9-481F-8909-2E187647DC8D}" dt="2021-08-20T13:44:29.829" v="78" actId="20577"/>
          <ac:spMkLst>
            <pc:docMk/>
            <pc:sldMk cId="997598649" sldId="376"/>
            <ac:spMk id="3" creationId="{9C9EF512-9019-457C-BEE5-29491FD8622B}"/>
          </ac:spMkLst>
        </pc:spChg>
      </pc:sldChg>
      <pc:sldChg chg="modSp mod">
        <pc:chgData name="Randy Kearns" userId="839a70db29bb98fa" providerId="LiveId" clId="{512EDFA1-33C9-481F-8909-2E187647DC8D}" dt="2021-08-20T13:39:39.844" v="31" actId="20577"/>
        <pc:sldMkLst>
          <pc:docMk/>
          <pc:sldMk cId="1454151938" sldId="1401"/>
        </pc:sldMkLst>
        <pc:spChg chg="mod">
          <ac:chgData name="Randy Kearns" userId="839a70db29bb98fa" providerId="LiveId" clId="{512EDFA1-33C9-481F-8909-2E187647DC8D}" dt="2021-08-20T13:39:39.844" v="31" actId="20577"/>
          <ac:spMkLst>
            <pc:docMk/>
            <pc:sldMk cId="1454151938" sldId="1401"/>
            <ac:spMk id="3" creationId="{3F5B11BD-3EEF-4D60-AA0B-3F3E92224724}"/>
          </ac:spMkLst>
        </pc:spChg>
      </pc:sldChg>
      <pc:sldChg chg="addSp modSp">
        <pc:chgData name="Randy Kearns" userId="839a70db29bb98fa" providerId="LiveId" clId="{512EDFA1-33C9-481F-8909-2E187647DC8D}" dt="2021-08-20T13:38:54.563" v="14"/>
        <pc:sldMkLst>
          <pc:docMk/>
          <pc:sldMk cId="45559275" sldId="1402"/>
        </pc:sldMkLst>
        <pc:picChg chg="add mod">
          <ac:chgData name="Randy Kearns" userId="839a70db29bb98fa" providerId="LiveId" clId="{512EDFA1-33C9-481F-8909-2E187647DC8D}" dt="2021-08-20T13:38:54.563" v="14"/>
          <ac:picMkLst>
            <pc:docMk/>
            <pc:sldMk cId="45559275" sldId="1402"/>
            <ac:picMk id="9" creationId="{EAC2D4C3-55CC-48C8-A21A-FBEB09B3AE37}"/>
          </ac:picMkLst>
        </pc:picChg>
      </pc:sldChg>
      <pc:sldChg chg="del">
        <pc:chgData name="Randy Kearns" userId="839a70db29bb98fa" providerId="LiveId" clId="{512EDFA1-33C9-481F-8909-2E187647DC8D}" dt="2021-08-20T13:44:25.083" v="77" actId="47"/>
        <pc:sldMkLst>
          <pc:docMk/>
          <pc:sldMk cId="2334411118" sldId="1404"/>
        </pc:sldMkLst>
      </pc:sldChg>
      <pc:sldChg chg="addSp modSp mod">
        <pc:chgData name="Randy Kearns" userId="839a70db29bb98fa" providerId="LiveId" clId="{512EDFA1-33C9-481F-8909-2E187647DC8D}" dt="2021-08-20T15:35:40.615" v="188"/>
        <pc:sldMkLst>
          <pc:docMk/>
          <pc:sldMk cId="2361789224" sldId="1405"/>
        </pc:sldMkLst>
        <pc:spChg chg="mod">
          <ac:chgData name="Randy Kearns" userId="839a70db29bb98fa" providerId="LiveId" clId="{512EDFA1-33C9-481F-8909-2E187647DC8D}" dt="2021-08-20T13:47:26.213" v="111" actId="403"/>
          <ac:spMkLst>
            <pc:docMk/>
            <pc:sldMk cId="2361789224" sldId="1405"/>
            <ac:spMk id="3" creationId="{59628CB5-1375-49E8-AF5C-20DA041CE4E5}"/>
          </ac:spMkLst>
        </pc:spChg>
        <pc:picChg chg="add mod">
          <ac:chgData name="Randy Kearns" userId="839a70db29bb98fa" providerId="LiveId" clId="{512EDFA1-33C9-481F-8909-2E187647DC8D}" dt="2021-08-20T15:35:40.615" v="188"/>
          <ac:picMkLst>
            <pc:docMk/>
            <pc:sldMk cId="2361789224" sldId="1405"/>
            <ac:picMk id="4" creationId="{7B3CC5F5-11F7-43F1-B17A-F057E2F184C0}"/>
          </ac:picMkLst>
        </pc:picChg>
      </pc:sldChg>
      <pc:sldChg chg="modSp mod">
        <pc:chgData name="Randy Kearns" userId="839a70db29bb98fa" providerId="LiveId" clId="{512EDFA1-33C9-481F-8909-2E187647DC8D}" dt="2021-08-20T13:45:05.363" v="81" actId="20577"/>
        <pc:sldMkLst>
          <pc:docMk/>
          <pc:sldMk cId="3092187430" sldId="1406"/>
        </pc:sldMkLst>
        <pc:spChg chg="mod">
          <ac:chgData name="Randy Kearns" userId="839a70db29bb98fa" providerId="LiveId" clId="{512EDFA1-33C9-481F-8909-2E187647DC8D}" dt="2021-08-20T13:45:05.363" v="81" actId="20577"/>
          <ac:spMkLst>
            <pc:docMk/>
            <pc:sldMk cId="3092187430" sldId="1406"/>
            <ac:spMk id="3" creationId="{9C9EF512-9019-457C-BEE5-29491FD8622B}"/>
          </ac:spMkLst>
        </pc:spChg>
      </pc:sldChg>
      <pc:sldChg chg="modSp mod">
        <pc:chgData name="Randy Kearns" userId="839a70db29bb98fa" providerId="LiveId" clId="{512EDFA1-33C9-481F-8909-2E187647DC8D}" dt="2021-08-20T15:43:49.634" v="268" actId="403"/>
        <pc:sldMkLst>
          <pc:docMk/>
          <pc:sldMk cId="2251404899" sldId="1407"/>
        </pc:sldMkLst>
        <pc:spChg chg="mod">
          <ac:chgData name="Randy Kearns" userId="839a70db29bb98fa" providerId="LiveId" clId="{512EDFA1-33C9-481F-8909-2E187647DC8D}" dt="2021-08-20T15:43:49.634" v="268" actId="403"/>
          <ac:spMkLst>
            <pc:docMk/>
            <pc:sldMk cId="2251404899" sldId="1407"/>
            <ac:spMk id="3" creationId="{3DF2F0E5-2BBB-4FB6-8AA7-FF1D8BD883AE}"/>
          </ac:spMkLst>
        </pc:spChg>
      </pc:sldChg>
      <pc:sldChg chg="modSp mod">
        <pc:chgData name="Randy Kearns" userId="839a70db29bb98fa" providerId="LiveId" clId="{512EDFA1-33C9-481F-8909-2E187647DC8D}" dt="2021-08-20T15:48:41.339" v="352" actId="403"/>
        <pc:sldMkLst>
          <pc:docMk/>
          <pc:sldMk cId="2285161281" sldId="1408"/>
        </pc:sldMkLst>
        <pc:spChg chg="mod">
          <ac:chgData name="Randy Kearns" userId="839a70db29bb98fa" providerId="LiveId" clId="{512EDFA1-33C9-481F-8909-2E187647DC8D}" dt="2021-08-20T15:48:41.339" v="352" actId="403"/>
          <ac:spMkLst>
            <pc:docMk/>
            <pc:sldMk cId="2285161281" sldId="1408"/>
            <ac:spMk id="3" creationId="{595171D8-4DFD-42D2-894B-AEF6E72D159D}"/>
          </ac:spMkLst>
        </pc:spChg>
      </pc:sldChg>
      <pc:sldChg chg="modSp mod">
        <pc:chgData name="Randy Kearns" userId="839a70db29bb98fa" providerId="LiveId" clId="{512EDFA1-33C9-481F-8909-2E187647DC8D}" dt="2021-08-20T13:45:53.279" v="85" actId="20577"/>
        <pc:sldMkLst>
          <pc:docMk/>
          <pc:sldMk cId="2552804638" sldId="1412"/>
        </pc:sldMkLst>
        <pc:spChg chg="mod">
          <ac:chgData name="Randy Kearns" userId="839a70db29bb98fa" providerId="LiveId" clId="{512EDFA1-33C9-481F-8909-2E187647DC8D}" dt="2021-08-20T13:45:53.279" v="85" actId="20577"/>
          <ac:spMkLst>
            <pc:docMk/>
            <pc:sldMk cId="2552804638" sldId="1412"/>
            <ac:spMk id="3" creationId="{B97E36FF-C615-44E4-8A2C-9A736C39E9C5}"/>
          </ac:spMkLst>
        </pc:spChg>
      </pc:sldChg>
      <pc:sldChg chg="addSp modSp mod">
        <pc:chgData name="Randy Kearns" userId="839a70db29bb98fa" providerId="LiveId" clId="{512EDFA1-33C9-481F-8909-2E187647DC8D}" dt="2021-08-20T15:40:31.953" v="229" actId="14100"/>
        <pc:sldMkLst>
          <pc:docMk/>
          <pc:sldMk cId="1086358160" sldId="1414"/>
        </pc:sldMkLst>
        <pc:spChg chg="mod">
          <ac:chgData name="Randy Kearns" userId="839a70db29bb98fa" providerId="LiveId" clId="{512EDFA1-33C9-481F-8909-2E187647DC8D}" dt="2021-08-20T15:40:16.630" v="226" actId="20577"/>
          <ac:spMkLst>
            <pc:docMk/>
            <pc:sldMk cId="1086358160" sldId="1414"/>
            <ac:spMk id="2" creationId="{8EA89BE9-C259-41A2-834B-E8036D1D040A}"/>
          </ac:spMkLst>
        </pc:spChg>
        <pc:spChg chg="mod">
          <ac:chgData name="Randy Kearns" userId="839a70db29bb98fa" providerId="LiveId" clId="{512EDFA1-33C9-481F-8909-2E187647DC8D}" dt="2021-08-20T15:39:10.357" v="192" actId="6549"/>
          <ac:spMkLst>
            <pc:docMk/>
            <pc:sldMk cId="1086358160" sldId="1414"/>
            <ac:spMk id="3" creationId="{59628CB5-1375-49E8-AF5C-20DA041CE4E5}"/>
          </ac:spMkLst>
        </pc:spChg>
        <pc:picChg chg="add mod">
          <ac:chgData name="Randy Kearns" userId="839a70db29bb98fa" providerId="LiveId" clId="{512EDFA1-33C9-481F-8909-2E187647DC8D}" dt="2021-08-20T15:40:31.953" v="229" actId="14100"/>
          <ac:picMkLst>
            <pc:docMk/>
            <pc:sldMk cId="1086358160" sldId="1414"/>
            <ac:picMk id="4" creationId="{AE548A9A-2270-4B7E-A3B5-C9DF9AED9C30}"/>
          </ac:picMkLst>
        </pc:picChg>
      </pc:sldChg>
      <pc:sldChg chg="addSp modSp mod">
        <pc:chgData name="Randy Kearns" userId="839a70db29bb98fa" providerId="LiveId" clId="{512EDFA1-33C9-481F-8909-2E187647DC8D}" dt="2021-08-20T15:35:36.922" v="186"/>
        <pc:sldMkLst>
          <pc:docMk/>
          <pc:sldMk cId="1367205988" sldId="1415"/>
        </pc:sldMkLst>
        <pc:spChg chg="mod">
          <ac:chgData name="Randy Kearns" userId="839a70db29bb98fa" providerId="LiveId" clId="{512EDFA1-33C9-481F-8909-2E187647DC8D}" dt="2021-08-20T13:47:06.630" v="102" actId="20577"/>
          <ac:spMkLst>
            <pc:docMk/>
            <pc:sldMk cId="1367205988" sldId="1415"/>
            <ac:spMk id="2" creationId="{9C505364-7B00-44D7-9E98-D5ACFCA51740}"/>
          </ac:spMkLst>
        </pc:spChg>
        <pc:spChg chg="mod">
          <ac:chgData name="Randy Kearns" userId="839a70db29bb98fa" providerId="LiveId" clId="{512EDFA1-33C9-481F-8909-2E187647DC8D}" dt="2021-08-20T13:47:03.468" v="96" actId="13926"/>
          <ac:spMkLst>
            <pc:docMk/>
            <pc:sldMk cId="1367205988" sldId="1415"/>
            <ac:spMk id="3" creationId="{E05496F4-9A48-46C8-ADD8-C4B42EFEB970}"/>
          </ac:spMkLst>
        </pc:spChg>
        <pc:picChg chg="add mod">
          <ac:chgData name="Randy Kearns" userId="839a70db29bb98fa" providerId="LiveId" clId="{512EDFA1-33C9-481F-8909-2E187647DC8D}" dt="2021-08-20T15:35:36.922" v="186"/>
          <ac:picMkLst>
            <pc:docMk/>
            <pc:sldMk cId="1367205988" sldId="1415"/>
            <ac:picMk id="4" creationId="{0394F7C4-42C9-461A-B2E3-40F9FA081EEE}"/>
          </ac:picMkLst>
        </pc:picChg>
      </pc:sldChg>
      <pc:sldChg chg="addSp modSp mod">
        <pc:chgData name="Randy Kearns" userId="839a70db29bb98fa" providerId="LiveId" clId="{512EDFA1-33C9-481F-8909-2E187647DC8D}" dt="2021-08-20T15:35:38.956" v="187"/>
        <pc:sldMkLst>
          <pc:docMk/>
          <pc:sldMk cId="493392048" sldId="1416"/>
        </pc:sldMkLst>
        <pc:spChg chg="mod">
          <ac:chgData name="Randy Kearns" userId="839a70db29bb98fa" providerId="LiveId" clId="{512EDFA1-33C9-481F-8909-2E187647DC8D}" dt="2021-08-20T13:47:15.232" v="109" actId="20577"/>
          <ac:spMkLst>
            <pc:docMk/>
            <pc:sldMk cId="493392048" sldId="1416"/>
            <ac:spMk id="2" creationId="{9C505364-7B00-44D7-9E98-D5ACFCA51740}"/>
          </ac:spMkLst>
        </pc:spChg>
        <pc:spChg chg="mod">
          <ac:chgData name="Randy Kearns" userId="839a70db29bb98fa" providerId="LiveId" clId="{512EDFA1-33C9-481F-8909-2E187647DC8D}" dt="2021-08-20T13:47:12.445" v="103" actId="13926"/>
          <ac:spMkLst>
            <pc:docMk/>
            <pc:sldMk cId="493392048" sldId="1416"/>
            <ac:spMk id="3" creationId="{E05496F4-9A48-46C8-ADD8-C4B42EFEB970}"/>
          </ac:spMkLst>
        </pc:spChg>
        <pc:picChg chg="add mod">
          <ac:chgData name="Randy Kearns" userId="839a70db29bb98fa" providerId="LiveId" clId="{512EDFA1-33C9-481F-8909-2E187647DC8D}" dt="2021-08-20T15:35:38.956" v="187"/>
          <ac:picMkLst>
            <pc:docMk/>
            <pc:sldMk cId="493392048" sldId="1416"/>
            <ac:picMk id="4" creationId="{95D7184C-50B8-445F-8CAF-480F724BDCDA}"/>
          </ac:picMkLst>
        </pc:picChg>
      </pc:sldChg>
      <pc:sldChg chg="addSp modSp mod">
        <pc:chgData name="Randy Kearns" userId="839a70db29bb98fa" providerId="LiveId" clId="{512EDFA1-33C9-481F-8909-2E187647DC8D}" dt="2021-08-20T15:35:43.903" v="189"/>
        <pc:sldMkLst>
          <pc:docMk/>
          <pc:sldMk cId="661111760" sldId="1417"/>
        </pc:sldMkLst>
        <pc:spChg chg="mod">
          <ac:chgData name="Randy Kearns" userId="839a70db29bb98fa" providerId="LiveId" clId="{512EDFA1-33C9-481F-8909-2E187647DC8D}" dt="2021-08-20T13:47:36.213" v="118" actId="20577"/>
          <ac:spMkLst>
            <pc:docMk/>
            <pc:sldMk cId="661111760" sldId="1417"/>
            <ac:spMk id="2" creationId="{8EA89BE9-C259-41A2-834B-E8036D1D040A}"/>
          </ac:spMkLst>
        </pc:spChg>
        <pc:spChg chg="mod">
          <ac:chgData name="Randy Kearns" userId="839a70db29bb98fa" providerId="LiveId" clId="{512EDFA1-33C9-481F-8909-2E187647DC8D}" dt="2021-08-20T13:47:33.584" v="112" actId="13926"/>
          <ac:spMkLst>
            <pc:docMk/>
            <pc:sldMk cId="661111760" sldId="1417"/>
            <ac:spMk id="3" creationId="{59628CB5-1375-49E8-AF5C-20DA041CE4E5}"/>
          </ac:spMkLst>
        </pc:spChg>
        <pc:picChg chg="add mod">
          <ac:chgData name="Randy Kearns" userId="839a70db29bb98fa" providerId="LiveId" clId="{512EDFA1-33C9-481F-8909-2E187647DC8D}" dt="2021-08-20T15:35:43.903" v="189"/>
          <ac:picMkLst>
            <pc:docMk/>
            <pc:sldMk cId="661111760" sldId="1417"/>
            <ac:picMk id="4" creationId="{52D47A6B-7E10-4328-A14C-D87E476A8A4D}"/>
          </ac:picMkLst>
        </pc:picChg>
      </pc:sldChg>
      <pc:sldChg chg="addSp modSp mod">
        <pc:chgData name="Randy Kearns" userId="839a70db29bb98fa" providerId="LiveId" clId="{512EDFA1-33C9-481F-8909-2E187647DC8D}" dt="2021-08-20T15:35:46.385" v="190"/>
        <pc:sldMkLst>
          <pc:docMk/>
          <pc:sldMk cId="905834612" sldId="1418"/>
        </pc:sldMkLst>
        <pc:spChg chg="mod">
          <ac:chgData name="Randy Kearns" userId="839a70db29bb98fa" providerId="LiveId" clId="{512EDFA1-33C9-481F-8909-2E187647DC8D}" dt="2021-08-20T13:47:46.885" v="126" actId="20577"/>
          <ac:spMkLst>
            <pc:docMk/>
            <pc:sldMk cId="905834612" sldId="1418"/>
            <ac:spMk id="2" creationId="{8EA89BE9-C259-41A2-834B-E8036D1D040A}"/>
          </ac:spMkLst>
        </pc:spChg>
        <pc:spChg chg="mod">
          <ac:chgData name="Randy Kearns" userId="839a70db29bb98fa" providerId="LiveId" clId="{512EDFA1-33C9-481F-8909-2E187647DC8D}" dt="2021-08-20T13:47:44.389" v="120" actId="13926"/>
          <ac:spMkLst>
            <pc:docMk/>
            <pc:sldMk cId="905834612" sldId="1418"/>
            <ac:spMk id="3" creationId="{59628CB5-1375-49E8-AF5C-20DA041CE4E5}"/>
          </ac:spMkLst>
        </pc:spChg>
        <pc:picChg chg="add mod">
          <ac:chgData name="Randy Kearns" userId="839a70db29bb98fa" providerId="LiveId" clId="{512EDFA1-33C9-481F-8909-2E187647DC8D}" dt="2021-08-20T15:35:46.385" v="190"/>
          <ac:picMkLst>
            <pc:docMk/>
            <pc:sldMk cId="905834612" sldId="1418"/>
            <ac:picMk id="4" creationId="{EAA6093A-6E51-41EB-95F7-EC3449936B0F}"/>
          </ac:picMkLst>
        </pc:picChg>
      </pc:sldChg>
      <pc:sldChg chg="modSp mod">
        <pc:chgData name="Randy Kearns" userId="839a70db29bb98fa" providerId="LiveId" clId="{512EDFA1-33C9-481F-8909-2E187647DC8D}" dt="2021-08-20T13:50:41.305" v="178" actId="403"/>
        <pc:sldMkLst>
          <pc:docMk/>
          <pc:sldMk cId="1496283829" sldId="1419"/>
        </pc:sldMkLst>
        <pc:spChg chg="mod">
          <ac:chgData name="Randy Kearns" userId="839a70db29bb98fa" providerId="LiveId" clId="{512EDFA1-33C9-481F-8909-2E187647DC8D}" dt="2021-08-20T13:48:53.131" v="134" actId="20577"/>
          <ac:spMkLst>
            <pc:docMk/>
            <pc:sldMk cId="1496283829" sldId="1419"/>
            <ac:spMk id="2" creationId="{00000000-0000-0000-0000-000000000000}"/>
          </ac:spMkLst>
        </pc:spChg>
        <pc:spChg chg="mod">
          <ac:chgData name="Randy Kearns" userId="839a70db29bb98fa" providerId="LiveId" clId="{512EDFA1-33C9-481F-8909-2E187647DC8D}" dt="2021-08-20T13:50:41.305" v="178" actId="403"/>
          <ac:spMkLst>
            <pc:docMk/>
            <pc:sldMk cId="1496283829" sldId="1419"/>
            <ac:spMk id="3" creationId="{00000000-0000-0000-0000-000000000000}"/>
          </ac:spMkLst>
        </pc:spChg>
      </pc:sldChg>
      <pc:sldChg chg="addSp delSp modSp mod">
        <pc:chgData name="Randy Kearns" userId="839a70db29bb98fa" providerId="LiveId" clId="{512EDFA1-33C9-481F-8909-2E187647DC8D}" dt="2021-08-20T13:50:25.833" v="175" actId="403"/>
        <pc:sldMkLst>
          <pc:docMk/>
          <pc:sldMk cId="2036613784" sldId="1420"/>
        </pc:sldMkLst>
        <pc:spChg chg="mod">
          <ac:chgData name="Randy Kearns" userId="839a70db29bb98fa" providerId="LiveId" clId="{512EDFA1-33C9-481F-8909-2E187647DC8D}" dt="2021-08-20T13:49:13.518" v="151" actId="20577"/>
          <ac:spMkLst>
            <pc:docMk/>
            <pc:sldMk cId="2036613784" sldId="1420"/>
            <ac:spMk id="2" creationId="{00000000-0000-0000-0000-000000000000}"/>
          </ac:spMkLst>
        </pc:spChg>
        <pc:spChg chg="mod">
          <ac:chgData name="Randy Kearns" userId="839a70db29bb98fa" providerId="LiveId" clId="{512EDFA1-33C9-481F-8909-2E187647DC8D}" dt="2021-08-20T13:50:25.833" v="175" actId="403"/>
          <ac:spMkLst>
            <pc:docMk/>
            <pc:sldMk cId="2036613784" sldId="1420"/>
            <ac:spMk id="3" creationId="{00000000-0000-0000-0000-000000000000}"/>
          </ac:spMkLst>
        </pc:spChg>
        <pc:spChg chg="add del">
          <ac:chgData name="Randy Kearns" userId="839a70db29bb98fa" providerId="LiveId" clId="{512EDFA1-33C9-481F-8909-2E187647DC8D}" dt="2021-08-20T13:49:02.868" v="136" actId="22"/>
          <ac:spMkLst>
            <pc:docMk/>
            <pc:sldMk cId="2036613784" sldId="1420"/>
            <ac:spMk id="8" creationId="{2D0A5887-5EF7-4E0C-8877-72178B1A9592}"/>
          </ac:spMkLst>
        </pc:spChg>
      </pc:sldChg>
      <pc:sldChg chg="modSp mod">
        <pc:chgData name="Randy Kearns" userId="839a70db29bb98fa" providerId="LiveId" clId="{512EDFA1-33C9-481F-8909-2E187647DC8D}" dt="2021-08-20T13:50:35.087" v="177" actId="14100"/>
        <pc:sldMkLst>
          <pc:docMk/>
          <pc:sldMk cId="1836212993" sldId="1421"/>
        </pc:sldMkLst>
        <pc:spChg chg="mod">
          <ac:chgData name="Randy Kearns" userId="839a70db29bb98fa" providerId="LiveId" clId="{512EDFA1-33C9-481F-8909-2E187647DC8D}" dt="2021-08-20T13:49:30.322" v="155" actId="6549"/>
          <ac:spMkLst>
            <pc:docMk/>
            <pc:sldMk cId="1836212993" sldId="1421"/>
            <ac:spMk id="2" creationId="{00000000-0000-0000-0000-000000000000}"/>
          </ac:spMkLst>
        </pc:spChg>
        <pc:spChg chg="mod">
          <ac:chgData name="Randy Kearns" userId="839a70db29bb98fa" providerId="LiveId" clId="{512EDFA1-33C9-481F-8909-2E187647DC8D}" dt="2021-08-20T13:50:35.087" v="177" actId="14100"/>
          <ac:spMkLst>
            <pc:docMk/>
            <pc:sldMk cId="1836212993" sldId="1421"/>
            <ac:spMk id="3" creationId="{00000000-0000-0000-0000-000000000000}"/>
          </ac:spMkLst>
        </pc:spChg>
      </pc:sldChg>
      <pc:sldChg chg="modSp mod">
        <pc:chgData name="Randy Kearns" userId="839a70db29bb98fa" providerId="LiveId" clId="{512EDFA1-33C9-481F-8909-2E187647DC8D}" dt="2021-08-20T13:51:08.628" v="181" actId="403"/>
        <pc:sldMkLst>
          <pc:docMk/>
          <pc:sldMk cId="2587282649" sldId="1422"/>
        </pc:sldMkLst>
        <pc:spChg chg="mod">
          <ac:chgData name="Randy Kearns" userId="839a70db29bb98fa" providerId="LiveId" clId="{512EDFA1-33C9-481F-8909-2E187647DC8D}" dt="2021-08-20T13:49:44.216" v="162" actId="404"/>
          <ac:spMkLst>
            <pc:docMk/>
            <pc:sldMk cId="2587282649" sldId="1422"/>
            <ac:spMk id="2" creationId="{00000000-0000-0000-0000-000000000000}"/>
          </ac:spMkLst>
        </pc:spChg>
        <pc:spChg chg="mod">
          <ac:chgData name="Randy Kearns" userId="839a70db29bb98fa" providerId="LiveId" clId="{512EDFA1-33C9-481F-8909-2E187647DC8D}" dt="2021-08-20T13:51:08.628" v="181" actId="403"/>
          <ac:spMkLst>
            <pc:docMk/>
            <pc:sldMk cId="2587282649" sldId="1422"/>
            <ac:spMk id="3" creationId="{00000000-0000-0000-0000-000000000000}"/>
          </ac:spMkLst>
        </pc:spChg>
      </pc:sldChg>
      <pc:sldChg chg="modSp mod">
        <pc:chgData name="Randy Kearns" userId="839a70db29bb98fa" providerId="LiveId" clId="{512EDFA1-33C9-481F-8909-2E187647DC8D}" dt="2021-08-20T13:51:13.710" v="182" actId="403"/>
        <pc:sldMkLst>
          <pc:docMk/>
          <pc:sldMk cId="1660180686" sldId="1423"/>
        </pc:sldMkLst>
        <pc:spChg chg="mod">
          <ac:chgData name="Randy Kearns" userId="839a70db29bb98fa" providerId="LiveId" clId="{512EDFA1-33C9-481F-8909-2E187647DC8D}" dt="2021-08-20T13:49:54.436" v="169" actId="404"/>
          <ac:spMkLst>
            <pc:docMk/>
            <pc:sldMk cId="1660180686" sldId="1423"/>
            <ac:spMk id="2" creationId="{00000000-0000-0000-0000-000000000000}"/>
          </ac:spMkLst>
        </pc:spChg>
        <pc:spChg chg="mod">
          <ac:chgData name="Randy Kearns" userId="839a70db29bb98fa" providerId="LiveId" clId="{512EDFA1-33C9-481F-8909-2E187647DC8D}" dt="2021-08-20T13:51:13.710" v="182" actId="403"/>
          <ac:spMkLst>
            <pc:docMk/>
            <pc:sldMk cId="1660180686" sldId="1423"/>
            <ac:spMk id="3" creationId="{00000000-0000-0000-0000-000000000000}"/>
          </ac:spMkLst>
        </pc:spChg>
      </pc:sldChg>
      <pc:sldChg chg="modSp mod ord">
        <pc:chgData name="Randy Kearns" userId="839a70db29bb98fa" providerId="LiveId" clId="{512EDFA1-33C9-481F-8909-2E187647DC8D}" dt="2021-08-20T15:44:55.128" v="291" actId="403"/>
        <pc:sldMkLst>
          <pc:docMk/>
          <pc:sldMk cId="2902901571" sldId="1424"/>
        </pc:sldMkLst>
        <pc:spChg chg="mod">
          <ac:chgData name="Randy Kearns" userId="839a70db29bb98fa" providerId="LiveId" clId="{512EDFA1-33C9-481F-8909-2E187647DC8D}" dt="2021-08-20T15:44:10.305" v="276" actId="20577"/>
          <ac:spMkLst>
            <pc:docMk/>
            <pc:sldMk cId="2902901571" sldId="1424"/>
            <ac:spMk id="2" creationId="{B8E3A431-2D7C-46F0-A48B-1F576DF86043}"/>
          </ac:spMkLst>
        </pc:spChg>
        <pc:spChg chg="mod">
          <ac:chgData name="Randy Kearns" userId="839a70db29bb98fa" providerId="LiveId" clId="{512EDFA1-33C9-481F-8909-2E187647DC8D}" dt="2021-08-20T15:44:55.128" v="291" actId="403"/>
          <ac:spMkLst>
            <pc:docMk/>
            <pc:sldMk cId="2902901571" sldId="1424"/>
            <ac:spMk id="3" creationId="{B226C772-E7B6-4268-83B4-595AC584EA0E}"/>
          </ac:spMkLst>
        </pc:spChg>
      </pc:sldChg>
      <pc:sldChg chg="modSp mod">
        <pc:chgData name="Randy Kearns" userId="839a70db29bb98fa" providerId="LiveId" clId="{512EDFA1-33C9-481F-8909-2E187647DC8D}" dt="2021-08-20T15:45:29.970" v="306" actId="403"/>
        <pc:sldMkLst>
          <pc:docMk/>
          <pc:sldMk cId="3363259361" sldId="1425"/>
        </pc:sldMkLst>
        <pc:spChg chg="mod">
          <ac:chgData name="Randy Kearns" userId="839a70db29bb98fa" providerId="LiveId" clId="{512EDFA1-33C9-481F-8909-2E187647DC8D}" dt="2021-08-20T15:45:29.970" v="306" actId="403"/>
          <ac:spMkLst>
            <pc:docMk/>
            <pc:sldMk cId="3363259361" sldId="1425"/>
            <ac:spMk id="3" creationId="{5B88209E-A3BF-4A7F-A0ED-69B2AA46F702}"/>
          </ac:spMkLst>
        </pc:spChg>
      </pc:sldChg>
      <pc:sldChg chg="modSp mod">
        <pc:chgData name="Randy Kearns" userId="839a70db29bb98fa" providerId="LiveId" clId="{512EDFA1-33C9-481F-8909-2E187647DC8D}" dt="2021-08-20T15:46:51.444" v="322" actId="403"/>
        <pc:sldMkLst>
          <pc:docMk/>
          <pc:sldMk cId="2148527528" sldId="1426"/>
        </pc:sldMkLst>
        <pc:spChg chg="mod">
          <ac:chgData name="Randy Kearns" userId="839a70db29bb98fa" providerId="LiveId" clId="{512EDFA1-33C9-481F-8909-2E187647DC8D}" dt="2021-08-20T15:46:51.444" v="322" actId="403"/>
          <ac:spMkLst>
            <pc:docMk/>
            <pc:sldMk cId="2148527528" sldId="1426"/>
            <ac:spMk id="3" creationId="{97932AC7-D5B7-436C-8649-797C2E9E12AD}"/>
          </ac:spMkLst>
        </pc:spChg>
      </pc:sldChg>
      <pc:sldChg chg="modSp mod">
        <pc:chgData name="Randy Kearns" userId="839a70db29bb98fa" providerId="LiveId" clId="{512EDFA1-33C9-481F-8909-2E187647DC8D}" dt="2021-08-20T15:41:27.290" v="234" actId="20577"/>
        <pc:sldMkLst>
          <pc:docMk/>
          <pc:sldMk cId="3823496968" sldId="1427"/>
        </pc:sldMkLst>
        <pc:spChg chg="mod">
          <ac:chgData name="Randy Kearns" userId="839a70db29bb98fa" providerId="LiveId" clId="{512EDFA1-33C9-481F-8909-2E187647DC8D}" dt="2021-08-20T15:41:27.290" v="234" actId="20577"/>
          <ac:spMkLst>
            <pc:docMk/>
            <pc:sldMk cId="3823496968" sldId="1427"/>
            <ac:spMk id="3" creationId="{CDB8256C-4C3B-41B9-B960-2E9FFAADC04D}"/>
          </ac:spMkLst>
        </pc:spChg>
      </pc:sldChg>
      <pc:sldChg chg="modSp add mod">
        <pc:chgData name="Randy Kearns" userId="839a70db29bb98fa" providerId="LiveId" clId="{512EDFA1-33C9-481F-8909-2E187647DC8D}" dt="2021-08-20T13:45:10.841" v="82" actId="6549"/>
        <pc:sldMkLst>
          <pc:docMk/>
          <pc:sldMk cId="3140414899" sldId="1429"/>
        </pc:sldMkLst>
        <pc:spChg chg="mod">
          <ac:chgData name="Randy Kearns" userId="839a70db29bb98fa" providerId="LiveId" clId="{512EDFA1-33C9-481F-8909-2E187647DC8D}" dt="2021-08-20T13:45:10.841" v="82" actId="6549"/>
          <ac:spMkLst>
            <pc:docMk/>
            <pc:sldMk cId="3140414899" sldId="1429"/>
            <ac:spMk id="3" creationId="{9C9EF512-9019-457C-BEE5-29491FD8622B}"/>
          </ac:spMkLst>
        </pc:spChg>
      </pc:sldChg>
      <pc:sldChg chg="addSp delSp modSp add mod ord">
        <pc:chgData name="Randy Kearns" userId="839a70db29bb98fa" providerId="LiveId" clId="{512EDFA1-33C9-481F-8909-2E187647DC8D}" dt="2021-08-20T15:40:46.731" v="231"/>
        <pc:sldMkLst>
          <pc:docMk/>
          <pc:sldMk cId="1024619866" sldId="1430"/>
        </pc:sldMkLst>
        <pc:spChg chg="mod">
          <ac:chgData name="Randy Kearns" userId="839a70db29bb98fa" providerId="LiveId" clId="{512EDFA1-33C9-481F-8909-2E187647DC8D}" dt="2021-08-20T15:39:52.417" v="219" actId="313"/>
          <ac:spMkLst>
            <pc:docMk/>
            <pc:sldMk cId="1024619866" sldId="1430"/>
            <ac:spMk id="2" creationId="{8EA89BE9-C259-41A2-834B-E8036D1D040A}"/>
          </ac:spMkLst>
        </pc:spChg>
        <pc:spChg chg="mod">
          <ac:chgData name="Randy Kearns" userId="839a70db29bb98fa" providerId="LiveId" clId="{512EDFA1-33C9-481F-8909-2E187647DC8D}" dt="2021-08-20T15:39:23.493" v="195" actId="20577"/>
          <ac:spMkLst>
            <pc:docMk/>
            <pc:sldMk cId="1024619866" sldId="1430"/>
            <ac:spMk id="3" creationId="{59628CB5-1375-49E8-AF5C-20DA041CE4E5}"/>
          </ac:spMkLst>
        </pc:spChg>
        <pc:picChg chg="add del mod">
          <ac:chgData name="Randy Kearns" userId="839a70db29bb98fa" providerId="LiveId" clId="{512EDFA1-33C9-481F-8909-2E187647DC8D}" dt="2021-08-20T15:40:35.744" v="230" actId="478"/>
          <ac:picMkLst>
            <pc:docMk/>
            <pc:sldMk cId="1024619866" sldId="1430"/>
            <ac:picMk id="4" creationId="{D94F182A-939D-4838-893B-0B103255E144}"/>
          </ac:picMkLst>
        </pc:picChg>
        <pc:picChg chg="add mod">
          <ac:chgData name="Randy Kearns" userId="839a70db29bb98fa" providerId="LiveId" clId="{512EDFA1-33C9-481F-8909-2E187647DC8D}" dt="2021-08-20T15:40:46.731" v="231"/>
          <ac:picMkLst>
            <pc:docMk/>
            <pc:sldMk cId="1024619866" sldId="1430"/>
            <ac:picMk id="5" creationId="{AC167BDA-F974-4DDA-B2F0-2F8AF8516BF6}"/>
          </ac:picMkLst>
        </pc:picChg>
      </pc:sldChg>
      <pc:sldChg chg="modSp add mod">
        <pc:chgData name="Randy Kearns" userId="839a70db29bb98fa" providerId="LiveId" clId="{512EDFA1-33C9-481F-8909-2E187647DC8D}" dt="2021-08-20T15:41:37.285" v="241" actId="6549"/>
        <pc:sldMkLst>
          <pc:docMk/>
          <pc:sldMk cId="911381543" sldId="1431"/>
        </pc:sldMkLst>
        <pc:spChg chg="mod">
          <ac:chgData name="Randy Kearns" userId="839a70db29bb98fa" providerId="LiveId" clId="{512EDFA1-33C9-481F-8909-2E187647DC8D}" dt="2021-08-20T15:41:33.256" v="240" actId="20577"/>
          <ac:spMkLst>
            <pc:docMk/>
            <pc:sldMk cId="911381543" sldId="1431"/>
            <ac:spMk id="2" creationId="{A982A19F-9B89-4E5E-83A9-C5095FECC527}"/>
          </ac:spMkLst>
        </pc:spChg>
        <pc:spChg chg="mod">
          <ac:chgData name="Randy Kearns" userId="839a70db29bb98fa" providerId="LiveId" clId="{512EDFA1-33C9-481F-8909-2E187647DC8D}" dt="2021-08-20T15:41:37.285" v="241" actId="6549"/>
          <ac:spMkLst>
            <pc:docMk/>
            <pc:sldMk cId="911381543" sldId="1431"/>
            <ac:spMk id="3" creationId="{CDB8256C-4C3B-41B9-B960-2E9FFAADC04D}"/>
          </ac:spMkLst>
        </pc:spChg>
      </pc:sldChg>
      <pc:sldChg chg="modSp add mod">
        <pc:chgData name="Randy Kearns" userId="839a70db29bb98fa" providerId="LiveId" clId="{512EDFA1-33C9-481F-8909-2E187647DC8D}" dt="2021-08-20T15:43:29.682" v="266" actId="14100"/>
        <pc:sldMkLst>
          <pc:docMk/>
          <pc:sldMk cId="1332242254" sldId="1432"/>
        </pc:sldMkLst>
        <pc:spChg chg="mod">
          <ac:chgData name="Randy Kearns" userId="839a70db29bb98fa" providerId="LiveId" clId="{512EDFA1-33C9-481F-8909-2E187647DC8D}" dt="2021-08-20T15:42:51.969" v="263" actId="20577"/>
          <ac:spMkLst>
            <pc:docMk/>
            <pc:sldMk cId="1332242254" sldId="1432"/>
            <ac:spMk id="2" creationId="{40D380F8-B044-4611-9E88-F13FADF151A6}"/>
          </ac:spMkLst>
        </pc:spChg>
        <pc:spChg chg="mod">
          <ac:chgData name="Randy Kearns" userId="839a70db29bb98fa" providerId="LiveId" clId="{512EDFA1-33C9-481F-8909-2E187647DC8D}" dt="2021-08-20T15:43:29.682" v="266" actId="14100"/>
          <ac:spMkLst>
            <pc:docMk/>
            <pc:sldMk cId="1332242254" sldId="1432"/>
            <ac:spMk id="3" creationId="{3DF2F0E5-2BBB-4FB6-8AA7-FF1D8BD883AE}"/>
          </ac:spMkLst>
        </pc:spChg>
      </pc:sldChg>
      <pc:sldChg chg="add del">
        <pc:chgData name="Randy Kearns" userId="839a70db29bb98fa" providerId="LiveId" clId="{512EDFA1-33C9-481F-8909-2E187647DC8D}" dt="2021-08-20T15:41:47.968" v="242" actId="47"/>
        <pc:sldMkLst>
          <pc:docMk/>
          <pc:sldMk cId="3888964420" sldId="1432"/>
        </pc:sldMkLst>
      </pc:sldChg>
      <pc:sldChg chg="modSp add mod">
        <pc:chgData name="Randy Kearns" userId="839a70db29bb98fa" providerId="LiveId" clId="{512EDFA1-33C9-481F-8909-2E187647DC8D}" dt="2021-08-20T15:43:35.828" v="267" actId="403"/>
        <pc:sldMkLst>
          <pc:docMk/>
          <pc:sldMk cId="2113079998" sldId="1433"/>
        </pc:sldMkLst>
        <pc:spChg chg="mod">
          <ac:chgData name="Randy Kearns" userId="839a70db29bb98fa" providerId="LiveId" clId="{512EDFA1-33C9-481F-8909-2E187647DC8D}" dt="2021-08-20T15:42:27.718" v="252" actId="20577"/>
          <ac:spMkLst>
            <pc:docMk/>
            <pc:sldMk cId="2113079998" sldId="1433"/>
            <ac:spMk id="2" creationId="{40D380F8-B044-4611-9E88-F13FADF151A6}"/>
          </ac:spMkLst>
        </pc:spChg>
        <pc:spChg chg="mod">
          <ac:chgData name="Randy Kearns" userId="839a70db29bb98fa" providerId="LiveId" clId="{512EDFA1-33C9-481F-8909-2E187647DC8D}" dt="2021-08-20T15:43:35.828" v="267" actId="403"/>
          <ac:spMkLst>
            <pc:docMk/>
            <pc:sldMk cId="2113079998" sldId="1433"/>
            <ac:spMk id="3" creationId="{3DF2F0E5-2BBB-4FB6-8AA7-FF1D8BD883AE}"/>
          </ac:spMkLst>
        </pc:spChg>
      </pc:sldChg>
      <pc:sldChg chg="modSp add mod">
        <pc:chgData name="Randy Kearns" userId="839a70db29bb98fa" providerId="LiveId" clId="{512EDFA1-33C9-481F-8909-2E187647DC8D}" dt="2021-08-20T15:44:49.964" v="289" actId="403"/>
        <pc:sldMkLst>
          <pc:docMk/>
          <pc:sldMk cId="2945281751" sldId="1434"/>
        </pc:sldMkLst>
        <pc:spChg chg="mod">
          <ac:chgData name="Randy Kearns" userId="839a70db29bb98fa" providerId="LiveId" clId="{512EDFA1-33C9-481F-8909-2E187647DC8D}" dt="2021-08-20T15:44:49.964" v="289" actId="403"/>
          <ac:spMkLst>
            <pc:docMk/>
            <pc:sldMk cId="2945281751" sldId="1434"/>
            <ac:spMk id="3" creationId="{B226C772-E7B6-4268-83B4-595AC584EA0E}"/>
          </ac:spMkLst>
        </pc:spChg>
      </pc:sldChg>
      <pc:sldChg chg="add del">
        <pc:chgData name="Randy Kearns" userId="839a70db29bb98fa" providerId="LiveId" clId="{512EDFA1-33C9-481F-8909-2E187647DC8D}" dt="2021-08-20T15:44:20.397" v="280" actId="47"/>
        <pc:sldMkLst>
          <pc:docMk/>
          <pc:sldMk cId="197066769" sldId="1435"/>
        </pc:sldMkLst>
      </pc:sldChg>
      <pc:sldChg chg="modSp add mod">
        <pc:chgData name="Randy Kearns" userId="839a70db29bb98fa" providerId="LiveId" clId="{512EDFA1-33C9-481F-8909-2E187647DC8D}" dt="2021-08-20T15:45:00.065" v="293" actId="403"/>
        <pc:sldMkLst>
          <pc:docMk/>
          <pc:sldMk cId="2584495725" sldId="1436"/>
        </pc:sldMkLst>
        <pc:spChg chg="mod">
          <ac:chgData name="Randy Kearns" userId="839a70db29bb98fa" providerId="LiveId" clId="{512EDFA1-33C9-481F-8909-2E187647DC8D}" dt="2021-08-20T15:45:00.065" v="293" actId="403"/>
          <ac:spMkLst>
            <pc:docMk/>
            <pc:sldMk cId="2584495725" sldId="1436"/>
            <ac:spMk id="3" creationId="{B226C772-E7B6-4268-83B4-595AC584EA0E}"/>
          </ac:spMkLst>
        </pc:spChg>
      </pc:sldChg>
      <pc:sldChg chg="modSp add mod">
        <pc:chgData name="Randy Kearns" userId="839a70db29bb98fa" providerId="LiveId" clId="{512EDFA1-33C9-481F-8909-2E187647DC8D}" dt="2021-08-20T15:45:20.078" v="303" actId="403"/>
        <pc:sldMkLst>
          <pc:docMk/>
          <pc:sldMk cId="228016967" sldId="1437"/>
        </pc:sldMkLst>
        <pc:spChg chg="mod">
          <ac:chgData name="Randy Kearns" userId="839a70db29bb98fa" providerId="LiveId" clId="{512EDFA1-33C9-481F-8909-2E187647DC8D}" dt="2021-08-20T15:45:10.889" v="300" actId="20577"/>
          <ac:spMkLst>
            <pc:docMk/>
            <pc:sldMk cId="228016967" sldId="1437"/>
            <ac:spMk id="2" creationId="{B996DACF-D3E9-4C10-8CCC-4E3ACEFB1214}"/>
          </ac:spMkLst>
        </pc:spChg>
        <pc:spChg chg="mod">
          <ac:chgData name="Randy Kearns" userId="839a70db29bb98fa" providerId="LiveId" clId="{512EDFA1-33C9-481F-8909-2E187647DC8D}" dt="2021-08-20T15:45:20.078" v="303" actId="403"/>
          <ac:spMkLst>
            <pc:docMk/>
            <pc:sldMk cId="228016967" sldId="1437"/>
            <ac:spMk id="3" creationId="{5B88209E-A3BF-4A7F-A0ED-69B2AA46F702}"/>
          </ac:spMkLst>
        </pc:spChg>
      </pc:sldChg>
      <pc:sldChg chg="modSp add mod">
        <pc:chgData name="Randy Kearns" userId="839a70db29bb98fa" providerId="LiveId" clId="{512EDFA1-33C9-481F-8909-2E187647DC8D}" dt="2021-08-20T15:46:56.511" v="323" actId="403"/>
        <pc:sldMkLst>
          <pc:docMk/>
          <pc:sldMk cId="3430109471" sldId="1438"/>
        </pc:sldMkLst>
        <pc:spChg chg="mod">
          <ac:chgData name="Randy Kearns" userId="839a70db29bb98fa" providerId="LiveId" clId="{512EDFA1-33C9-481F-8909-2E187647DC8D}" dt="2021-08-20T15:45:50.681" v="313" actId="20577"/>
          <ac:spMkLst>
            <pc:docMk/>
            <pc:sldMk cId="3430109471" sldId="1438"/>
            <ac:spMk id="2" creationId="{80439BF0-692E-4598-A0B6-24E111B433CB}"/>
          </ac:spMkLst>
        </pc:spChg>
        <pc:spChg chg="mod">
          <ac:chgData name="Randy Kearns" userId="839a70db29bb98fa" providerId="LiveId" clId="{512EDFA1-33C9-481F-8909-2E187647DC8D}" dt="2021-08-20T15:46:56.511" v="323" actId="403"/>
          <ac:spMkLst>
            <pc:docMk/>
            <pc:sldMk cId="3430109471" sldId="1438"/>
            <ac:spMk id="3" creationId="{97932AC7-D5B7-436C-8649-797C2E9E12AD}"/>
          </ac:spMkLst>
        </pc:spChg>
      </pc:sldChg>
      <pc:sldChg chg="modSp add mod">
        <pc:chgData name="Randy Kearns" userId="839a70db29bb98fa" providerId="LiveId" clId="{512EDFA1-33C9-481F-8909-2E187647DC8D}" dt="2021-08-20T15:47:02.028" v="324" actId="403"/>
        <pc:sldMkLst>
          <pc:docMk/>
          <pc:sldMk cId="3265861974" sldId="1439"/>
        </pc:sldMkLst>
        <pc:spChg chg="mod">
          <ac:chgData name="Randy Kearns" userId="839a70db29bb98fa" providerId="LiveId" clId="{512EDFA1-33C9-481F-8909-2E187647DC8D}" dt="2021-08-20T15:47:02.028" v="324" actId="403"/>
          <ac:spMkLst>
            <pc:docMk/>
            <pc:sldMk cId="3265861974" sldId="1439"/>
            <ac:spMk id="3" creationId="{97932AC7-D5B7-436C-8649-797C2E9E12AD}"/>
          </ac:spMkLst>
        </pc:spChg>
      </pc:sldChg>
      <pc:sldChg chg="modSp add mod">
        <pc:chgData name="Randy Kearns" userId="839a70db29bb98fa" providerId="LiveId" clId="{512EDFA1-33C9-481F-8909-2E187647DC8D}" dt="2021-08-20T15:48:36.607" v="351" actId="403"/>
        <pc:sldMkLst>
          <pc:docMk/>
          <pc:sldMk cId="2162363351" sldId="1440"/>
        </pc:sldMkLst>
        <pc:spChg chg="mod">
          <ac:chgData name="Randy Kearns" userId="839a70db29bb98fa" providerId="LiveId" clId="{512EDFA1-33C9-481F-8909-2E187647DC8D}" dt="2021-08-20T15:47:48.066" v="340" actId="404"/>
          <ac:spMkLst>
            <pc:docMk/>
            <pc:sldMk cId="2162363351" sldId="1440"/>
            <ac:spMk id="2" creationId="{EB2F3154-6F99-483B-85AC-DF635498A87C}"/>
          </ac:spMkLst>
        </pc:spChg>
        <pc:spChg chg="mod">
          <ac:chgData name="Randy Kearns" userId="839a70db29bb98fa" providerId="LiveId" clId="{512EDFA1-33C9-481F-8909-2E187647DC8D}" dt="2021-08-20T15:48:36.607" v="351" actId="403"/>
          <ac:spMkLst>
            <pc:docMk/>
            <pc:sldMk cId="2162363351" sldId="1440"/>
            <ac:spMk id="3" creationId="{595171D8-4DFD-42D2-894B-AEF6E72D159D}"/>
          </ac:spMkLst>
        </pc:spChg>
      </pc:sldChg>
      <pc:sldChg chg="modSp add mod">
        <pc:chgData name="Randy Kearns" userId="839a70db29bb98fa" providerId="LiveId" clId="{512EDFA1-33C9-481F-8909-2E187647DC8D}" dt="2021-08-20T15:48:31.076" v="350" actId="403"/>
        <pc:sldMkLst>
          <pc:docMk/>
          <pc:sldMk cId="2471377117" sldId="1441"/>
        </pc:sldMkLst>
        <pc:spChg chg="mod">
          <ac:chgData name="Randy Kearns" userId="839a70db29bb98fa" providerId="LiveId" clId="{512EDFA1-33C9-481F-8909-2E187647DC8D}" dt="2021-08-20T15:48:31.076" v="350" actId="403"/>
          <ac:spMkLst>
            <pc:docMk/>
            <pc:sldMk cId="2471377117" sldId="1441"/>
            <ac:spMk id="3" creationId="{595171D8-4DFD-42D2-894B-AEF6E72D159D}"/>
          </ac:spMkLst>
        </pc:spChg>
      </pc:sldChg>
      <pc:sldChg chg="modSp add mod">
        <pc:chgData name="Randy Kearns" userId="839a70db29bb98fa" providerId="LiveId" clId="{512EDFA1-33C9-481F-8909-2E187647DC8D}" dt="2021-08-20T15:48:26.422" v="349" actId="403"/>
        <pc:sldMkLst>
          <pc:docMk/>
          <pc:sldMk cId="2809157465" sldId="1442"/>
        </pc:sldMkLst>
        <pc:spChg chg="mod">
          <ac:chgData name="Randy Kearns" userId="839a70db29bb98fa" providerId="LiveId" clId="{512EDFA1-33C9-481F-8909-2E187647DC8D}" dt="2021-08-20T15:48:26.422" v="349" actId="403"/>
          <ac:spMkLst>
            <pc:docMk/>
            <pc:sldMk cId="2809157465" sldId="1442"/>
            <ac:spMk id="3" creationId="{595171D8-4DFD-42D2-894B-AEF6E72D15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D4DE1-F684-4127-8D9A-7EAE1F088366}"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29D2-5135-4FEE-B98F-727D68C5D8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23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D4DE1-F684-4127-8D9A-7EAE1F088366}"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320415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D4DE1-F684-4127-8D9A-7EAE1F088366}"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181783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0309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10400" y="11430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010400" y="36957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7681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a:prstGeom prst="rect">
            <a:avLst/>
          </a:prstGeom>
        </p:spPr>
        <p:txBody>
          <a:bodyPr/>
          <a:lstStyle/>
          <a:p>
            <a:endParaRPr lang="en-US"/>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400800"/>
            <a:ext cx="2540000" cy="457200"/>
          </a:xfrm>
        </p:spPr>
        <p:txBody>
          <a:bodyPr/>
          <a:lstStyle>
            <a:lvl1pPr>
              <a:defRPr/>
            </a:lvl1pPr>
          </a:lstStyle>
          <a:p>
            <a:fld id="{39BC4C75-6BF8-4CD8-8108-2FADD582BDF9}" type="datetime1">
              <a:rPr lang="en-US"/>
              <a:pPr/>
              <a:t>9/19/2021</a:t>
            </a:fld>
            <a:endParaRPr lang="en-US">
              <a:solidFill>
                <a:schemeClr val="tx1"/>
              </a:solidFill>
            </a:endParaRPr>
          </a:p>
        </p:txBody>
      </p:sp>
      <p:sp>
        <p:nvSpPr>
          <p:cNvPr id="6" name="Footer Placeholder 5"/>
          <p:cNvSpPr>
            <a:spLocks noGrp="1"/>
          </p:cNvSpPr>
          <p:nvPr>
            <p:ph type="ftr" sz="quarter" idx="11"/>
          </p:nvPr>
        </p:nvSpPr>
        <p:spPr>
          <a:xfrm>
            <a:off x="3759200" y="6400800"/>
            <a:ext cx="5181600" cy="457200"/>
          </a:xfrm>
        </p:spPr>
        <p:txBody>
          <a:bodyPr/>
          <a:lstStyle>
            <a:lvl1pPr>
              <a:defRPr/>
            </a:lvl1pPr>
          </a:lstStyle>
          <a:p>
            <a:r>
              <a:rPr lang="en-US"/>
              <a:t>ABLS Assessment &amp; Management</a:t>
            </a:r>
          </a:p>
        </p:txBody>
      </p:sp>
      <p:sp>
        <p:nvSpPr>
          <p:cNvPr id="7" name="Slide Number Placeholder 6"/>
          <p:cNvSpPr>
            <a:spLocks noGrp="1"/>
          </p:cNvSpPr>
          <p:nvPr>
            <p:ph type="sldNum" sz="quarter" idx="12"/>
          </p:nvPr>
        </p:nvSpPr>
        <p:spPr>
          <a:xfrm>
            <a:off x="9347200" y="6400800"/>
            <a:ext cx="2540000" cy="457200"/>
          </a:xfrm>
        </p:spPr>
        <p:txBody>
          <a:bodyPr/>
          <a:lstStyle>
            <a:lvl1pPr>
              <a:defRPr/>
            </a:lvl1pPr>
          </a:lstStyle>
          <a:p>
            <a:fld id="{66ECAC2B-EE0F-4289-AB48-74F58E80F5CF}" type="slidenum">
              <a:rPr lang="en-US"/>
              <a:pPr/>
              <a:t>‹#›</a:t>
            </a:fld>
            <a:endParaRPr lang="en-US"/>
          </a:p>
        </p:txBody>
      </p:sp>
    </p:spTree>
    <p:extLst>
      <p:ext uri="{BB962C8B-B14F-4D97-AF65-F5344CB8AC3E}">
        <p14:creationId xmlns:p14="http://schemas.microsoft.com/office/powerpoint/2010/main" val="195155181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D4DE1-F684-4127-8D9A-7EAE1F088366}"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318275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D4DE1-F684-4127-8D9A-7EAE1F088366}"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29D2-5135-4FEE-B98F-727D68C5D8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05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D4DE1-F684-4127-8D9A-7EAE1F088366}"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337150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D4DE1-F684-4127-8D9A-7EAE1F088366}"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245693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D4DE1-F684-4127-8D9A-7EAE1F088366}"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309902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5D4DE1-F684-4127-8D9A-7EAE1F088366}" type="datetimeFigureOut">
              <a:rPr lang="en-US" smtClean="0"/>
              <a:t>9/19/2021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313525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5D4DE1-F684-4127-8D9A-7EAE1F088366}" type="datetimeFigureOut">
              <a:rPr lang="en-US" smtClean="0"/>
              <a:t>9/19/2021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B929D2-5135-4FEE-B98F-727D68C5D81D}" type="slidenum">
              <a:rPr lang="en-US" smtClean="0"/>
              <a:t>‹#›</a:t>
            </a:fld>
            <a:endParaRPr lang="en-US"/>
          </a:p>
        </p:txBody>
      </p:sp>
    </p:spTree>
    <p:extLst>
      <p:ext uri="{BB962C8B-B14F-4D97-AF65-F5344CB8AC3E}">
        <p14:creationId xmlns:p14="http://schemas.microsoft.com/office/powerpoint/2010/main" val="186839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D4DE1-F684-4127-8D9A-7EAE1F088366}"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929D2-5135-4FEE-B98F-727D68C5D81D}" type="slidenum">
              <a:rPr lang="en-US" smtClean="0"/>
              <a:t>‹#›</a:t>
            </a:fld>
            <a:endParaRPr lang="en-US"/>
          </a:p>
        </p:txBody>
      </p:sp>
    </p:spTree>
    <p:extLst>
      <p:ext uri="{BB962C8B-B14F-4D97-AF65-F5344CB8AC3E}">
        <p14:creationId xmlns:p14="http://schemas.microsoft.com/office/powerpoint/2010/main" val="241829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5D4DE1-F684-4127-8D9A-7EAE1F088366}" type="datetimeFigureOut">
              <a:rPr lang="en-US" smtClean="0"/>
              <a:t>9/19/2021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B929D2-5135-4FEE-B98F-727D68C5D8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7307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rkearns@uno.edu"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d.docs.live.net/839a70db29bb98fa/Academic%20Papers/Submitted%20JBCR%20Draft%20Paper%20Burn%20Survival%20Probability%202020/www.ncburndisaster.or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phe.gov/esarvhp/Pages/default.aspx" TargetMode="External"/><Relationship Id="rId2" Type="http://schemas.openxmlformats.org/officeDocument/2006/relationships/hyperlink" Target="http://www.globalsecurity.org/security/library/report/2004/hsc-planning-scenarios-jul04_exec-sum.pdf.2004:5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fema.gov/pdf/emergency/nims/508-3_emergency_medica_%20services_%20resources.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copus.com/authid/detail.uri?authorId=55603245500" TargetMode="External"/><Relationship Id="rId7" Type="http://schemas.openxmlformats.org/officeDocument/2006/relationships/image" Target="../media/image39.png"/><Relationship Id="rId2" Type="http://schemas.openxmlformats.org/officeDocument/2006/relationships/hyperlink" Target="http://www.ncbi.nlm.nih.gov/sites/myncbi/collections/public/1tkQ75yPf5cCenD-kc53p9AAs/?sort=date&amp;direction=ascending" TargetMode="External"/><Relationship Id="rId1" Type="http://schemas.openxmlformats.org/officeDocument/2006/relationships/slideLayout" Target="../slideLayouts/slideLayout4.xml"/><Relationship Id="rId6" Type="http://schemas.openxmlformats.org/officeDocument/2006/relationships/hyperlink" Target="http://www.expertscape.com/" TargetMode="External"/><Relationship Id="rId11" Type="http://schemas.openxmlformats.org/officeDocument/2006/relationships/image" Target="../media/image42.tiff"/><Relationship Id="rId5" Type="http://schemas.openxmlformats.org/officeDocument/2006/relationships/hyperlink" Target="http://orcid.org/0000-0003-2037-0108" TargetMode="External"/><Relationship Id="rId10" Type="http://schemas.openxmlformats.org/officeDocument/2006/relationships/image" Target="../media/image41.jpeg"/><Relationship Id="rId4" Type="http://schemas.openxmlformats.org/officeDocument/2006/relationships/hyperlink" Target="https://www.researchgate.net/profile/Randy_Kearns" TargetMode="External"/><Relationship Id="rId9" Type="http://schemas.openxmlformats.org/officeDocument/2006/relationships/image" Target="../media/image4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46C9-B612-4248-B8BC-B673891B5CB8}"/>
              </a:ext>
            </a:extLst>
          </p:cNvPr>
          <p:cNvSpPr>
            <a:spLocks noGrp="1"/>
          </p:cNvSpPr>
          <p:nvPr>
            <p:ph type="ctrTitle"/>
          </p:nvPr>
        </p:nvSpPr>
        <p:spPr/>
        <p:txBody>
          <a:bodyPr>
            <a:normAutofit/>
          </a:bodyPr>
          <a:lstStyle/>
          <a:p>
            <a:pPr algn="ctr"/>
            <a:r>
              <a:rPr lang="en-US" sz="5400" b="1" dirty="0"/>
              <a:t>Burn Mass Casualty and Burn Surge Disaster Preparedness Course</a:t>
            </a:r>
          </a:p>
        </p:txBody>
      </p:sp>
      <p:sp>
        <p:nvSpPr>
          <p:cNvPr id="3" name="Subtitle 2">
            <a:extLst>
              <a:ext uri="{FF2B5EF4-FFF2-40B4-BE49-F238E27FC236}">
                <a16:creationId xmlns:a16="http://schemas.microsoft.com/office/drawing/2014/main" id="{0F80F741-19CF-41C0-B5D1-6FAE70D9BBCA}"/>
              </a:ext>
            </a:extLst>
          </p:cNvPr>
          <p:cNvSpPr>
            <a:spLocks noGrp="1"/>
          </p:cNvSpPr>
          <p:nvPr>
            <p:ph type="subTitle" idx="1"/>
          </p:nvPr>
        </p:nvSpPr>
        <p:spPr>
          <a:xfrm>
            <a:off x="1100051" y="4455620"/>
            <a:ext cx="10058400" cy="1643428"/>
          </a:xfrm>
        </p:spPr>
        <p:txBody>
          <a:bodyPr>
            <a:normAutofit/>
          </a:bodyPr>
          <a:lstStyle/>
          <a:p>
            <a:r>
              <a:rPr lang="en-US" b="1" dirty="0"/>
              <a:t>Burn Triage, Overview of triage inputs and triage decision-making Considerations</a:t>
            </a:r>
          </a:p>
          <a:p>
            <a:r>
              <a:rPr lang="en-US" b="1" dirty="0"/>
              <a:t>September 2021</a:t>
            </a:r>
          </a:p>
        </p:txBody>
      </p:sp>
      <p:pic>
        <p:nvPicPr>
          <p:cNvPr id="5" name="Picture 2">
            <a:extLst>
              <a:ext uri="{FF2B5EF4-FFF2-40B4-BE49-F238E27FC236}">
                <a16:creationId xmlns:a16="http://schemas.microsoft.com/office/drawing/2014/main" id="{B46470AB-A44B-4465-B6E6-E0F364F2E5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6883" y="5528317"/>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5C526D90-8C64-42E9-9973-1AA42DF72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9151" y="805403"/>
            <a:ext cx="3928872" cy="1075944"/>
          </a:xfrm>
          <a:prstGeom prst="rect">
            <a:avLst/>
          </a:prstGeom>
        </p:spPr>
      </p:pic>
    </p:spTree>
    <p:extLst>
      <p:ext uri="{BB962C8B-B14F-4D97-AF65-F5344CB8AC3E}">
        <p14:creationId xmlns:p14="http://schemas.microsoft.com/office/powerpoint/2010/main" val="346762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BE9-C259-41A2-834B-E8036D1D040A}"/>
              </a:ext>
            </a:extLst>
          </p:cNvPr>
          <p:cNvSpPr>
            <a:spLocks noGrp="1"/>
          </p:cNvSpPr>
          <p:nvPr>
            <p:ph type="title"/>
          </p:nvPr>
        </p:nvSpPr>
        <p:spPr/>
        <p:txBody>
          <a:bodyPr/>
          <a:lstStyle/>
          <a:p>
            <a:pPr algn="ctr"/>
            <a:r>
              <a:rPr lang="en-US" b="1" dirty="0"/>
              <a:t>Overview, Predicting Mortality cont.</a:t>
            </a:r>
          </a:p>
        </p:txBody>
      </p:sp>
      <p:sp>
        <p:nvSpPr>
          <p:cNvPr id="3" name="Content Placeholder 2">
            <a:extLst>
              <a:ext uri="{FF2B5EF4-FFF2-40B4-BE49-F238E27FC236}">
                <a16:creationId xmlns:a16="http://schemas.microsoft.com/office/drawing/2014/main" id="{59628CB5-1375-49E8-AF5C-20DA041CE4E5}"/>
              </a:ext>
            </a:extLst>
          </p:cNvPr>
          <p:cNvSpPr>
            <a:spLocks noGrp="1"/>
          </p:cNvSpPr>
          <p:nvPr>
            <p:ph idx="1"/>
          </p:nvPr>
        </p:nvSpPr>
        <p:spPr>
          <a:xfrm>
            <a:off x="352425" y="1845733"/>
            <a:ext cx="10058401" cy="4850342"/>
          </a:xfrm>
        </p:spPr>
        <p:txBody>
          <a:bodyPr>
            <a:normAutofit/>
          </a:bodyPr>
          <a:lstStyle/>
          <a:p>
            <a:pPr lvl="1"/>
            <a:r>
              <a:rPr lang="en-US" sz="2800" dirty="0"/>
              <a:t>Additional efforts have been made to account for other factors that have been shown to impact outcomes such as inhalation injury, preexisting conditions, etc. </a:t>
            </a:r>
          </a:p>
          <a:p>
            <a:pPr lvl="1"/>
            <a:r>
              <a:rPr lang="en-US" sz="2800" dirty="0"/>
              <a:t>The updated </a:t>
            </a:r>
            <a:r>
              <a:rPr lang="en-US" sz="2800" dirty="0" err="1"/>
              <a:t>Charlson</a:t>
            </a:r>
            <a:r>
              <a:rPr lang="en-US" sz="2800" dirty="0"/>
              <a:t> comorbidity index has also been included with various measures but again, has proven to be difficult to use in emergent conditions with many variables.</a:t>
            </a:r>
          </a:p>
          <a:p>
            <a:pPr lvl="1"/>
            <a:r>
              <a:rPr lang="en-US" sz="2800" dirty="0"/>
              <a:t>An easy to use, simple approach was the basis for the tables we will discuss shortly. Other factors such as suggested by the </a:t>
            </a:r>
            <a:r>
              <a:rPr lang="en-US" sz="2800" dirty="0" err="1"/>
              <a:t>Charlson</a:t>
            </a:r>
            <a:r>
              <a:rPr lang="en-US" sz="2800" dirty="0"/>
              <a:t> comorbidity index should be considered by a physician or other clinician skilled in complex assessments (if needed)</a:t>
            </a:r>
          </a:p>
        </p:txBody>
      </p:sp>
      <p:pic>
        <p:nvPicPr>
          <p:cNvPr id="4" name="Picture 2" descr="Overview Icon #129830 - Free Icons Library">
            <a:extLst>
              <a:ext uri="{FF2B5EF4-FFF2-40B4-BE49-F238E27FC236}">
                <a16:creationId xmlns:a16="http://schemas.microsoft.com/office/drawing/2014/main" id="{AE548A9A-2270-4B7E-A3B5-C9DF9AED9C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1462" y="4119238"/>
            <a:ext cx="1960537" cy="19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31317"/>
            <a:ext cx="7807569" cy="4587853"/>
          </a:xfrm>
        </p:spPr>
        <p:txBody>
          <a:bodyPr>
            <a:normAutofit/>
          </a:bodyPr>
          <a:lstStyle/>
          <a:p>
            <a:pPr marL="457200" indent="-457200">
              <a:buFont typeface="+mj-lt"/>
              <a:buAutoNum type="arabicPeriod"/>
            </a:pPr>
            <a:r>
              <a:rPr lang="en-US" sz="2400" dirty="0"/>
              <a:t>The two most significant predictors of outcomes following a burn injury is TBSA and age.</a:t>
            </a:r>
          </a:p>
          <a:p>
            <a:pPr marL="457200" indent="-457200">
              <a:buFont typeface="+mj-lt"/>
              <a:buAutoNum type="arabicPeriod"/>
            </a:pPr>
            <a:r>
              <a:rPr lang="en-US" sz="2400" dirty="0"/>
              <a:t>The three most common mistakes in managing a burn injury are incorrect TBSA assessment, hypothermia and excessive resuscitation</a:t>
            </a:r>
          </a:p>
          <a:p>
            <a:pPr marL="457200" indent="-457200">
              <a:buFont typeface="+mj-lt"/>
              <a:buAutoNum type="arabicPeriod"/>
            </a:pPr>
            <a:r>
              <a:rPr lang="en-US" sz="2400" dirty="0"/>
              <a:t>There are far fewer burn beds than trauma beds in the US healthcare system</a:t>
            </a:r>
          </a:p>
          <a:p>
            <a:pPr marL="457200" indent="-457200">
              <a:buFont typeface="+mj-lt"/>
              <a:buAutoNum type="arabicPeriod"/>
            </a:pPr>
            <a:r>
              <a:rPr lang="en-US" sz="2400" dirty="0"/>
              <a:t>For blast injuries, burn injuries may be distracting and lead to overlooking traumatic injuries</a:t>
            </a:r>
          </a:p>
          <a:p>
            <a:pPr marL="457200" indent="-457200">
              <a:buFont typeface="+mj-lt"/>
              <a:buAutoNum type="arabicPeriod"/>
            </a:pPr>
            <a:r>
              <a:rPr lang="en-US" sz="2400" dirty="0"/>
              <a:t>Rule of nines is the simple and easiest approach for emergency assessment for the TBSA</a:t>
            </a:r>
          </a:p>
          <a:p>
            <a:pPr marL="457200" indent="-457200">
              <a:buFont typeface="+mj-lt"/>
              <a:buAutoNum type="arabicPeriod"/>
            </a:pPr>
            <a:endParaRPr lang="en-US" sz="2800" dirty="0"/>
          </a:p>
        </p:txBody>
      </p:sp>
      <p:pic>
        <p:nvPicPr>
          <p:cNvPr id="4" name="Picture 3" descr="A picture containing clipart&#10;&#10;Description automatically generated">
            <a:extLst>
              <a:ext uri="{FF2B5EF4-FFF2-40B4-BE49-F238E27FC236}">
                <a16:creationId xmlns:a16="http://schemas.microsoft.com/office/drawing/2014/main" id="{3D26E758-AD46-460C-A995-A35C9B8BC635}"/>
              </a:ext>
            </a:extLst>
          </p:cNvPr>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639266" y="3129847"/>
            <a:ext cx="3135109" cy="1990794"/>
          </a:xfrm>
          <a:prstGeom prst="rect">
            <a:avLst/>
          </a:prstGeom>
        </p:spPr>
      </p:pic>
    </p:spTree>
    <p:extLst>
      <p:ext uri="{BB962C8B-B14F-4D97-AF65-F5344CB8AC3E}">
        <p14:creationId xmlns:p14="http://schemas.microsoft.com/office/powerpoint/2010/main" val="86345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A19F-9B89-4E5E-83A9-C5095FECC527}"/>
              </a:ext>
            </a:extLst>
          </p:cNvPr>
          <p:cNvSpPr>
            <a:spLocks noGrp="1"/>
          </p:cNvSpPr>
          <p:nvPr>
            <p:ph type="title"/>
          </p:nvPr>
        </p:nvSpPr>
        <p:spPr/>
        <p:txBody>
          <a:bodyPr/>
          <a:lstStyle/>
          <a:p>
            <a:r>
              <a:rPr lang="en-US" b="1" dirty="0"/>
              <a:t>(Burn) Triage</a:t>
            </a:r>
          </a:p>
        </p:txBody>
      </p:sp>
      <p:sp>
        <p:nvSpPr>
          <p:cNvPr id="3" name="Content Placeholder 2">
            <a:extLst>
              <a:ext uri="{FF2B5EF4-FFF2-40B4-BE49-F238E27FC236}">
                <a16:creationId xmlns:a16="http://schemas.microsoft.com/office/drawing/2014/main" id="{CDB8256C-4C3B-41B9-B960-2E9FFAADC04D}"/>
              </a:ext>
            </a:extLst>
          </p:cNvPr>
          <p:cNvSpPr>
            <a:spLocks noGrp="1"/>
          </p:cNvSpPr>
          <p:nvPr>
            <p:ph idx="1"/>
          </p:nvPr>
        </p:nvSpPr>
        <p:spPr>
          <a:xfrm>
            <a:off x="1097280" y="1845734"/>
            <a:ext cx="10058400" cy="4402666"/>
          </a:xfrm>
        </p:spPr>
        <p:txBody>
          <a:bodyPr>
            <a:normAutofit/>
          </a:bodyPr>
          <a:lstStyle/>
          <a:p>
            <a:r>
              <a:rPr lang="en-US" sz="2800" dirty="0"/>
              <a:t>The word triage comes from the French word trier, which means to sort or select. </a:t>
            </a:r>
          </a:p>
          <a:p>
            <a:r>
              <a:rPr lang="en-US" sz="2800" dirty="0"/>
              <a:t>Its historic roots for medical purposes go back to the days of Napoleon when triaging large groups of wounded soldiers was necessary.</a:t>
            </a:r>
          </a:p>
        </p:txBody>
      </p:sp>
      <p:pic>
        <p:nvPicPr>
          <p:cNvPr id="3074" name="Picture 2" descr="Medical Emergency Triage Tag | MT-137 | Mettag">
            <a:extLst>
              <a:ext uri="{FF2B5EF4-FFF2-40B4-BE49-F238E27FC236}">
                <a16:creationId xmlns:a16="http://schemas.microsoft.com/office/drawing/2014/main" id="{E89B1C3F-40BF-43F8-B612-35530B2C5A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08504" y="-1"/>
            <a:ext cx="1907427" cy="190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9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A19F-9B89-4E5E-83A9-C5095FECC527}"/>
              </a:ext>
            </a:extLst>
          </p:cNvPr>
          <p:cNvSpPr>
            <a:spLocks noGrp="1"/>
          </p:cNvSpPr>
          <p:nvPr>
            <p:ph type="title"/>
          </p:nvPr>
        </p:nvSpPr>
        <p:spPr/>
        <p:txBody>
          <a:bodyPr/>
          <a:lstStyle/>
          <a:p>
            <a:r>
              <a:rPr lang="en-US" b="1" dirty="0"/>
              <a:t>(Burn) Triage cont.</a:t>
            </a:r>
          </a:p>
        </p:txBody>
      </p:sp>
      <p:sp>
        <p:nvSpPr>
          <p:cNvPr id="3" name="Content Placeholder 2">
            <a:extLst>
              <a:ext uri="{FF2B5EF4-FFF2-40B4-BE49-F238E27FC236}">
                <a16:creationId xmlns:a16="http://schemas.microsoft.com/office/drawing/2014/main" id="{CDB8256C-4C3B-41B9-B960-2E9FFAADC04D}"/>
              </a:ext>
            </a:extLst>
          </p:cNvPr>
          <p:cNvSpPr>
            <a:spLocks noGrp="1"/>
          </p:cNvSpPr>
          <p:nvPr>
            <p:ph idx="1"/>
          </p:nvPr>
        </p:nvSpPr>
        <p:spPr>
          <a:xfrm>
            <a:off x="1097280" y="1845734"/>
            <a:ext cx="10058400" cy="4402666"/>
          </a:xfrm>
        </p:spPr>
        <p:txBody>
          <a:bodyPr>
            <a:normAutofit/>
          </a:bodyPr>
          <a:lstStyle/>
          <a:p>
            <a:r>
              <a:rPr lang="en-US" sz="2800" dirty="0"/>
              <a:t>With burn care there are aspects of burn injury to include with your primary assessment (we will discuss)</a:t>
            </a:r>
          </a:p>
          <a:p>
            <a:r>
              <a:rPr lang="en-US" sz="2800" dirty="0"/>
              <a:t>Generally, what we refer to as “burn triage” is a secondary triage system for determining who is a priority for referral to a burn center</a:t>
            </a:r>
          </a:p>
          <a:p>
            <a:r>
              <a:rPr lang="en-US" sz="2800" dirty="0"/>
              <a:t>For single burn injured patients, it’s simple. For dozens, hundreds or more, there is more to consider.</a:t>
            </a:r>
          </a:p>
        </p:txBody>
      </p:sp>
      <p:pic>
        <p:nvPicPr>
          <p:cNvPr id="3074" name="Picture 2" descr="Medical Emergency Triage Tag | MT-137 | Mettag">
            <a:extLst>
              <a:ext uri="{FF2B5EF4-FFF2-40B4-BE49-F238E27FC236}">
                <a16:creationId xmlns:a16="http://schemas.microsoft.com/office/drawing/2014/main" id="{E89B1C3F-40BF-43F8-B612-35530B2C5A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08504" y="-1"/>
            <a:ext cx="1907427" cy="190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38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lstStyle/>
          <a:p>
            <a:r>
              <a:rPr lang="en-US" b="1" dirty="0"/>
              <a:t>Initial Assessment </a:t>
            </a:r>
            <a:r>
              <a:rPr lang="en-US" sz="3600" b="1" dirty="0"/>
              <a:t>(Triage One Patient)</a:t>
            </a:r>
            <a:endParaRPr lang="en-US" b="1" dirty="0"/>
          </a:p>
        </p:txBody>
      </p:sp>
      <p:sp>
        <p:nvSpPr>
          <p:cNvPr id="3" name="Content Placeholder 2"/>
          <p:cNvSpPr>
            <a:spLocks noGrp="1"/>
          </p:cNvSpPr>
          <p:nvPr>
            <p:ph idx="1"/>
          </p:nvPr>
        </p:nvSpPr>
        <p:spPr>
          <a:xfrm>
            <a:off x="1097280" y="1882066"/>
            <a:ext cx="7522937" cy="4290450"/>
          </a:xfrm>
        </p:spPr>
        <p:txBody>
          <a:bodyPr>
            <a:normAutofit/>
          </a:bodyPr>
          <a:lstStyle/>
          <a:p>
            <a:r>
              <a:rPr lang="en-US" sz="2800" dirty="0"/>
              <a:t>(basically, same approach as with all other traumatic situations)</a:t>
            </a:r>
          </a:p>
          <a:p>
            <a:r>
              <a:rPr lang="en-US" sz="3200" b="1" dirty="0"/>
              <a:t>Scene Size Up</a:t>
            </a:r>
          </a:p>
          <a:p>
            <a:pPr lvl="1"/>
            <a:r>
              <a:rPr lang="en-US" sz="2800" dirty="0"/>
              <a:t>Scene safety (electrical, chemical, </a:t>
            </a:r>
            <a:r>
              <a:rPr lang="en-US" sz="2800" dirty="0" err="1"/>
              <a:t>HazMat</a:t>
            </a:r>
            <a:r>
              <a:rPr lang="en-US" sz="2800" dirty="0"/>
              <a:t>, etc.)</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lstStyle/>
          <a:p>
            <a:r>
              <a:rPr lang="en-US" b="1" dirty="0"/>
              <a:t>Initial Assessment </a:t>
            </a:r>
            <a:r>
              <a:rPr lang="en-US" sz="3600" b="1" dirty="0"/>
              <a:t>(Triage One Patient) cont.</a:t>
            </a:r>
            <a:endParaRPr lang="en-US" b="1" dirty="0"/>
          </a:p>
        </p:txBody>
      </p:sp>
      <p:sp>
        <p:nvSpPr>
          <p:cNvPr id="3" name="Content Placeholder 2"/>
          <p:cNvSpPr>
            <a:spLocks noGrp="1"/>
          </p:cNvSpPr>
          <p:nvPr>
            <p:ph idx="1"/>
          </p:nvPr>
        </p:nvSpPr>
        <p:spPr>
          <a:xfrm>
            <a:off x="1097280" y="1882066"/>
            <a:ext cx="10639000" cy="4290450"/>
          </a:xfrm>
        </p:spPr>
        <p:txBody>
          <a:bodyPr>
            <a:normAutofit/>
          </a:bodyPr>
          <a:lstStyle/>
          <a:p>
            <a:r>
              <a:rPr lang="en-US" sz="3200" b="1" dirty="0"/>
              <a:t>Primary Survey</a:t>
            </a:r>
          </a:p>
          <a:p>
            <a:pPr lvl="1"/>
            <a:r>
              <a:rPr lang="en-US" sz="3200" b="1" dirty="0"/>
              <a:t>Airway</a:t>
            </a:r>
            <a:r>
              <a:rPr lang="en-US" sz="2800" dirty="0"/>
              <a:t> (obtain/maintain open airway)</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extLst>
      <p:ext uri="{BB962C8B-B14F-4D97-AF65-F5344CB8AC3E}">
        <p14:creationId xmlns:p14="http://schemas.microsoft.com/office/powerpoint/2010/main" val="149628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lstStyle/>
          <a:p>
            <a:r>
              <a:rPr lang="en-US" b="1" dirty="0"/>
              <a:t>Initial Assessment </a:t>
            </a:r>
            <a:r>
              <a:rPr lang="en-US" sz="3600" b="1" dirty="0"/>
              <a:t>(Triage One Patient) cont.</a:t>
            </a:r>
            <a:r>
              <a:rPr lang="en-US" sz="4800" b="1" dirty="0"/>
              <a:t> </a:t>
            </a:r>
            <a:endParaRPr lang="en-US" b="1" dirty="0"/>
          </a:p>
        </p:txBody>
      </p:sp>
      <p:sp>
        <p:nvSpPr>
          <p:cNvPr id="3" name="Content Placeholder 2"/>
          <p:cNvSpPr>
            <a:spLocks noGrp="1"/>
          </p:cNvSpPr>
          <p:nvPr>
            <p:ph idx="1"/>
          </p:nvPr>
        </p:nvSpPr>
        <p:spPr>
          <a:xfrm>
            <a:off x="1097280" y="1882066"/>
            <a:ext cx="6741703" cy="4290450"/>
          </a:xfrm>
        </p:spPr>
        <p:txBody>
          <a:bodyPr>
            <a:normAutofit/>
          </a:bodyPr>
          <a:lstStyle/>
          <a:p>
            <a:pPr lvl="1"/>
            <a:r>
              <a:rPr lang="en-US" sz="3200" b="1" dirty="0"/>
              <a:t>Breathing</a:t>
            </a:r>
            <a:r>
              <a:rPr lang="en-US" sz="2800" dirty="0"/>
              <a:t> (assess for circumferential burn and administer high flow humidified O2)</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extLst>
      <p:ext uri="{BB962C8B-B14F-4D97-AF65-F5344CB8AC3E}">
        <p14:creationId xmlns:p14="http://schemas.microsoft.com/office/powerpoint/2010/main" val="203661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lstStyle/>
          <a:p>
            <a:r>
              <a:rPr lang="en-US" b="1" dirty="0"/>
              <a:t>Initial Assessment </a:t>
            </a:r>
            <a:r>
              <a:rPr lang="en-US" sz="3600" b="1" dirty="0"/>
              <a:t>(Triage One Patient) cont.</a:t>
            </a:r>
            <a:r>
              <a:rPr lang="en-US" sz="4800" b="1" dirty="0"/>
              <a:t> </a:t>
            </a:r>
            <a:endParaRPr lang="en-US" b="1" dirty="0"/>
          </a:p>
        </p:txBody>
      </p:sp>
      <p:sp>
        <p:nvSpPr>
          <p:cNvPr id="3" name="Content Placeholder 2"/>
          <p:cNvSpPr>
            <a:spLocks noGrp="1"/>
          </p:cNvSpPr>
          <p:nvPr>
            <p:ph idx="1"/>
          </p:nvPr>
        </p:nvSpPr>
        <p:spPr>
          <a:xfrm>
            <a:off x="1097280" y="1882066"/>
            <a:ext cx="7700491" cy="4290450"/>
          </a:xfrm>
        </p:spPr>
        <p:txBody>
          <a:bodyPr>
            <a:normAutofit/>
          </a:bodyPr>
          <a:lstStyle/>
          <a:p>
            <a:pPr lvl="1"/>
            <a:r>
              <a:rPr lang="en-US" sz="3200" b="1" dirty="0"/>
              <a:t>Circulation</a:t>
            </a:r>
            <a:r>
              <a:rPr lang="en-US" sz="2800" dirty="0"/>
              <a:t> (IV Access LR and assess distal circulation)</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extLst>
      <p:ext uri="{BB962C8B-B14F-4D97-AF65-F5344CB8AC3E}">
        <p14:creationId xmlns:p14="http://schemas.microsoft.com/office/powerpoint/2010/main" val="183621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normAutofit/>
          </a:bodyPr>
          <a:lstStyle/>
          <a:p>
            <a:r>
              <a:rPr lang="en-US" b="1" dirty="0"/>
              <a:t>Initial Assessment </a:t>
            </a:r>
            <a:r>
              <a:rPr lang="en-US" sz="3600" b="1" dirty="0"/>
              <a:t>(Triage One Patient) cont.</a:t>
            </a:r>
            <a:r>
              <a:rPr lang="en-US" b="1" dirty="0"/>
              <a:t> </a:t>
            </a:r>
          </a:p>
        </p:txBody>
      </p:sp>
      <p:sp>
        <p:nvSpPr>
          <p:cNvPr id="3" name="Content Placeholder 2"/>
          <p:cNvSpPr>
            <a:spLocks noGrp="1"/>
          </p:cNvSpPr>
          <p:nvPr>
            <p:ph idx="1"/>
          </p:nvPr>
        </p:nvSpPr>
        <p:spPr>
          <a:xfrm>
            <a:off x="1097280" y="1882066"/>
            <a:ext cx="10639000" cy="4290450"/>
          </a:xfrm>
        </p:spPr>
        <p:txBody>
          <a:bodyPr>
            <a:normAutofit/>
          </a:bodyPr>
          <a:lstStyle/>
          <a:p>
            <a:pPr lvl="1"/>
            <a:r>
              <a:rPr lang="en-US" sz="3200" b="1" dirty="0"/>
              <a:t>Disability</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extLst>
      <p:ext uri="{BB962C8B-B14F-4D97-AF65-F5344CB8AC3E}">
        <p14:creationId xmlns:p14="http://schemas.microsoft.com/office/powerpoint/2010/main" val="258728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640871" cy="1450757"/>
          </a:xfrm>
        </p:spPr>
        <p:txBody>
          <a:bodyPr>
            <a:normAutofit/>
          </a:bodyPr>
          <a:lstStyle/>
          <a:p>
            <a:r>
              <a:rPr lang="en-US" b="1" dirty="0"/>
              <a:t>Initial Assessment </a:t>
            </a:r>
            <a:r>
              <a:rPr lang="en-US" sz="3600" b="1" dirty="0"/>
              <a:t>(Triage One Patient) cont.</a:t>
            </a:r>
            <a:r>
              <a:rPr lang="en-US" b="1" dirty="0"/>
              <a:t> </a:t>
            </a:r>
          </a:p>
        </p:txBody>
      </p:sp>
      <p:sp>
        <p:nvSpPr>
          <p:cNvPr id="3" name="Content Placeholder 2"/>
          <p:cNvSpPr>
            <a:spLocks noGrp="1"/>
          </p:cNvSpPr>
          <p:nvPr>
            <p:ph idx="1"/>
          </p:nvPr>
        </p:nvSpPr>
        <p:spPr>
          <a:xfrm>
            <a:off x="1097280" y="1882066"/>
            <a:ext cx="10639000" cy="4290450"/>
          </a:xfrm>
        </p:spPr>
        <p:txBody>
          <a:bodyPr>
            <a:normAutofit/>
          </a:bodyPr>
          <a:lstStyle/>
          <a:p>
            <a:pPr lvl="1"/>
            <a:r>
              <a:rPr lang="en-US" sz="3200" b="1" dirty="0"/>
              <a:t>Exposure</a:t>
            </a:r>
          </a:p>
          <a:p>
            <a:pPr lvl="1"/>
            <a:endParaRPr lang="en-US" sz="2000" dirty="0"/>
          </a:p>
        </p:txBody>
      </p:sp>
      <p:pic>
        <p:nvPicPr>
          <p:cNvPr id="11" name="Picture 18" descr="airway amb bag fac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266" y="4680629"/>
            <a:ext cx="2983159" cy="1636594"/>
          </a:xfrm>
          <a:prstGeom prst="rect">
            <a:avLst/>
          </a:prstGeom>
          <a:noFill/>
          <a:ln>
            <a:miter lim="800000"/>
            <a:headEnd/>
            <a:tailEnd/>
          </a:ln>
        </p:spPr>
      </p:pic>
      <p:pic>
        <p:nvPicPr>
          <p:cNvPr id="12" name="Picture 20" descr="wnds upper tors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344" y="1808459"/>
            <a:ext cx="3508656" cy="2342584"/>
          </a:xfrm>
          <a:prstGeom prst="rect">
            <a:avLst/>
          </a:prstGeom>
          <a:noFill/>
          <a:ln>
            <a:miter lim="800000"/>
            <a:headEnd/>
            <a:tailEnd/>
          </a:ln>
        </p:spPr>
      </p:pic>
      <p:pic>
        <p:nvPicPr>
          <p:cNvPr id="13" name="Picture 1040" descr="wnds facial FT elec f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02229" y="39989"/>
            <a:ext cx="2489771" cy="1623763"/>
          </a:xfrm>
          <a:prstGeom prst="rect">
            <a:avLst/>
          </a:prstGeom>
          <a:noFill/>
          <a:ln>
            <a:miter lim="800000"/>
            <a:headEnd/>
            <a:tailEnd/>
          </a:ln>
        </p:spPr>
      </p:pic>
    </p:spTree>
    <p:extLst>
      <p:ext uri="{BB962C8B-B14F-4D97-AF65-F5344CB8AC3E}">
        <p14:creationId xmlns:p14="http://schemas.microsoft.com/office/powerpoint/2010/main" val="166018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8088-1F6B-47E6-A554-4A8F1566D514}"/>
              </a:ext>
            </a:extLst>
          </p:cNvPr>
          <p:cNvSpPr>
            <a:spLocks noGrp="1"/>
          </p:cNvSpPr>
          <p:nvPr>
            <p:ph type="title"/>
          </p:nvPr>
        </p:nvSpPr>
        <p:spPr/>
        <p:txBody>
          <a:bodyPr/>
          <a:lstStyle/>
          <a:p>
            <a:r>
              <a:rPr lang="en-US" b="1" dirty="0"/>
              <a:t>Disclosures</a:t>
            </a:r>
          </a:p>
        </p:txBody>
      </p:sp>
      <p:sp>
        <p:nvSpPr>
          <p:cNvPr id="7" name="Content Placeholder 6">
            <a:extLst>
              <a:ext uri="{FF2B5EF4-FFF2-40B4-BE49-F238E27FC236}">
                <a16:creationId xmlns:a16="http://schemas.microsoft.com/office/drawing/2014/main" id="{56B616C2-733C-40D9-9411-60484B9A5716}"/>
              </a:ext>
            </a:extLst>
          </p:cNvPr>
          <p:cNvSpPr>
            <a:spLocks noGrp="1"/>
          </p:cNvSpPr>
          <p:nvPr>
            <p:ph idx="1"/>
          </p:nvPr>
        </p:nvSpPr>
        <p:spPr>
          <a:xfrm>
            <a:off x="371061" y="1906261"/>
            <a:ext cx="11502887" cy="3908613"/>
          </a:xfrm>
        </p:spPr>
        <p:txBody>
          <a:bodyPr>
            <a:normAutofit fontScale="77500" lnSpcReduction="20000"/>
          </a:bodyPr>
          <a:lstStyle/>
          <a:p>
            <a:pPr marL="0" indent="0">
              <a:buNone/>
            </a:pPr>
            <a:r>
              <a:rPr lang="en-US" sz="3100" i="1" dirty="0"/>
              <a:t>In relation to this presentation, I declare that there are no conflicts of interest and, no off-label use of medications will be discussed </a:t>
            </a:r>
          </a:p>
          <a:p>
            <a:pPr marL="0" indent="0">
              <a:buNone/>
            </a:pPr>
            <a:r>
              <a:rPr lang="en-US" sz="3100" i="1" dirty="0"/>
              <a:t>The content of this work focuses on general surge topics is based in part on the research of Hick &amp; </a:t>
            </a:r>
            <a:r>
              <a:rPr lang="en-US" sz="3100" i="1" dirty="0" err="1"/>
              <a:t>Hanfling</a:t>
            </a:r>
            <a:r>
              <a:rPr lang="en-US" sz="3100" i="1" dirty="0"/>
              <a:t> et al. Terrorism, burn and blast trauma injury information is based on the research of Peleg et al. The burn surge content is based on the research of Kearns et al. Academic sources are included at the end of the presentation. </a:t>
            </a:r>
          </a:p>
          <a:p>
            <a:pPr marL="0" indent="0">
              <a:buNone/>
            </a:pPr>
            <a:r>
              <a:rPr lang="en-US" sz="3100" i="1" dirty="0"/>
              <a:t>Cases selected for demonstration are based on either personal experiences or extensive research of the event</a:t>
            </a:r>
          </a:p>
          <a:p>
            <a:pPr marL="0" indent="0">
              <a:buNone/>
            </a:pPr>
            <a:r>
              <a:rPr lang="en-US" sz="3100" i="1" dirty="0"/>
              <a:t>Medical care discussed in this content represents information commonly found in current academic sources at the time it was developed. All medical care and medical practice should be reviewed by a physician for currency and accuracy </a:t>
            </a:r>
          </a:p>
          <a:p>
            <a:pPr marL="0" indent="0">
              <a:buNone/>
            </a:pPr>
            <a:endParaRPr lang="en-US" sz="3200" dirty="0"/>
          </a:p>
          <a:p>
            <a:endParaRPr lang="en-US" dirty="0"/>
          </a:p>
        </p:txBody>
      </p:sp>
      <p:sp>
        <p:nvSpPr>
          <p:cNvPr id="5" name="Rectangle 1">
            <a:extLst>
              <a:ext uri="{FF2B5EF4-FFF2-40B4-BE49-F238E27FC236}">
                <a16:creationId xmlns:a16="http://schemas.microsoft.com/office/drawing/2014/main" id="{0B652712-E2C8-4788-B61E-DE5D1F1E87C4}"/>
              </a:ext>
            </a:extLst>
          </p:cNvPr>
          <p:cNvSpPr>
            <a:spLocks noChangeArrowheads="1"/>
          </p:cNvSpPr>
          <p:nvPr/>
        </p:nvSpPr>
        <p:spPr bwMode="auto">
          <a:xfrm>
            <a:off x="192156" y="5749933"/>
            <a:ext cx="11807687" cy="507831"/>
          </a:xfrm>
          <a:prstGeom prst="rect">
            <a:avLst/>
          </a:prstGeom>
          <a:noFill/>
          <a:ln w="9525">
            <a:noFill/>
            <a:miter lim="800000"/>
            <a:headEnd/>
            <a:tailEnd/>
          </a:ln>
        </p:spPr>
        <p:txBody>
          <a:bodyPr wrap="square" anchor="ctr">
            <a:spAutoFit/>
          </a:bodyPr>
          <a:lstStyle/>
          <a:p>
            <a:pPr eaLnBrk="0" hangingPunct="0"/>
            <a:r>
              <a:rPr lang="en-GB" sz="900" dirty="0">
                <a:solidFill>
                  <a:schemeClr val="accent1"/>
                </a:solidFill>
                <a:latin typeface="Verdana" pitchFamily="34" charset="0"/>
              </a:rPr>
              <a:t>A conflict of interest is any situation in which a speaker or immediate family members have interests, and those may cause a conflict with the current presentation. Conflicts of interest do not preclude the delivery of the talk, but should be explicitly declared. These may include financial interests (</a:t>
            </a:r>
            <a:r>
              <a:rPr lang="en-GB" sz="900" dirty="0" err="1">
                <a:solidFill>
                  <a:schemeClr val="accent1"/>
                </a:solidFill>
                <a:latin typeface="Verdana" pitchFamily="34" charset="0"/>
              </a:rPr>
              <a:t>eg</a:t>
            </a:r>
            <a:r>
              <a:rPr lang="en-GB" sz="900" dirty="0">
                <a:solidFill>
                  <a:schemeClr val="accent1"/>
                </a:solidFill>
                <a:latin typeface="Verdana" pitchFamily="34" charset="0"/>
              </a:rPr>
              <a:t>. owning stocks of a related company, having received honoraria, consultancy fees), research interests (research support by grants or otherwise), organisational interests and gifts.</a:t>
            </a:r>
            <a:endParaRPr lang="de-CH" sz="900" dirty="0">
              <a:latin typeface="Calibri" pitchFamily="34" charset="0"/>
            </a:endParaRPr>
          </a:p>
        </p:txBody>
      </p:sp>
      <p:pic>
        <p:nvPicPr>
          <p:cNvPr id="1026" name="Picture 2" descr="Conflict of Interest">
            <a:extLst>
              <a:ext uri="{FF2B5EF4-FFF2-40B4-BE49-F238E27FC236}">
                <a16:creationId xmlns:a16="http://schemas.microsoft.com/office/drawing/2014/main" id="{1D731790-7E51-46BF-B110-39331AD0F1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85425" y="117702"/>
            <a:ext cx="1214418" cy="12144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white, pan&#10;&#10;Description automatically generated">
            <a:extLst>
              <a:ext uri="{FF2B5EF4-FFF2-40B4-BE49-F238E27FC236}">
                <a16:creationId xmlns:a16="http://schemas.microsoft.com/office/drawing/2014/main" id="{460BE802-964E-4925-9E3D-562ED10A5E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9578" y="805117"/>
            <a:ext cx="1065847" cy="1054005"/>
          </a:xfrm>
          <a:prstGeom prst="rect">
            <a:avLst/>
          </a:prstGeom>
        </p:spPr>
      </p:pic>
    </p:spTree>
    <p:extLst>
      <p:ext uri="{BB962C8B-B14F-4D97-AF65-F5344CB8AC3E}">
        <p14:creationId xmlns:p14="http://schemas.microsoft.com/office/powerpoint/2010/main" val="328527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l"/>
            <a:r>
              <a:rPr lang="en-US" b="1" dirty="0"/>
              <a:t>Consider Trauma as Concomitant Injury</a:t>
            </a:r>
            <a:endParaRPr lang="en-US" b="1" i="1" dirty="0"/>
          </a:p>
        </p:txBody>
      </p:sp>
      <p:sp>
        <p:nvSpPr>
          <p:cNvPr id="9219" name="Rectangle 5"/>
          <p:cNvSpPr>
            <a:spLocks noGrp="1" noChangeArrowheads="1"/>
          </p:cNvSpPr>
          <p:nvPr>
            <p:ph idx="1"/>
          </p:nvPr>
        </p:nvSpPr>
        <p:spPr>
          <a:xfrm>
            <a:off x="1198485" y="1882066"/>
            <a:ext cx="5354715" cy="4290451"/>
          </a:xfrm>
        </p:spPr>
        <p:txBody>
          <a:bodyPr>
            <a:normAutofit lnSpcReduction="10000"/>
          </a:bodyPr>
          <a:lstStyle/>
          <a:p>
            <a:pPr>
              <a:buFont typeface="Wingdings" panose="05000000000000000000" pitchFamily="2" charset="2"/>
              <a:buChar char="§"/>
            </a:pPr>
            <a:r>
              <a:rPr lang="en-US" sz="2800" dirty="0"/>
              <a:t>Assess for internal/external hemorrhage</a:t>
            </a:r>
          </a:p>
          <a:p>
            <a:pPr>
              <a:buFont typeface="Wingdings" panose="05000000000000000000" pitchFamily="2" charset="2"/>
              <a:buChar char="§"/>
            </a:pPr>
            <a:r>
              <a:rPr lang="en-US" sz="2800" dirty="0"/>
              <a:t>Burn injury can be distracting, burns are a cause of mortality but typically after patients exsanguinate </a:t>
            </a:r>
          </a:p>
          <a:p>
            <a:pPr>
              <a:buFont typeface="Wingdings" panose="05000000000000000000" pitchFamily="2" charset="2"/>
              <a:buChar char="§"/>
            </a:pPr>
            <a:r>
              <a:rPr lang="en-US" sz="2800" dirty="0"/>
              <a:t>Assess for trauma associated with falls, or other attempts to escape the flames</a:t>
            </a:r>
          </a:p>
          <a:p>
            <a:pPr>
              <a:buFont typeface="Wingdings" panose="05000000000000000000" pitchFamily="2" charset="2"/>
              <a:buChar char="§"/>
            </a:pPr>
            <a:r>
              <a:rPr lang="en-US" sz="2800" dirty="0"/>
              <a:t>Very large burn injuries typically have poor outcomes </a:t>
            </a:r>
          </a:p>
          <a:p>
            <a:endParaRPr lang="en-US" dirty="0"/>
          </a:p>
        </p:txBody>
      </p:sp>
      <p:pic>
        <p:nvPicPr>
          <p:cNvPr id="9220" name="Picture 6" descr="case presentation 5 p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3354300"/>
            <a:ext cx="5638800" cy="297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0F8-B044-4611-9E88-F13FADF151A6}"/>
              </a:ext>
            </a:extLst>
          </p:cNvPr>
          <p:cNvSpPr>
            <a:spLocks noGrp="1"/>
          </p:cNvSpPr>
          <p:nvPr>
            <p:ph type="title"/>
          </p:nvPr>
        </p:nvSpPr>
        <p:spPr/>
        <p:txBody>
          <a:bodyPr>
            <a:normAutofit/>
          </a:bodyPr>
          <a:lstStyle/>
          <a:p>
            <a:r>
              <a:rPr lang="en-US" b="1" dirty="0"/>
              <a:t>Thermal Burn</a:t>
            </a:r>
          </a:p>
        </p:txBody>
      </p:sp>
      <p:sp>
        <p:nvSpPr>
          <p:cNvPr id="3" name="Content Placeholder 2">
            <a:extLst>
              <a:ext uri="{FF2B5EF4-FFF2-40B4-BE49-F238E27FC236}">
                <a16:creationId xmlns:a16="http://schemas.microsoft.com/office/drawing/2014/main" id="{3DF2F0E5-2BBB-4FB6-8AA7-FF1D8BD883AE}"/>
              </a:ext>
            </a:extLst>
          </p:cNvPr>
          <p:cNvSpPr>
            <a:spLocks noGrp="1"/>
          </p:cNvSpPr>
          <p:nvPr>
            <p:ph idx="1"/>
          </p:nvPr>
        </p:nvSpPr>
        <p:spPr>
          <a:xfrm>
            <a:off x="1097280" y="1845734"/>
            <a:ext cx="10058400" cy="4830274"/>
          </a:xfrm>
        </p:spPr>
        <p:txBody>
          <a:bodyPr>
            <a:normAutofit/>
          </a:bodyPr>
          <a:lstStyle/>
          <a:p>
            <a:r>
              <a:rPr lang="en-US" sz="2800" dirty="0"/>
              <a:t>is the most common burn injury</a:t>
            </a:r>
          </a:p>
          <a:p>
            <a:r>
              <a:rPr lang="en-US" sz="2800" dirty="0"/>
              <a:t>Remove the victim from danger, extinguish and remove clothing</a:t>
            </a:r>
          </a:p>
          <a:p>
            <a:endParaRPr lang="en-US" sz="2400" dirty="0"/>
          </a:p>
          <a:p>
            <a:endParaRPr lang="en-US" sz="2400" dirty="0"/>
          </a:p>
        </p:txBody>
      </p:sp>
      <p:pic>
        <p:nvPicPr>
          <p:cNvPr id="4" name="Picture 6" descr="Chris Pictures 035">
            <a:extLst>
              <a:ext uri="{FF2B5EF4-FFF2-40B4-BE49-F238E27FC236}">
                <a16:creationId xmlns:a16="http://schemas.microsoft.com/office/drawing/2014/main" id="{7D584F94-5AC6-4F80-B32B-05C96E8A0E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8810625" y="0"/>
            <a:ext cx="3381375" cy="2166754"/>
          </a:xfrm>
          <a:prstGeom prst="rect">
            <a:avLst/>
          </a:prstGeom>
          <a:noFill/>
        </p:spPr>
      </p:pic>
    </p:spTree>
    <p:extLst>
      <p:ext uri="{BB962C8B-B14F-4D97-AF65-F5344CB8AC3E}">
        <p14:creationId xmlns:p14="http://schemas.microsoft.com/office/powerpoint/2010/main" val="225140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0F8-B044-4611-9E88-F13FADF151A6}"/>
              </a:ext>
            </a:extLst>
          </p:cNvPr>
          <p:cNvSpPr>
            <a:spLocks noGrp="1"/>
          </p:cNvSpPr>
          <p:nvPr>
            <p:ph type="title"/>
          </p:nvPr>
        </p:nvSpPr>
        <p:spPr/>
        <p:txBody>
          <a:bodyPr>
            <a:normAutofit/>
          </a:bodyPr>
          <a:lstStyle/>
          <a:p>
            <a:r>
              <a:rPr lang="en-US" b="1" dirty="0"/>
              <a:t>Thermal Burn cont.</a:t>
            </a:r>
          </a:p>
        </p:txBody>
      </p:sp>
      <p:sp>
        <p:nvSpPr>
          <p:cNvPr id="3" name="Content Placeholder 2">
            <a:extLst>
              <a:ext uri="{FF2B5EF4-FFF2-40B4-BE49-F238E27FC236}">
                <a16:creationId xmlns:a16="http://schemas.microsoft.com/office/drawing/2014/main" id="{3DF2F0E5-2BBB-4FB6-8AA7-FF1D8BD883AE}"/>
              </a:ext>
            </a:extLst>
          </p:cNvPr>
          <p:cNvSpPr>
            <a:spLocks noGrp="1"/>
          </p:cNvSpPr>
          <p:nvPr>
            <p:ph idx="1"/>
          </p:nvPr>
        </p:nvSpPr>
        <p:spPr>
          <a:xfrm>
            <a:off x="1097280" y="1845734"/>
            <a:ext cx="7713345" cy="4830274"/>
          </a:xfrm>
        </p:spPr>
        <p:txBody>
          <a:bodyPr>
            <a:normAutofit/>
          </a:bodyPr>
          <a:lstStyle/>
          <a:p>
            <a:r>
              <a:rPr lang="en-US" sz="2800" dirty="0"/>
              <a:t>Use water as needed to take the heat out of the burn (stop the burning process), do not apply wet dressings; leads to hypothermia</a:t>
            </a:r>
          </a:p>
          <a:p>
            <a:pPr>
              <a:buClrTx/>
            </a:pPr>
            <a:r>
              <a:rPr lang="en-US" sz="2800" dirty="0"/>
              <a:t>Airway management (if intubated, the patient will need an NG tube)</a:t>
            </a:r>
          </a:p>
          <a:p>
            <a:pPr>
              <a:buClrTx/>
            </a:pPr>
            <a:r>
              <a:rPr lang="en-US" sz="2800" dirty="0"/>
              <a:t>TBSA Evaluation/Fluid Resuscitation (include only partial thickness and full thickness burns, do not include superficial burns in TBSA calculation)</a:t>
            </a:r>
          </a:p>
          <a:p>
            <a:endParaRPr lang="en-US" sz="2800" dirty="0"/>
          </a:p>
          <a:p>
            <a:endParaRPr lang="en-US" sz="2800" dirty="0"/>
          </a:p>
        </p:txBody>
      </p:sp>
      <p:pic>
        <p:nvPicPr>
          <p:cNvPr id="4" name="Picture 6" descr="Chris Pictures 035">
            <a:extLst>
              <a:ext uri="{FF2B5EF4-FFF2-40B4-BE49-F238E27FC236}">
                <a16:creationId xmlns:a16="http://schemas.microsoft.com/office/drawing/2014/main" id="{7D584F94-5AC6-4F80-B32B-05C96E8A0E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8810625" y="0"/>
            <a:ext cx="3381375" cy="2166754"/>
          </a:xfrm>
          <a:prstGeom prst="rect">
            <a:avLst/>
          </a:prstGeom>
          <a:noFill/>
        </p:spPr>
      </p:pic>
    </p:spTree>
    <p:extLst>
      <p:ext uri="{BB962C8B-B14F-4D97-AF65-F5344CB8AC3E}">
        <p14:creationId xmlns:p14="http://schemas.microsoft.com/office/powerpoint/2010/main" val="133224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0F8-B044-4611-9E88-F13FADF151A6}"/>
              </a:ext>
            </a:extLst>
          </p:cNvPr>
          <p:cNvSpPr>
            <a:spLocks noGrp="1"/>
          </p:cNvSpPr>
          <p:nvPr>
            <p:ph type="title"/>
          </p:nvPr>
        </p:nvSpPr>
        <p:spPr/>
        <p:txBody>
          <a:bodyPr>
            <a:normAutofit/>
          </a:bodyPr>
          <a:lstStyle/>
          <a:p>
            <a:r>
              <a:rPr lang="en-US" b="1" dirty="0"/>
              <a:t>Thermal Burn cont.</a:t>
            </a:r>
          </a:p>
        </p:txBody>
      </p:sp>
      <p:sp>
        <p:nvSpPr>
          <p:cNvPr id="3" name="Content Placeholder 2">
            <a:extLst>
              <a:ext uri="{FF2B5EF4-FFF2-40B4-BE49-F238E27FC236}">
                <a16:creationId xmlns:a16="http://schemas.microsoft.com/office/drawing/2014/main" id="{3DF2F0E5-2BBB-4FB6-8AA7-FF1D8BD883AE}"/>
              </a:ext>
            </a:extLst>
          </p:cNvPr>
          <p:cNvSpPr>
            <a:spLocks noGrp="1"/>
          </p:cNvSpPr>
          <p:nvPr>
            <p:ph idx="1"/>
          </p:nvPr>
        </p:nvSpPr>
        <p:spPr>
          <a:xfrm>
            <a:off x="1097280" y="1845734"/>
            <a:ext cx="10058400" cy="4830274"/>
          </a:xfrm>
        </p:spPr>
        <p:txBody>
          <a:bodyPr>
            <a:normAutofit/>
          </a:bodyPr>
          <a:lstStyle/>
          <a:p>
            <a:pPr>
              <a:buClrTx/>
            </a:pPr>
            <a:r>
              <a:rPr lang="en-US" sz="3200" dirty="0"/>
              <a:t>Pain Management</a:t>
            </a:r>
          </a:p>
          <a:p>
            <a:pPr>
              <a:buClrTx/>
            </a:pPr>
            <a:r>
              <a:rPr lang="en-US" sz="3200" dirty="0"/>
              <a:t>Normothermia – keep the patient warm</a:t>
            </a:r>
          </a:p>
          <a:p>
            <a:pPr>
              <a:buClrTx/>
            </a:pPr>
            <a:r>
              <a:rPr lang="en-US" sz="3200" dirty="0"/>
              <a:t>Appropriate Transport Destination</a:t>
            </a:r>
          </a:p>
          <a:p>
            <a:pPr lvl="1">
              <a:buClrTx/>
            </a:pPr>
            <a:r>
              <a:rPr lang="en-US" sz="2800" dirty="0"/>
              <a:t>Differentiate with Traumatic Injuries</a:t>
            </a:r>
          </a:p>
          <a:p>
            <a:endParaRPr lang="en-US" sz="2400" dirty="0"/>
          </a:p>
          <a:p>
            <a:endParaRPr lang="en-US" sz="2400" dirty="0"/>
          </a:p>
        </p:txBody>
      </p:sp>
      <p:pic>
        <p:nvPicPr>
          <p:cNvPr id="4" name="Picture 6" descr="Chris Pictures 035">
            <a:extLst>
              <a:ext uri="{FF2B5EF4-FFF2-40B4-BE49-F238E27FC236}">
                <a16:creationId xmlns:a16="http://schemas.microsoft.com/office/drawing/2014/main" id="{7D584F94-5AC6-4F80-B32B-05C96E8A0E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8810625" y="0"/>
            <a:ext cx="3381375" cy="2166754"/>
          </a:xfrm>
          <a:prstGeom prst="rect">
            <a:avLst/>
          </a:prstGeom>
          <a:noFill/>
        </p:spPr>
      </p:pic>
    </p:spTree>
    <p:extLst>
      <p:ext uri="{BB962C8B-B14F-4D97-AF65-F5344CB8AC3E}">
        <p14:creationId xmlns:p14="http://schemas.microsoft.com/office/powerpoint/2010/main" val="211307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A431-2D7C-46F0-A48B-1F576DF86043}"/>
              </a:ext>
            </a:extLst>
          </p:cNvPr>
          <p:cNvSpPr>
            <a:spLocks noGrp="1"/>
          </p:cNvSpPr>
          <p:nvPr>
            <p:ph type="title"/>
          </p:nvPr>
        </p:nvSpPr>
        <p:spPr>
          <a:xfrm>
            <a:off x="1097280" y="286603"/>
            <a:ext cx="6769065" cy="1450757"/>
          </a:xfrm>
        </p:spPr>
        <p:txBody>
          <a:bodyPr>
            <a:normAutofit/>
          </a:bodyPr>
          <a:lstStyle/>
          <a:p>
            <a:r>
              <a:rPr lang="en-US" b="1" dirty="0"/>
              <a:t>Chemical Burns</a:t>
            </a:r>
            <a:br>
              <a:rPr lang="en-US" b="1" dirty="0"/>
            </a:br>
            <a:r>
              <a:rPr lang="en-US" sz="2000" dirty="0"/>
              <a:t>Kearns RD, Cairns CB, Holmes JH, Rich PB, Cairns BA. Chemical burn care: a review of best practices. </a:t>
            </a:r>
            <a:r>
              <a:rPr lang="en-US" sz="2000" i="1" dirty="0"/>
              <a:t>EMS world. </a:t>
            </a:r>
            <a:r>
              <a:rPr lang="en-US" sz="2000" dirty="0"/>
              <a:t>2014;43(5):40-45.</a:t>
            </a:r>
            <a:endParaRPr lang="en-US" dirty="0"/>
          </a:p>
        </p:txBody>
      </p:sp>
      <p:sp>
        <p:nvSpPr>
          <p:cNvPr id="3" name="Content Placeholder 2">
            <a:extLst>
              <a:ext uri="{FF2B5EF4-FFF2-40B4-BE49-F238E27FC236}">
                <a16:creationId xmlns:a16="http://schemas.microsoft.com/office/drawing/2014/main" id="{B226C772-E7B6-4268-83B4-595AC584EA0E}"/>
              </a:ext>
            </a:extLst>
          </p:cNvPr>
          <p:cNvSpPr>
            <a:spLocks noGrp="1"/>
          </p:cNvSpPr>
          <p:nvPr>
            <p:ph idx="1"/>
          </p:nvPr>
        </p:nvSpPr>
        <p:spPr>
          <a:xfrm>
            <a:off x="1097280" y="1845734"/>
            <a:ext cx="10058400" cy="4497916"/>
          </a:xfrm>
        </p:spPr>
        <p:txBody>
          <a:bodyPr>
            <a:normAutofit/>
          </a:bodyPr>
          <a:lstStyle/>
          <a:p>
            <a:r>
              <a:rPr lang="en-US" sz="2800" dirty="0"/>
              <a:t>A key triage feature of a patient with a chemical burn includes scene size up and assessment to determine if there is an ongoing threat to the responders. </a:t>
            </a:r>
          </a:p>
          <a:p>
            <a:r>
              <a:rPr lang="en-US" sz="2800" dirty="0"/>
              <a:t>As with all events, scene safety is first evaluated and immediately followed by patient assessment. This includes assessing responsiveness, airway patency and respiratory effort. Pay particular attention to the nose and mouth for signs of inhalation injury, or for evidence of inhalation/ingestion of a chemical or caustic agent. Is there unusual mucus or saliva? </a:t>
            </a:r>
          </a:p>
          <a:p>
            <a:endParaRPr lang="en-US" dirty="0"/>
          </a:p>
        </p:txBody>
      </p:sp>
      <p:pic>
        <p:nvPicPr>
          <p:cNvPr id="5" name="Picture 4" descr="A picture containing indoor, close&#10;&#10;Description automatically generated">
            <a:extLst>
              <a:ext uri="{FF2B5EF4-FFF2-40B4-BE49-F238E27FC236}">
                <a16:creationId xmlns:a16="http://schemas.microsoft.com/office/drawing/2014/main" id="{D946B92E-A78D-4284-948B-2EB6A6B627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0564" y="0"/>
            <a:ext cx="2721861" cy="1737360"/>
          </a:xfrm>
          <a:prstGeom prst="rect">
            <a:avLst/>
          </a:prstGeom>
        </p:spPr>
      </p:pic>
    </p:spTree>
    <p:extLst>
      <p:ext uri="{BB962C8B-B14F-4D97-AF65-F5344CB8AC3E}">
        <p14:creationId xmlns:p14="http://schemas.microsoft.com/office/powerpoint/2010/main" val="294528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A431-2D7C-46F0-A48B-1F576DF86043}"/>
              </a:ext>
            </a:extLst>
          </p:cNvPr>
          <p:cNvSpPr>
            <a:spLocks noGrp="1"/>
          </p:cNvSpPr>
          <p:nvPr>
            <p:ph type="title"/>
          </p:nvPr>
        </p:nvSpPr>
        <p:spPr>
          <a:xfrm>
            <a:off x="1097280" y="286603"/>
            <a:ext cx="6769065" cy="1450757"/>
          </a:xfrm>
        </p:spPr>
        <p:txBody>
          <a:bodyPr>
            <a:normAutofit/>
          </a:bodyPr>
          <a:lstStyle/>
          <a:p>
            <a:r>
              <a:rPr lang="en-US" b="1" dirty="0"/>
              <a:t>Chemical Burns cont.</a:t>
            </a:r>
            <a:br>
              <a:rPr lang="en-US" b="1" dirty="0"/>
            </a:br>
            <a:r>
              <a:rPr lang="en-US" sz="2000" dirty="0"/>
              <a:t>Kearns RD, Cairns CB, Holmes JH, Rich PB, Cairns BA. Chemical burn care: a review of best practices. </a:t>
            </a:r>
            <a:r>
              <a:rPr lang="en-US" sz="2000" i="1" dirty="0"/>
              <a:t>EMS world. </a:t>
            </a:r>
            <a:r>
              <a:rPr lang="en-US" sz="2000" dirty="0"/>
              <a:t>2014;43(5):40-45.</a:t>
            </a:r>
            <a:endParaRPr lang="en-US" dirty="0"/>
          </a:p>
        </p:txBody>
      </p:sp>
      <p:sp>
        <p:nvSpPr>
          <p:cNvPr id="3" name="Content Placeholder 2">
            <a:extLst>
              <a:ext uri="{FF2B5EF4-FFF2-40B4-BE49-F238E27FC236}">
                <a16:creationId xmlns:a16="http://schemas.microsoft.com/office/drawing/2014/main" id="{B226C772-E7B6-4268-83B4-595AC584EA0E}"/>
              </a:ext>
            </a:extLst>
          </p:cNvPr>
          <p:cNvSpPr>
            <a:spLocks noGrp="1"/>
          </p:cNvSpPr>
          <p:nvPr>
            <p:ph idx="1"/>
          </p:nvPr>
        </p:nvSpPr>
        <p:spPr>
          <a:xfrm>
            <a:off x="1097280" y="1845734"/>
            <a:ext cx="10058400" cy="4497916"/>
          </a:xfrm>
        </p:spPr>
        <p:txBody>
          <a:bodyPr>
            <a:normAutofit/>
          </a:bodyPr>
          <a:lstStyle/>
          <a:p>
            <a:r>
              <a:rPr lang="en-US" sz="2800" dirty="0"/>
              <a:t>Are there noticeable sounds associated with respiratory effort or efforts to talk such as stridor, rales (crackles), wheezing, dysphonia (hoarseness) or aphonia (inability to speak)? </a:t>
            </a:r>
          </a:p>
          <a:p>
            <a:r>
              <a:rPr lang="en-US" sz="2800" dirty="0"/>
              <a:t>Is the respiratory rate too fast or too slow? Is the pulse rate too fast (tachycardia) or too slow (bradycardia)? Are there signs of shock and are there concomitant traumatic injuries such as could be sustained following a fall? </a:t>
            </a:r>
          </a:p>
          <a:p>
            <a:endParaRPr lang="en-US" dirty="0"/>
          </a:p>
        </p:txBody>
      </p:sp>
      <p:pic>
        <p:nvPicPr>
          <p:cNvPr id="5" name="Picture 4" descr="A picture containing indoor, close&#10;&#10;Description automatically generated">
            <a:extLst>
              <a:ext uri="{FF2B5EF4-FFF2-40B4-BE49-F238E27FC236}">
                <a16:creationId xmlns:a16="http://schemas.microsoft.com/office/drawing/2014/main" id="{D946B92E-A78D-4284-948B-2EB6A6B627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0564" y="0"/>
            <a:ext cx="2721861" cy="1737360"/>
          </a:xfrm>
          <a:prstGeom prst="rect">
            <a:avLst/>
          </a:prstGeom>
        </p:spPr>
      </p:pic>
    </p:spTree>
    <p:extLst>
      <p:ext uri="{BB962C8B-B14F-4D97-AF65-F5344CB8AC3E}">
        <p14:creationId xmlns:p14="http://schemas.microsoft.com/office/powerpoint/2010/main" val="290290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A431-2D7C-46F0-A48B-1F576DF86043}"/>
              </a:ext>
            </a:extLst>
          </p:cNvPr>
          <p:cNvSpPr>
            <a:spLocks noGrp="1"/>
          </p:cNvSpPr>
          <p:nvPr>
            <p:ph type="title"/>
          </p:nvPr>
        </p:nvSpPr>
        <p:spPr>
          <a:xfrm>
            <a:off x="1097280" y="286603"/>
            <a:ext cx="6769065" cy="1450757"/>
          </a:xfrm>
        </p:spPr>
        <p:txBody>
          <a:bodyPr>
            <a:normAutofit/>
          </a:bodyPr>
          <a:lstStyle/>
          <a:p>
            <a:r>
              <a:rPr lang="en-US" b="1" dirty="0"/>
              <a:t>Chemical Burns cont.</a:t>
            </a:r>
            <a:br>
              <a:rPr lang="en-US" b="1" dirty="0"/>
            </a:br>
            <a:r>
              <a:rPr lang="en-US" sz="2000" dirty="0"/>
              <a:t>Kearns RD, Cairns CB, Holmes JH, Rich PB, Cairns BA. Chemical burn care: a review of best practices. </a:t>
            </a:r>
            <a:r>
              <a:rPr lang="en-US" sz="2000" i="1" dirty="0"/>
              <a:t>EMS world. </a:t>
            </a:r>
            <a:r>
              <a:rPr lang="en-US" sz="2000" dirty="0"/>
              <a:t>2014;43(5):40-45.</a:t>
            </a:r>
            <a:endParaRPr lang="en-US" dirty="0"/>
          </a:p>
        </p:txBody>
      </p:sp>
      <p:sp>
        <p:nvSpPr>
          <p:cNvPr id="3" name="Content Placeholder 2">
            <a:extLst>
              <a:ext uri="{FF2B5EF4-FFF2-40B4-BE49-F238E27FC236}">
                <a16:creationId xmlns:a16="http://schemas.microsoft.com/office/drawing/2014/main" id="{B226C772-E7B6-4268-83B4-595AC584EA0E}"/>
              </a:ext>
            </a:extLst>
          </p:cNvPr>
          <p:cNvSpPr>
            <a:spLocks noGrp="1"/>
          </p:cNvSpPr>
          <p:nvPr>
            <p:ph idx="1"/>
          </p:nvPr>
        </p:nvSpPr>
        <p:spPr>
          <a:xfrm>
            <a:off x="1097280" y="1845734"/>
            <a:ext cx="10058400" cy="4497916"/>
          </a:xfrm>
        </p:spPr>
        <p:txBody>
          <a:bodyPr>
            <a:normAutofit/>
          </a:bodyPr>
          <a:lstStyle/>
          <a:p>
            <a:r>
              <a:rPr lang="en-US" sz="2800" dirty="0"/>
              <a:t>If the chemical agent is still on the patient or if you are unsure, the first step in gross decontamination is to remove clothing while being careful to not contaminate other areas of the patient or nearby responders. </a:t>
            </a:r>
          </a:p>
          <a:p>
            <a:r>
              <a:rPr lang="en-US" sz="2800" dirty="0"/>
              <a:t>Gross decontamination can be easily and quickly accomplished simply by clothing removal, physical relocation from the at-risk environment, and rinsing off the exposed areas of the body. The recommended sequence is; Strip, Flush, and Cover. </a:t>
            </a:r>
          </a:p>
          <a:p>
            <a:endParaRPr lang="en-US" dirty="0"/>
          </a:p>
        </p:txBody>
      </p:sp>
      <p:pic>
        <p:nvPicPr>
          <p:cNvPr id="5" name="Picture 4" descr="A picture containing indoor, close&#10;&#10;Description automatically generated">
            <a:extLst>
              <a:ext uri="{FF2B5EF4-FFF2-40B4-BE49-F238E27FC236}">
                <a16:creationId xmlns:a16="http://schemas.microsoft.com/office/drawing/2014/main" id="{D946B92E-A78D-4284-948B-2EB6A6B627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0564" y="0"/>
            <a:ext cx="2721861" cy="1737360"/>
          </a:xfrm>
          <a:prstGeom prst="rect">
            <a:avLst/>
          </a:prstGeom>
        </p:spPr>
      </p:pic>
    </p:spTree>
    <p:extLst>
      <p:ext uri="{BB962C8B-B14F-4D97-AF65-F5344CB8AC3E}">
        <p14:creationId xmlns:p14="http://schemas.microsoft.com/office/powerpoint/2010/main" val="258449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DACF-D3E9-4C10-8CCC-4E3ACEFB1214}"/>
              </a:ext>
            </a:extLst>
          </p:cNvPr>
          <p:cNvSpPr>
            <a:spLocks noGrp="1"/>
          </p:cNvSpPr>
          <p:nvPr>
            <p:ph type="title"/>
          </p:nvPr>
        </p:nvSpPr>
        <p:spPr>
          <a:xfrm>
            <a:off x="1097280" y="286603"/>
            <a:ext cx="7245054" cy="1450757"/>
          </a:xfrm>
        </p:spPr>
        <p:txBody>
          <a:bodyPr>
            <a:normAutofit/>
          </a:bodyPr>
          <a:lstStyle/>
          <a:p>
            <a:r>
              <a:rPr lang="en-US" b="1" dirty="0"/>
              <a:t>Electrical Burns</a:t>
            </a:r>
            <a:br>
              <a:rPr lang="en-US" b="1" dirty="0"/>
            </a:br>
            <a:r>
              <a:rPr lang="en-US" sz="2000" dirty="0"/>
              <a:t>Kearns RD, Rich PB, Cairns CB, Holmes JH, Cairns BA. Electrical injury and burn care: a review of best practices. </a:t>
            </a:r>
            <a:r>
              <a:rPr lang="en-US" sz="2000" i="1" dirty="0"/>
              <a:t>EMS world. </a:t>
            </a:r>
            <a:r>
              <a:rPr lang="en-US" sz="2000" dirty="0"/>
              <a:t>2014;43(9):34-40, 55.</a:t>
            </a:r>
            <a:endParaRPr lang="en-US" dirty="0"/>
          </a:p>
        </p:txBody>
      </p:sp>
      <p:sp>
        <p:nvSpPr>
          <p:cNvPr id="3" name="Content Placeholder 2">
            <a:extLst>
              <a:ext uri="{FF2B5EF4-FFF2-40B4-BE49-F238E27FC236}">
                <a16:creationId xmlns:a16="http://schemas.microsoft.com/office/drawing/2014/main" id="{5B88209E-A3BF-4A7F-A0ED-69B2AA46F702}"/>
              </a:ext>
            </a:extLst>
          </p:cNvPr>
          <p:cNvSpPr>
            <a:spLocks noGrp="1"/>
          </p:cNvSpPr>
          <p:nvPr>
            <p:ph idx="1"/>
          </p:nvPr>
        </p:nvSpPr>
        <p:spPr>
          <a:xfrm>
            <a:off x="1097279" y="1845733"/>
            <a:ext cx="10475595" cy="4725664"/>
          </a:xfrm>
        </p:spPr>
        <p:txBody>
          <a:bodyPr>
            <a:normAutofit/>
          </a:bodyPr>
          <a:lstStyle/>
          <a:p>
            <a:r>
              <a:rPr lang="en-US" sz="2400" dirty="0"/>
              <a:t>If the patient is still in contact with an energized source, do not touch the patient until the source has been removed or disconnected. </a:t>
            </a:r>
          </a:p>
          <a:p>
            <a:r>
              <a:rPr lang="en-US" sz="2400" dirty="0"/>
              <a:t>Following the primary survey, a complete head to toe physical examination includes identifying the different contact points (surface burn sites), assess for fractures and neurological deficits (also caused by the electric shock), and begin monitoring the patient’s cardiac rhythm (electrocardiogram [ECG]). The electrical pathways of the heart may be interrupted, disturbed or damaged during electrical shock or electrocution. The cardiac damage can be manifested as dysrhythmias while the CNS damage can result in seizures, paralysis and apnea.</a:t>
            </a:r>
          </a:p>
          <a:p>
            <a:r>
              <a:rPr lang="en-US" dirty="0"/>
              <a:t> </a:t>
            </a:r>
          </a:p>
        </p:txBody>
      </p:sp>
      <p:pic>
        <p:nvPicPr>
          <p:cNvPr id="7" name="Picture 6" descr="A picture containing person, hand&#10;&#10;Description automatically generated">
            <a:extLst>
              <a:ext uri="{FF2B5EF4-FFF2-40B4-BE49-F238E27FC236}">
                <a16:creationId xmlns:a16="http://schemas.microsoft.com/office/drawing/2014/main" id="{FA421FD4-65CD-4C30-8DBE-B45C3406F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6526" y="-29245"/>
            <a:ext cx="2355474" cy="1766605"/>
          </a:xfrm>
          <a:prstGeom prst="rect">
            <a:avLst/>
          </a:prstGeom>
        </p:spPr>
      </p:pic>
    </p:spTree>
    <p:extLst>
      <p:ext uri="{BB962C8B-B14F-4D97-AF65-F5344CB8AC3E}">
        <p14:creationId xmlns:p14="http://schemas.microsoft.com/office/powerpoint/2010/main" val="336325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DACF-D3E9-4C10-8CCC-4E3ACEFB1214}"/>
              </a:ext>
            </a:extLst>
          </p:cNvPr>
          <p:cNvSpPr>
            <a:spLocks noGrp="1"/>
          </p:cNvSpPr>
          <p:nvPr>
            <p:ph type="title"/>
          </p:nvPr>
        </p:nvSpPr>
        <p:spPr>
          <a:xfrm>
            <a:off x="1097280" y="286603"/>
            <a:ext cx="7245054" cy="1450757"/>
          </a:xfrm>
        </p:spPr>
        <p:txBody>
          <a:bodyPr>
            <a:normAutofit/>
          </a:bodyPr>
          <a:lstStyle/>
          <a:p>
            <a:r>
              <a:rPr lang="en-US" b="1" dirty="0"/>
              <a:t>Electrical Burns cont.</a:t>
            </a:r>
            <a:br>
              <a:rPr lang="en-US" b="1" dirty="0"/>
            </a:br>
            <a:r>
              <a:rPr lang="en-US" sz="2000" dirty="0"/>
              <a:t>Kearns RD, Rich PB, Cairns CB, Holmes JH, Cairns BA. Electrical injury and burn care: a review of best practices. </a:t>
            </a:r>
            <a:r>
              <a:rPr lang="en-US" sz="2000" i="1" dirty="0"/>
              <a:t>EMS world. </a:t>
            </a:r>
            <a:r>
              <a:rPr lang="en-US" sz="2000" dirty="0"/>
              <a:t>2014;43(9):34-40, 55.</a:t>
            </a:r>
            <a:endParaRPr lang="en-US" dirty="0"/>
          </a:p>
        </p:txBody>
      </p:sp>
      <p:sp>
        <p:nvSpPr>
          <p:cNvPr id="3" name="Content Placeholder 2">
            <a:extLst>
              <a:ext uri="{FF2B5EF4-FFF2-40B4-BE49-F238E27FC236}">
                <a16:creationId xmlns:a16="http://schemas.microsoft.com/office/drawing/2014/main" id="{5B88209E-A3BF-4A7F-A0ED-69B2AA46F702}"/>
              </a:ext>
            </a:extLst>
          </p:cNvPr>
          <p:cNvSpPr>
            <a:spLocks noGrp="1"/>
          </p:cNvSpPr>
          <p:nvPr>
            <p:ph idx="1"/>
          </p:nvPr>
        </p:nvSpPr>
        <p:spPr>
          <a:xfrm>
            <a:off x="1097279" y="1845733"/>
            <a:ext cx="10475595" cy="4725664"/>
          </a:xfrm>
        </p:spPr>
        <p:txBody>
          <a:bodyPr>
            <a:normAutofit/>
          </a:bodyPr>
          <a:lstStyle/>
          <a:p>
            <a:r>
              <a:rPr lang="en-US" sz="2400" dirty="0"/>
              <a:t>Examine the body for thermal burn injuries. Causes include contact points with the electrical source or ground, or injuries from either arc or thermal wave. Burn injuries caused by an arc or thermal wave resemble and should be managed as thermal burn injuries associated with a blast injury.</a:t>
            </a:r>
          </a:p>
          <a:p>
            <a:r>
              <a:rPr lang="en-US" sz="2400" dirty="0"/>
              <a:t>The particular pathway for electric current as it passed through the body during an electric shock will determine the tissues at risk. In addition to the voltage, the resistance to the electric current and the duration of its exposure will determine the amount of energy that is converted to heat (Joules effect). The greater the Joules effect, the greater the potential for external injury at contact points as well as substantial internal burn injury. </a:t>
            </a:r>
          </a:p>
        </p:txBody>
      </p:sp>
      <p:pic>
        <p:nvPicPr>
          <p:cNvPr id="7" name="Picture 6" descr="A picture containing person, hand&#10;&#10;Description automatically generated">
            <a:extLst>
              <a:ext uri="{FF2B5EF4-FFF2-40B4-BE49-F238E27FC236}">
                <a16:creationId xmlns:a16="http://schemas.microsoft.com/office/drawing/2014/main" id="{FA421FD4-65CD-4C30-8DBE-B45C3406F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6526" y="-29245"/>
            <a:ext cx="2355474" cy="1766605"/>
          </a:xfrm>
          <a:prstGeom prst="rect">
            <a:avLst/>
          </a:prstGeom>
        </p:spPr>
      </p:pic>
    </p:spTree>
    <p:extLst>
      <p:ext uri="{BB962C8B-B14F-4D97-AF65-F5344CB8AC3E}">
        <p14:creationId xmlns:p14="http://schemas.microsoft.com/office/powerpoint/2010/main" val="22801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9BF0-692E-4598-A0B6-24E111B433CB}"/>
              </a:ext>
            </a:extLst>
          </p:cNvPr>
          <p:cNvSpPr>
            <a:spLocks noGrp="1"/>
          </p:cNvSpPr>
          <p:nvPr>
            <p:ph type="title"/>
          </p:nvPr>
        </p:nvSpPr>
        <p:spPr>
          <a:xfrm>
            <a:off x="1097280" y="286603"/>
            <a:ext cx="6869272" cy="1450757"/>
          </a:xfrm>
        </p:spPr>
        <p:txBody>
          <a:bodyPr>
            <a:normAutofit fontScale="90000"/>
          </a:bodyPr>
          <a:lstStyle/>
          <a:p>
            <a:r>
              <a:rPr lang="en-US" b="1" dirty="0"/>
              <a:t>Radiation Injury</a:t>
            </a:r>
            <a:br>
              <a:rPr lang="en-US" b="1" dirty="0"/>
            </a:br>
            <a:r>
              <a:rPr lang="en-US" sz="2000" dirty="0"/>
              <a:t>Kearns RD, Sugarman S, Cairns CB, Holmes Th JH, Cairns BA, Rich PB. Radiation Injury, Burns and Illness: A Review of Best Practices. </a:t>
            </a:r>
            <a:r>
              <a:rPr lang="en-US" sz="2000" i="1" dirty="0"/>
              <a:t>EMS world. </a:t>
            </a:r>
            <a:r>
              <a:rPr lang="en-US" sz="2000" dirty="0"/>
              <a:t>2016;45(10):52-59.</a:t>
            </a:r>
            <a:endParaRPr lang="en-US" dirty="0"/>
          </a:p>
        </p:txBody>
      </p:sp>
      <p:sp>
        <p:nvSpPr>
          <p:cNvPr id="3" name="Content Placeholder 2">
            <a:extLst>
              <a:ext uri="{FF2B5EF4-FFF2-40B4-BE49-F238E27FC236}">
                <a16:creationId xmlns:a16="http://schemas.microsoft.com/office/drawing/2014/main" id="{97932AC7-D5B7-436C-8649-797C2E9E12AD}"/>
              </a:ext>
            </a:extLst>
          </p:cNvPr>
          <p:cNvSpPr>
            <a:spLocks noGrp="1"/>
          </p:cNvSpPr>
          <p:nvPr>
            <p:ph idx="1"/>
          </p:nvPr>
        </p:nvSpPr>
        <p:spPr>
          <a:xfrm>
            <a:off x="1097280" y="2400300"/>
            <a:ext cx="10677186" cy="4038078"/>
          </a:xfrm>
        </p:spPr>
        <p:txBody>
          <a:bodyPr>
            <a:normAutofit/>
          </a:bodyPr>
          <a:lstStyle/>
          <a:p>
            <a:r>
              <a:rPr lang="en-US" sz="2800" dirty="0"/>
              <a:t>Life/limb/vision-saving medical care is the priority and should not be delayed for decontamination of radioactive materials. The order of decontamination should be 1) wounds, 2) facial orifices, and 3) intact skin.</a:t>
            </a:r>
          </a:p>
          <a:p>
            <a:endParaRPr lang="en-US" dirty="0"/>
          </a:p>
        </p:txBody>
      </p:sp>
      <p:pic>
        <p:nvPicPr>
          <p:cNvPr id="5" name="Picture 4" descr="Diagram&#10;&#10;Description automatically generated">
            <a:extLst>
              <a:ext uri="{FF2B5EF4-FFF2-40B4-BE49-F238E27FC236}">
                <a16:creationId xmlns:a16="http://schemas.microsoft.com/office/drawing/2014/main" id="{86482F02-A1A4-4170-A49F-CEBF5E2454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6552" y="0"/>
            <a:ext cx="4225447" cy="1802857"/>
          </a:xfrm>
          <a:prstGeom prst="rect">
            <a:avLst/>
          </a:prstGeom>
        </p:spPr>
      </p:pic>
    </p:spTree>
    <p:extLst>
      <p:ext uri="{BB962C8B-B14F-4D97-AF65-F5344CB8AC3E}">
        <p14:creationId xmlns:p14="http://schemas.microsoft.com/office/powerpoint/2010/main" val="21485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364-7B00-44D7-9E98-D5ACFCA51740}"/>
              </a:ext>
            </a:extLst>
          </p:cNvPr>
          <p:cNvSpPr>
            <a:spLocks noGrp="1"/>
          </p:cNvSpPr>
          <p:nvPr>
            <p:ph type="title"/>
          </p:nvPr>
        </p:nvSpPr>
        <p:spPr/>
        <p:txBody>
          <a:bodyPr/>
          <a:lstStyle/>
          <a:p>
            <a:pPr algn="ctr"/>
            <a:r>
              <a:rPr lang="en-US" b="1" dirty="0"/>
              <a:t>Background</a:t>
            </a:r>
          </a:p>
        </p:txBody>
      </p:sp>
      <p:sp>
        <p:nvSpPr>
          <p:cNvPr id="3" name="Content Placeholder 2">
            <a:extLst>
              <a:ext uri="{FF2B5EF4-FFF2-40B4-BE49-F238E27FC236}">
                <a16:creationId xmlns:a16="http://schemas.microsoft.com/office/drawing/2014/main" id="{E05496F4-9A48-46C8-ADD8-C4B42EFEB970}"/>
              </a:ext>
            </a:extLst>
          </p:cNvPr>
          <p:cNvSpPr>
            <a:spLocks noGrp="1"/>
          </p:cNvSpPr>
          <p:nvPr>
            <p:ph idx="1"/>
          </p:nvPr>
        </p:nvSpPr>
        <p:spPr>
          <a:xfrm>
            <a:off x="1097280" y="1845733"/>
            <a:ext cx="10058400" cy="4315369"/>
          </a:xfrm>
        </p:spPr>
        <p:txBody>
          <a:bodyPr>
            <a:normAutofit/>
          </a:bodyPr>
          <a:lstStyle/>
          <a:p>
            <a:r>
              <a:rPr lang="en-US" sz="2800" dirty="0"/>
              <a:t>The modern era of burn care generally began in the US after World War II</a:t>
            </a:r>
          </a:p>
          <a:p>
            <a:r>
              <a:rPr lang="en-US" sz="2800" dirty="0"/>
              <a:t>Some of the first efforts to describe Mass Casualty Incidents with Burn Injuries appeared in the literature in the late 1940’s</a:t>
            </a:r>
          </a:p>
        </p:txBody>
      </p:sp>
      <p:pic>
        <p:nvPicPr>
          <p:cNvPr id="4" name="Picture 2" descr="Overview Icon #129830 - Free Icons Library">
            <a:extLst>
              <a:ext uri="{FF2B5EF4-FFF2-40B4-BE49-F238E27FC236}">
                <a16:creationId xmlns:a16="http://schemas.microsoft.com/office/drawing/2014/main" id="{822EB54C-DFBE-4E13-98BA-FDB627923A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2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9BF0-692E-4598-A0B6-24E111B433CB}"/>
              </a:ext>
            </a:extLst>
          </p:cNvPr>
          <p:cNvSpPr>
            <a:spLocks noGrp="1"/>
          </p:cNvSpPr>
          <p:nvPr>
            <p:ph type="title"/>
          </p:nvPr>
        </p:nvSpPr>
        <p:spPr>
          <a:xfrm>
            <a:off x="1097280" y="286603"/>
            <a:ext cx="6869272" cy="1450757"/>
          </a:xfrm>
        </p:spPr>
        <p:txBody>
          <a:bodyPr>
            <a:normAutofit fontScale="90000"/>
          </a:bodyPr>
          <a:lstStyle/>
          <a:p>
            <a:r>
              <a:rPr lang="en-US" b="1" dirty="0"/>
              <a:t>Radiation Injury cont.</a:t>
            </a:r>
            <a:br>
              <a:rPr lang="en-US" b="1" dirty="0"/>
            </a:br>
            <a:r>
              <a:rPr lang="en-US" sz="2000" dirty="0"/>
              <a:t>Kearns RD, Sugarman S, Cairns CB, Holmes Th JH, Cairns BA, Rich PB. Radiation Injury, Burns and Illness: A Review of Best Practices. </a:t>
            </a:r>
            <a:r>
              <a:rPr lang="en-US" sz="2000" i="1" dirty="0"/>
              <a:t>EMS world. </a:t>
            </a:r>
            <a:r>
              <a:rPr lang="en-US" sz="2000" dirty="0"/>
              <a:t>2016;45(10):52-59.</a:t>
            </a:r>
            <a:endParaRPr lang="en-US" dirty="0"/>
          </a:p>
        </p:txBody>
      </p:sp>
      <p:sp>
        <p:nvSpPr>
          <p:cNvPr id="3" name="Content Placeholder 2">
            <a:extLst>
              <a:ext uri="{FF2B5EF4-FFF2-40B4-BE49-F238E27FC236}">
                <a16:creationId xmlns:a16="http://schemas.microsoft.com/office/drawing/2014/main" id="{97932AC7-D5B7-436C-8649-797C2E9E12AD}"/>
              </a:ext>
            </a:extLst>
          </p:cNvPr>
          <p:cNvSpPr>
            <a:spLocks noGrp="1"/>
          </p:cNvSpPr>
          <p:nvPr>
            <p:ph idx="1"/>
          </p:nvPr>
        </p:nvSpPr>
        <p:spPr>
          <a:xfrm>
            <a:off x="1097280" y="2357438"/>
            <a:ext cx="10677186" cy="4080940"/>
          </a:xfrm>
        </p:spPr>
        <p:txBody>
          <a:bodyPr>
            <a:normAutofit/>
          </a:bodyPr>
          <a:lstStyle/>
          <a:p>
            <a:r>
              <a:rPr lang="en-US" sz="2800" dirty="0"/>
              <a:t>Acute Radiation Syndrome (ARS) “radiation sickness” is not contagious. The risk to the responder is limited and primarily focused on the initial source that may have been at the scene where the patient was injured. </a:t>
            </a:r>
          </a:p>
          <a:p>
            <a:endParaRPr lang="en-US" dirty="0"/>
          </a:p>
        </p:txBody>
      </p:sp>
      <p:pic>
        <p:nvPicPr>
          <p:cNvPr id="5" name="Picture 4" descr="Diagram&#10;&#10;Description automatically generated">
            <a:extLst>
              <a:ext uri="{FF2B5EF4-FFF2-40B4-BE49-F238E27FC236}">
                <a16:creationId xmlns:a16="http://schemas.microsoft.com/office/drawing/2014/main" id="{86482F02-A1A4-4170-A49F-CEBF5E2454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6552" y="0"/>
            <a:ext cx="4225447" cy="1802857"/>
          </a:xfrm>
          <a:prstGeom prst="rect">
            <a:avLst/>
          </a:prstGeom>
        </p:spPr>
      </p:pic>
    </p:spTree>
    <p:extLst>
      <p:ext uri="{BB962C8B-B14F-4D97-AF65-F5344CB8AC3E}">
        <p14:creationId xmlns:p14="http://schemas.microsoft.com/office/powerpoint/2010/main" val="3430109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9BF0-692E-4598-A0B6-24E111B433CB}"/>
              </a:ext>
            </a:extLst>
          </p:cNvPr>
          <p:cNvSpPr>
            <a:spLocks noGrp="1"/>
          </p:cNvSpPr>
          <p:nvPr>
            <p:ph type="title"/>
          </p:nvPr>
        </p:nvSpPr>
        <p:spPr>
          <a:xfrm>
            <a:off x="1097280" y="286603"/>
            <a:ext cx="6869272" cy="1450757"/>
          </a:xfrm>
        </p:spPr>
        <p:txBody>
          <a:bodyPr>
            <a:normAutofit fontScale="90000"/>
          </a:bodyPr>
          <a:lstStyle/>
          <a:p>
            <a:r>
              <a:rPr lang="en-US" b="1" dirty="0"/>
              <a:t>Radiation Injury cont.</a:t>
            </a:r>
            <a:br>
              <a:rPr lang="en-US" b="1" dirty="0"/>
            </a:br>
            <a:r>
              <a:rPr lang="en-US" sz="2000" dirty="0"/>
              <a:t>Kearns RD, Sugarman S, Cairns CB, Holmes Th JH, Cairns BA, Rich PB. Radiation Injury, Burns and Illness: A Review of Best Practices. </a:t>
            </a:r>
            <a:r>
              <a:rPr lang="en-US" sz="2000" i="1" dirty="0"/>
              <a:t>EMS world. </a:t>
            </a:r>
            <a:r>
              <a:rPr lang="en-US" sz="2000" dirty="0"/>
              <a:t>2016;45(10):52-59.</a:t>
            </a:r>
            <a:endParaRPr lang="en-US" dirty="0"/>
          </a:p>
        </p:txBody>
      </p:sp>
      <p:sp>
        <p:nvSpPr>
          <p:cNvPr id="3" name="Content Placeholder 2">
            <a:extLst>
              <a:ext uri="{FF2B5EF4-FFF2-40B4-BE49-F238E27FC236}">
                <a16:creationId xmlns:a16="http://schemas.microsoft.com/office/drawing/2014/main" id="{97932AC7-D5B7-436C-8649-797C2E9E12AD}"/>
              </a:ext>
            </a:extLst>
          </p:cNvPr>
          <p:cNvSpPr>
            <a:spLocks noGrp="1"/>
          </p:cNvSpPr>
          <p:nvPr>
            <p:ph idx="1"/>
          </p:nvPr>
        </p:nvSpPr>
        <p:spPr>
          <a:xfrm>
            <a:off x="1097280" y="1845734"/>
            <a:ext cx="10677186" cy="4592644"/>
          </a:xfrm>
        </p:spPr>
        <p:txBody>
          <a:bodyPr>
            <a:normAutofit/>
          </a:bodyPr>
          <a:lstStyle/>
          <a:p>
            <a:r>
              <a:rPr lang="en-US" sz="2800" dirty="0"/>
              <a:t>For radiation exposure, an initial assessment must include measuring and reporting the time lapse between exposure and time to emesis (TE). The latent onset or absence of nausea and vomiting (emesis) is associated with a greater likelihood of survival. (TE is a good indicator but not a sole determinant and requires more testing.)</a:t>
            </a:r>
          </a:p>
          <a:p>
            <a:r>
              <a:rPr lang="en-US" sz="2800" dirty="0"/>
              <a:t>In addition to TE, other potential signs/symptoms include the onset and intensity of a headache, evaluated body core temperature (hyperthermia/hypothermia), diarrhea, neurological/cognitive deficits and hypotension. </a:t>
            </a:r>
          </a:p>
          <a:p>
            <a:endParaRPr lang="en-US" dirty="0"/>
          </a:p>
        </p:txBody>
      </p:sp>
      <p:pic>
        <p:nvPicPr>
          <p:cNvPr id="5" name="Picture 4" descr="Diagram&#10;&#10;Description automatically generated">
            <a:extLst>
              <a:ext uri="{FF2B5EF4-FFF2-40B4-BE49-F238E27FC236}">
                <a16:creationId xmlns:a16="http://schemas.microsoft.com/office/drawing/2014/main" id="{86482F02-A1A4-4170-A49F-CEBF5E2454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6552" y="0"/>
            <a:ext cx="4225447" cy="1802857"/>
          </a:xfrm>
          <a:prstGeom prst="rect">
            <a:avLst/>
          </a:prstGeom>
        </p:spPr>
      </p:pic>
    </p:spTree>
    <p:extLst>
      <p:ext uri="{BB962C8B-B14F-4D97-AF65-F5344CB8AC3E}">
        <p14:creationId xmlns:p14="http://schemas.microsoft.com/office/powerpoint/2010/main" val="3265861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3154-6F99-483B-85AC-DF635498A87C}"/>
              </a:ext>
            </a:extLst>
          </p:cNvPr>
          <p:cNvSpPr>
            <a:spLocks noGrp="1"/>
          </p:cNvSpPr>
          <p:nvPr>
            <p:ph type="title"/>
          </p:nvPr>
        </p:nvSpPr>
        <p:spPr>
          <a:xfrm>
            <a:off x="1097279" y="286603"/>
            <a:ext cx="10923271" cy="1450757"/>
          </a:xfrm>
        </p:spPr>
        <p:txBody>
          <a:bodyPr>
            <a:normAutofit/>
          </a:bodyPr>
          <a:lstStyle/>
          <a:p>
            <a:r>
              <a:rPr lang="en-US" sz="4400" b="1" dirty="0"/>
              <a:t>Complications and Poor Outcomes in Burn Care</a:t>
            </a:r>
          </a:p>
        </p:txBody>
      </p:sp>
      <p:sp>
        <p:nvSpPr>
          <p:cNvPr id="3" name="Content Placeholder 2">
            <a:extLst>
              <a:ext uri="{FF2B5EF4-FFF2-40B4-BE49-F238E27FC236}">
                <a16:creationId xmlns:a16="http://schemas.microsoft.com/office/drawing/2014/main" id="{595171D8-4DFD-42D2-894B-AEF6E72D159D}"/>
              </a:ext>
            </a:extLst>
          </p:cNvPr>
          <p:cNvSpPr>
            <a:spLocks noGrp="1"/>
          </p:cNvSpPr>
          <p:nvPr>
            <p:ph idx="1"/>
          </p:nvPr>
        </p:nvSpPr>
        <p:spPr>
          <a:xfrm>
            <a:off x="1097280" y="1845734"/>
            <a:ext cx="6579870" cy="4530014"/>
          </a:xfrm>
        </p:spPr>
        <p:txBody>
          <a:bodyPr>
            <a:normAutofit/>
          </a:bodyPr>
          <a:lstStyle/>
          <a:p>
            <a:r>
              <a:rPr lang="en-US" sz="2800" b="1" dirty="0"/>
              <a:t>Over-resuscitation:</a:t>
            </a:r>
            <a:r>
              <a:rPr lang="en-US" sz="2800" dirty="0"/>
              <a:t> Caused by overestimation of TBSA (which leads to excess fluid resuscitation, not KVO but also not wide open)</a:t>
            </a:r>
          </a:p>
          <a:p>
            <a:endParaRPr lang="en-US" dirty="0"/>
          </a:p>
        </p:txBody>
      </p:sp>
      <p:pic>
        <p:nvPicPr>
          <p:cNvPr id="1026" name="Picture 2" descr="Research Projects - Center for Healthcare Innovations | Wake Forest School  of Medicine">
            <a:extLst>
              <a:ext uri="{FF2B5EF4-FFF2-40B4-BE49-F238E27FC236}">
                <a16:creationId xmlns:a16="http://schemas.microsoft.com/office/drawing/2014/main" id="{A69B8E0F-7718-4B2F-8EAE-232C54FBF7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6750" y="2485378"/>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6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3154-6F99-483B-85AC-DF635498A87C}"/>
              </a:ext>
            </a:extLst>
          </p:cNvPr>
          <p:cNvSpPr>
            <a:spLocks noGrp="1"/>
          </p:cNvSpPr>
          <p:nvPr>
            <p:ph type="title"/>
          </p:nvPr>
        </p:nvSpPr>
        <p:spPr>
          <a:xfrm>
            <a:off x="1097279" y="286603"/>
            <a:ext cx="10923271" cy="1450757"/>
          </a:xfrm>
        </p:spPr>
        <p:txBody>
          <a:bodyPr>
            <a:normAutofit/>
          </a:bodyPr>
          <a:lstStyle/>
          <a:p>
            <a:r>
              <a:rPr lang="en-US" sz="4400" b="1" dirty="0"/>
              <a:t>Complications and Poor Outcomes in Burn Care</a:t>
            </a:r>
            <a:br>
              <a:rPr lang="en-US" sz="4400" b="1" dirty="0"/>
            </a:br>
            <a:r>
              <a:rPr lang="en-US" sz="3600" b="1" dirty="0"/>
              <a:t>continued;</a:t>
            </a:r>
            <a:endParaRPr lang="en-US" sz="4400" b="1" dirty="0"/>
          </a:p>
        </p:txBody>
      </p:sp>
      <p:sp>
        <p:nvSpPr>
          <p:cNvPr id="3" name="Content Placeholder 2">
            <a:extLst>
              <a:ext uri="{FF2B5EF4-FFF2-40B4-BE49-F238E27FC236}">
                <a16:creationId xmlns:a16="http://schemas.microsoft.com/office/drawing/2014/main" id="{595171D8-4DFD-42D2-894B-AEF6E72D159D}"/>
              </a:ext>
            </a:extLst>
          </p:cNvPr>
          <p:cNvSpPr>
            <a:spLocks noGrp="1"/>
          </p:cNvSpPr>
          <p:nvPr>
            <p:ph idx="1"/>
          </p:nvPr>
        </p:nvSpPr>
        <p:spPr>
          <a:xfrm>
            <a:off x="1097280" y="1845734"/>
            <a:ext cx="5684520" cy="4530014"/>
          </a:xfrm>
        </p:spPr>
        <p:txBody>
          <a:bodyPr>
            <a:normAutofit/>
          </a:bodyPr>
          <a:lstStyle/>
          <a:p>
            <a:r>
              <a:rPr lang="en-US" sz="2800" b="1" dirty="0"/>
              <a:t>Hypothermia:</a:t>
            </a:r>
            <a:r>
              <a:rPr lang="en-US" sz="2800" dirty="0"/>
              <a:t> Caused by excessive use of cool or cold water to manage pain. Use water as needed to stop the burning process (judge temp by palpating skin adjacent to burn injury). Once the burn has been stopped, use medications to manage pain. Excessive cooling with water leads to hypothermia</a:t>
            </a:r>
          </a:p>
          <a:p>
            <a:endParaRPr lang="en-US" dirty="0"/>
          </a:p>
        </p:txBody>
      </p:sp>
      <p:pic>
        <p:nvPicPr>
          <p:cNvPr id="2052" name="Picture 4" descr="How to Recognize, Treat &amp;amp; Prevent Hypothermia | Magid Glove">
            <a:extLst>
              <a:ext uri="{FF2B5EF4-FFF2-40B4-BE49-F238E27FC236}">
                <a16:creationId xmlns:a16="http://schemas.microsoft.com/office/drawing/2014/main" id="{BF9A582B-18CF-46ED-81F3-192A169B65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2248" y="1829510"/>
            <a:ext cx="3773009" cy="4414420"/>
          </a:xfrm>
          <a:prstGeom prst="rect">
            <a:avLst/>
          </a:prstGeom>
          <a:solidFill>
            <a:schemeClr val="bg1"/>
          </a:solidFill>
        </p:spPr>
      </p:pic>
    </p:spTree>
    <p:extLst>
      <p:ext uri="{BB962C8B-B14F-4D97-AF65-F5344CB8AC3E}">
        <p14:creationId xmlns:p14="http://schemas.microsoft.com/office/powerpoint/2010/main" val="2162363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3154-6F99-483B-85AC-DF635498A87C}"/>
              </a:ext>
            </a:extLst>
          </p:cNvPr>
          <p:cNvSpPr>
            <a:spLocks noGrp="1"/>
          </p:cNvSpPr>
          <p:nvPr>
            <p:ph type="title"/>
          </p:nvPr>
        </p:nvSpPr>
        <p:spPr>
          <a:xfrm>
            <a:off x="1097279" y="286603"/>
            <a:ext cx="10923271" cy="1450757"/>
          </a:xfrm>
        </p:spPr>
        <p:txBody>
          <a:bodyPr>
            <a:normAutofit/>
          </a:bodyPr>
          <a:lstStyle/>
          <a:p>
            <a:r>
              <a:rPr lang="en-US" sz="4400" b="1" dirty="0"/>
              <a:t>Complications and Poor Outcomes in Burn Care</a:t>
            </a:r>
            <a:br>
              <a:rPr lang="en-US" sz="4400" b="1" dirty="0"/>
            </a:br>
            <a:r>
              <a:rPr lang="en-US" sz="3600" b="1" dirty="0"/>
              <a:t>continued;</a:t>
            </a:r>
            <a:endParaRPr lang="en-US" sz="4400" b="1" dirty="0"/>
          </a:p>
        </p:txBody>
      </p:sp>
      <p:sp>
        <p:nvSpPr>
          <p:cNvPr id="3" name="Content Placeholder 2">
            <a:extLst>
              <a:ext uri="{FF2B5EF4-FFF2-40B4-BE49-F238E27FC236}">
                <a16:creationId xmlns:a16="http://schemas.microsoft.com/office/drawing/2014/main" id="{595171D8-4DFD-42D2-894B-AEF6E72D159D}"/>
              </a:ext>
            </a:extLst>
          </p:cNvPr>
          <p:cNvSpPr>
            <a:spLocks noGrp="1"/>
          </p:cNvSpPr>
          <p:nvPr>
            <p:ph idx="1"/>
          </p:nvPr>
        </p:nvSpPr>
        <p:spPr>
          <a:xfrm>
            <a:off x="1097280" y="1845734"/>
            <a:ext cx="9023264" cy="4530014"/>
          </a:xfrm>
        </p:spPr>
        <p:txBody>
          <a:bodyPr>
            <a:normAutofit/>
          </a:bodyPr>
          <a:lstStyle/>
          <a:p>
            <a:r>
              <a:rPr lang="en-US" sz="2800" b="1" dirty="0"/>
              <a:t>Hypothermia Part 2: </a:t>
            </a:r>
            <a:r>
              <a:rPr lang="en-US" sz="2800" dirty="0"/>
              <a:t>When the covering of the body (skin) has been substantially damaged, the body loses much of its thermoregulation capability, treat and transport in a warm environment for large burns, consider fluid warmers</a:t>
            </a:r>
          </a:p>
          <a:p>
            <a:endParaRPr lang="en-US" dirty="0"/>
          </a:p>
        </p:txBody>
      </p:sp>
      <p:pic>
        <p:nvPicPr>
          <p:cNvPr id="4" name="Picture 2" descr="Level 1 Hotline Fluid Warmer - USL Medical">
            <a:extLst>
              <a:ext uri="{FF2B5EF4-FFF2-40B4-BE49-F238E27FC236}">
                <a16:creationId xmlns:a16="http://schemas.microsoft.com/office/drawing/2014/main" id="{31209D42-36EE-4697-8D29-7532C6B035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3429000"/>
            <a:ext cx="523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7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3154-6F99-483B-85AC-DF635498A87C}"/>
              </a:ext>
            </a:extLst>
          </p:cNvPr>
          <p:cNvSpPr>
            <a:spLocks noGrp="1"/>
          </p:cNvSpPr>
          <p:nvPr>
            <p:ph type="title"/>
          </p:nvPr>
        </p:nvSpPr>
        <p:spPr>
          <a:xfrm>
            <a:off x="1097279" y="286603"/>
            <a:ext cx="10923271" cy="1450757"/>
          </a:xfrm>
        </p:spPr>
        <p:txBody>
          <a:bodyPr>
            <a:normAutofit/>
          </a:bodyPr>
          <a:lstStyle/>
          <a:p>
            <a:r>
              <a:rPr lang="en-US" sz="4400" b="1"/>
              <a:t>Complications and Poor Outcomes in Burn Care</a:t>
            </a:r>
            <a:br>
              <a:rPr lang="en-US" sz="4400" b="1"/>
            </a:br>
            <a:r>
              <a:rPr lang="en-US" sz="3600" b="1"/>
              <a:t>continued;</a:t>
            </a:r>
            <a:endParaRPr lang="en-US" sz="4400" b="1" dirty="0"/>
          </a:p>
        </p:txBody>
      </p:sp>
      <p:sp>
        <p:nvSpPr>
          <p:cNvPr id="3" name="Content Placeholder 2">
            <a:extLst>
              <a:ext uri="{FF2B5EF4-FFF2-40B4-BE49-F238E27FC236}">
                <a16:creationId xmlns:a16="http://schemas.microsoft.com/office/drawing/2014/main" id="{595171D8-4DFD-42D2-894B-AEF6E72D159D}"/>
              </a:ext>
            </a:extLst>
          </p:cNvPr>
          <p:cNvSpPr>
            <a:spLocks noGrp="1"/>
          </p:cNvSpPr>
          <p:nvPr>
            <p:ph idx="1"/>
          </p:nvPr>
        </p:nvSpPr>
        <p:spPr>
          <a:xfrm>
            <a:off x="1097280" y="1845734"/>
            <a:ext cx="10923270" cy="4530014"/>
          </a:xfrm>
        </p:spPr>
        <p:txBody>
          <a:bodyPr>
            <a:normAutofit/>
          </a:bodyPr>
          <a:lstStyle/>
          <a:p>
            <a:r>
              <a:rPr lang="en-US" sz="2800" b="1" dirty="0"/>
              <a:t>Underestimation of pain management: </a:t>
            </a:r>
            <a:r>
              <a:rPr lang="en-US" sz="2800" dirty="0"/>
              <a:t>(use of paralytics for intubation without concurrent use of pain medication) </a:t>
            </a:r>
          </a:p>
          <a:p>
            <a:r>
              <a:rPr lang="en-US" sz="2800" dirty="0"/>
              <a:t>Follow your local protocols, MSO4 has been a common choice for many years but there are other options; Ketamine, Fentanyl, etc.</a:t>
            </a:r>
          </a:p>
          <a:p>
            <a:r>
              <a:rPr lang="en-US" sz="2800" dirty="0"/>
              <a:t>Key issues, keeping the patient pain free, monitor for side effects, and remember, paralyzed does not mean pain-free.</a:t>
            </a:r>
          </a:p>
          <a:p>
            <a:endParaRPr lang="en-US" dirty="0"/>
          </a:p>
        </p:txBody>
      </p:sp>
      <p:pic>
        <p:nvPicPr>
          <p:cNvPr id="3076" name="Picture 4" descr="Morphine Abuse | Plugging, Snorting, Smoking, &amp;amp; Injecting Morphine">
            <a:extLst>
              <a:ext uri="{FF2B5EF4-FFF2-40B4-BE49-F238E27FC236}">
                <a16:creationId xmlns:a16="http://schemas.microsoft.com/office/drawing/2014/main" id="{8D880A16-E8EB-4DEF-85BF-86E4E1011C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82298" y="4257676"/>
            <a:ext cx="3643027"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57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22B8-F356-4FDC-A26C-66765426BDFB}"/>
              </a:ext>
            </a:extLst>
          </p:cNvPr>
          <p:cNvSpPr>
            <a:spLocks noGrp="1"/>
          </p:cNvSpPr>
          <p:nvPr>
            <p:ph type="title"/>
          </p:nvPr>
        </p:nvSpPr>
        <p:spPr>
          <a:xfrm>
            <a:off x="400834" y="286603"/>
            <a:ext cx="6112700" cy="1450757"/>
          </a:xfrm>
        </p:spPr>
        <p:txBody>
          <a:bodyPr anchor="b">
            <a:normAutofit/>
          </a:bodyPr>
          <a:lstStyle/>
          <a:p>
            <a:r>
              <a:rPr lang="en-US" b="1" dirty="0"/>
              <a:t>Total Body Surface Area (TBSA) Assessment</a:t>
            </a:r>
          </a:p>
        </p:txBody>
      </p:sp>
      <p:sp>
        <p:nvSpPr>
          <p:cNvPr id="3" name="Content Placeholder 2">
            <a:extLst>
              <a:ext uri="{FF2B5EF4-FFF2-40B4-BE49-F238E27FC236}">
                <a16:creationId xmlns:a16="http://schemas.microsoft.com/office/drawing/2014/main" id="{72F3AFCF-622C-4B6F-8473-31B68DB573D9}"/>
              </a:ext>
            </a:extLst>
          </p:cNvPr>
          <p:cNvSpPr>
            <a:spLocks noGrp="1"/>
          </p:cNvSpPr>
          <p:nvPr>
            <p:ph sz="half" idx="1"/>
          </p:nvPr>
        </p:nvSpPr>
        <p:spPr>
          <a:xfrm>
            <a:off x="1097279" y="1845734"/>
            <a:ext cx="4937760" cy="4023360"/>
          </a:xfrm>
        </p:spPr>
        <p:txBody>
          <a:bodyPr>
            <a:normAutofit/>
          </a:bodyPr>
          <a:lstStyle/>
          <a:p>
            <a:r>
              <a:rPr lang="en-US" sz="2400" b="1" dirty="0"/>
              <a:t>Recommend Rule of 9s outside the hospital</a:t>
            </a:r>
          </a:p>
          <a:p>
            <a:pPr lvl="1"/>
            <a:r>
              <a:rPr lang="en-US" sz="2400" dirty="0"/>
              <a:t>More timely, easier to remember, preferred method in urgent, lifesaving environment</a:t>
            </a:r>
          </a:p>
          <a:p>
            <a:r>
              <a:rPr lang="en-US" sz="2400" b="1" dirty="0"/>
              <a:t>Lund-Browder more commonly used in the hospital</a:t>
            </a:r>
          </a:p>
          <a:p>
            <a:pPr lvl="1"/>
            <a:r>
              <a:rPr lang="en-US" sz="2400" dirty="0"/>
              <a:t>More accurate, requires more time to do detailed assessment</a:t>
            </a:r>
          </a:p>
        </p:txBody>
      </p:sp>
      <p:pic>
        <p:nvPicPr>
          <p:cNvPr id="4" name="Picture 3">
            <a:extLst>
              <a:ext uri="{FF2B5EF4-FFF2-40B4-BE49-F238E27FC236}">
                <a16:creationId xmlns:a16="http://schemas.microsoft.com/office/drawing/2014/main" id="{450EA6F5-4AD6-497D-8257-0B6A29D2325E}"/>
              </a:ext>
            </a:extLst>
          </p:cNvPr>
          <p:cNvPicPr>
            <a:picLocks noChangeAspect="1"/>
          </p:cNvPicPr>
          <p:nvPr/>
        </p:nvPicPr>
        <p:blipFill>
          <a:blip r:embed="rId2"/>
          <a:stretch>
            <a:fillRect/>
          </a:stretch>
        </p:blipFill>
        <p:spPr>
          <a:xfrm>
            <a:off x="6829818" y="112735"/>
            <a:ext cx="5293612" cy="6227780"/>
          </a:xfrm>
          <a:prstGeom prst="rect">
            <a:avLst/>
          </a:prstGeom>
          <a:noFill/>
        </p:spPr>
      </p:pic>
    </p:spTree>
    <p:extLst>
      <p:ext uri="{BB962C8B-B14F-4D97-AF65-F5344CB8AC3E}">
        <p14:creationId xmlns:p14="http://schemas.microsoft.com/office/powerpoint/2010/main" val="124076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627995" cy="1450757"/>
          </a:xfrm>
        </p:spPr>
        <p:txBody>
          <a:bodyPr>
            <a:normAutofit/>
          </a:bodyPr>
          <a:lstStyle/>
          <a:p>
            <a:r>
              <a:rPr lang="en-US" sz="4400" b="1" dirty="0"/>
              <a:t>Referral Criteria: American Burn Association</a:t>
            </a:r>
          </a:p>
        </p:txBody>
      </p:sp>
      <p:sp>
        <p:nvSpPr>
          <p:cNvPr id="3" name="Content Placeholder 2"/>
          <p:cNvSpPr>
            <a:spLocks noGrp="1"/>
          </p:cNvSpPr>
          <p:nvPr>
            <p:ph idx="1"/>
          </p:nvPr>
        </p:nvSpPr>
        <p:spPr>
          <a:xfrm>
            <a:off x="1097280" y="1845733"/>
            <a:ext cx="10058400" cy="4278841"/>
          </a:xfrm>
        </p:spPr>
        <p:txBody>
          <a:bodyPr>
            <a:normAutofit fontScale="92500" lnSpcReduction="20000"/>
          </a:bodyPr>
          <a:lstStyle/>
          <a:p>
            <a:pPr marL="805180" lvl="1" indent="-457200">
              <a:spcAft>
                <a:spcPct val="20000"/>
              </a:spcAft>
              <a:buClr>
                <a:srgbClr val="FF6600"/>
              </a:buClr>
              <a:buSzPct val="120000"/>
              <a:buFont typeface="Wingdings" pitchFamily="2" charset="2"/>
              <a:buChar char="§"/>
            </a:pPr>
            <a:r>
              <a:rPr lang="en-US" sz="2800" dirty="0"/>
              <a:t>2</a:t>
            </a:r>
            <a:r>
              <a:rPr lang="en-US" sz="2800" baseline="30000" dirty="0"/>
              <a:t>nd</a:t>
            </a:r>
            <a:r>
              <a:rPr lang="en-US" sz="2800" dirty="0"/>
              <a:t> degree burns &gt; 10% TBSA</a:t>
            </a:r>
          </a:p>
          <a:p>
            <a:pPr marL="805180" lvl="1" indent="-457200">
              <a:spcAft>
                <a:spcPct val="20000"/>
              </a:spcAft>
              <a:buClr>
                <a:srgbClr val="FF6600"/>
              </a:buClr>
              <a:buSzPct val="120000"/>
              <a:buFont typeface="Wingdings" pitchFamily="2" charset="2"/>
              <a:buChar char="§"/>
            </a:pPr>
            <a:r>
              <a:rPr lang="en-US" sz="2800" dirty="0"/>
              <a:t>Burns to face, hands, feet, genitalia, perineum, major joints</a:t>
            </a:r>
          </a:p>
          <a:p>
            <a:pPr marL="805180" lvl="1" indent="-457200">
              <a:spcAft>
                <a:spcPct val="20000"/>
              </a:spcAft>
              <a:buClr>
                <a:srgbClr val="FF6600"/>
              </a:buClr>
              <a:buSzPct val="120000"/>
              <a:buFont typeface="Wingdings" pitchFamily="2" charset="2"/>
              <a:buChar char="§"/>
            </a:pPr>
            <a:r>
              <a:rPr lang="en-US" sz="2800" dirty="0"/>
              <a:t>3</a:t>
            </a:r>
            <a:r>
              <a:rPr lang="en-US" sz="2800" baseline="30000" dirty="0"/>
              <a:t>rd</a:t>
            </a:r>
            <a:r>
              <a:rPr lang="en-US" sz="2800" dirty="0"/>
              <a:t> degree burns</a:t>
            </a:r>
          </a:p>
          <a:p>
            <a:pPr marL="805180" lvl="1" indent="-457200">
              <a:spcAft>
                <a:spcPct val="20000"/>
              </a:spcAft>
              <a:buClr>
                <a:srgbClr val="FF6600"/>
              </a:buClr>
              <a:buSzPct val="120000"/>
              <a:buFont typeface="Wingdings" pitchFamily="2" charset="2"/>
              <a:buChar char="§"/>
            </a:pPr>
            <a:r>
              <a:rPr lang="en-US" sz="2800" dirty="0"/>
              <a:t>Electric injury (lightning included)</a:t>
            </a:r>
          </a:p>
          <a:p>
            <a:pPr marL="805180" lvl="1" indent="-457200">
              <a:spcAft>
                <a:spcPct val="20000"/>
              </a:spcAft>
              <a:buClr>
                <a:srgbClr val="FF6600"/>
              </a:buClr>
              <a:buSzPct val="120000"/>
              <a:buFont typeface="Wingdings" pitchFamily="2" charset="2"/>
              <a:buChar char="§"/>
            </a:pPr>
            <a:r>
              <a:rPr lang="en-US" sz="2800" dirty="0"/>
              <a:t>Chemical burns</a:t>
            </a:r>
          </a:p>
          <a:p>
            <a:pPr marL="805180" lvl="1" indent="-457200">
              <a:spcAft>
                <a:spcPct val="20000"/>
              </a:spcAft>
              <a:buClr>
                <a:srgbClr val="FF6600"/>
              </a:buClr>
              <a:buSzPct val="120000"/>
              <a:buFont typeface="Wingdings" pitchFamily="2" charset="2"/>
              <a:buChar char="§"/>
            </a:pPr>
            <a:r>
              <a:rPr lang="en-US" sz="2800" dirty="0"/>
              <a:t>Inhalation injuries</a:t>
            </a:r>
          </a:p>
          <a:p>
            <a:pPr marL="805180" lvl="1" indent="-457200">
              <a:spcAft>
                <a:spcPct val="20000"/>
              </a:spcAft>
              <a:buClr>
                <a:srgbClr val="FF6600"/>
              </a:buClr>
              <a:buSzPct val="120000"/>
              <a:buFont typeface="Wingdings" pitchFamily="2" charset="2"/>
              <a:buChar char="§"/>
            </a:pPr>
            <a:r>
              <a:rPr lang="en-US" sz="2800" dirty="0"/>
              <a:t>Burns accompanied by pre-existing medical conditions</a:t>
            </a:r>
          </a:p>
          <a:p>
            <a:pPr marL="805180" lvl="1" indent="-457200">
              <a:spcAft>
                <a:spcPct val="20000"/>
              </a:spcAft>
              <a:buClr>
                <a:srgbClr val="FF6600"/>
              </a:buClr>
              <a:buSzPct val="120000"/>
              <a:buFont typeface="Wingdings" pitchFamily="2" charset="2"/>
              <a:buChar char="§"/>
            </a:pPr>
            <a:r>
              <a:rPr lang="en-US" sz="2800" dirty="0"/>
              <a:t>Burns accompanied by trauma, where burn injury poses greatest risk of morbidity or mortality.</a:t>
            </a:r>
          </a:p>
          <a:p>
            <a:pPr marL="805180" lvl="1" indent="-457200">
              <a:spcAft>
                <a:spcPct val="20000"/>
              </a:spcAft>
              <a:buClr>
                <a:srgbClr val="FF6600"/>
              </a:buClr>
              <a:buSzPct val="120000"/>
              <a:buFont typeface="Wingdings" pitchFamily="2" charset="2"/>
              <a:buChar char="§"/>
            </a:pPr>
            <a:r>
              <a:rPr lang="en-US" sz="2800" dirty="0"/>
              <a:t>Burns to children in hospitals without pediatric services.</a:t>
            </a:r>
          </a:p>
          <a:p>
            <a:pPr marL="805180" lvl="1" indent="-457200">
              <a:spcAft>
                <a:spcPct val="20000"/>
              </a:spcAft>
              <a:buClr>
                <a:srgbClr val="FF6600"/>
              </a:buClr>
              <a:buSzPct val="120000"/>
              <a:buFont typeface="Wingdings" pitchFamily="2" charset="2"/>
              <a:buChar char="§"/>
            </a:pPr>
            <a:r>
              <a:rPr lang="en-US" sz="2800" dirty="0"/>
              <a:t>Patients with special social, emotional or rehabilitative needs.</a:t>
            </a:r>
          </a:p>
        </p:txBody>
      </p:sp>
      <p:pic>
        <p:nvPicPr>
          <p:cNvPr id="4" name="Picture 3" descr="American Burn Association - Fifth &amp; Ninth">
            <a:extLst>
              <a:ext uri="{FF2B5EF4-FFF2-40B4-BE49-F238E27FC236}">
                <a16:creationId xmlns:a16="http://schemas.microsoft.com/office/drawing/2014/main" id="{94AB9561-27D4-4640-B2BE-D65778A2EB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993343" y="2091847"/>
            <a:ext cx="1791221" cy="1791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82" y="274638"/>
            <a:ext cx="10376517" cy="1143000"/>
          </a:xfrm>
        </p:spPr>
        <p:txBody>
          <a:bodyPr/>
          <a:lstStyle/>
          <a:p>
            <a:r>
              <a:rPr lang="en-US" b="1" dirty="0"/>
              <a:t>Extent of Burn</a:t>
            </a:r>
          </a:p>
        </p:txBody>
      </p:sp>
      <p:pic>
        <p:nvPicPr>
          <p:cNvPr id="78850" name="Picture 2" descr="FIG.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2295" y="846138"/>
            <a:ext cx="4343400" cy="5410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205884" y="1961965"/>
            <a:ext cx="4520214" cy="5038413"/>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buClrTx/>
            </a:pPr>
            <a:r>
              <a:rPr lang="en-US" dirty="0"/>
              <a:t>Rule of 9s</a:t>
            </a:r>
          </a:p>
          <a:p>
            <a:pPr>
              <a:buClrTx/>
            </a:pPr>
            <a:r>
              <a:rPr lang="en-US" dirty="0"/>
              <a:t>Adult only</a:t>
            </a:r>
          </a:p>
          <a:p>
            <a:pPr>
              <a:buClrTx/>
            </a:pPr>
            <a:r>
              <a:rPr lang="en-US" dirty="0"/>
              <a:t>Partial and Full Thickness only</a:t>
            </a:r>
          </a:p>
          <a:p>
            <a:pPr>
              <a:buClrTx/>
            </a:pPr>
            <a:r>
              <a:rPr lang="en-US" dirty="0"/>
              <a:t>Palmar surface = 1%</a:t>
            </a:r>
          </a:p>
          <a:p>
            <a:pPr lvl="1">
              <a:buClrTx/>
            </a:pPr>
            <a:r>
              <a:rPr lang="en-US" dirty="0"/>
              <a:t>(surface of the palm for the patient is generally equal to 1% of TBSA</a:t>
            </a:r>
          </a:p>
          <a:p>
            <a:pPr lvl="1"/>
            <a:endParaRPr lang="en-US" dirty="0"/>
          </a:p>
          <a:p>
            <a:pPr lvl="1"/>
            <a:endParaRPr lang="en-US" dirty="0"/>
          </a:p>
        </p:txBody>
      </p:sp>
      <p:pic>
        <p:nvPicPr>
          <p:cNvPr id="8" name="Picture 5" descr="BABYH"/>
          <p:cNvPicPr>
            <a:picLocks noChangeAspect="1" noChangeArrowheads="1"/>
          </p:cNvPicPr>
          <p:nvPr/>
        </p:nvPicPr>
        <p:blipFill>
          <a:blip r:embed="rId3" cstate="print"/>
          <a:srcRect/>
          <a:stretch>
            <a:fillRect/>
          </a:stretch>
        </p:blipFill>
        <p:spPr bwMode="auto">
          <a:xfrm>
            <a:off x="4514296" y="2716071"/>
            <a:ext cx="2889523" cy="1670991"/>
          </a:xfrm>
          <a:prstGeom prst="rect">
            <a:avLst/>
          </a:prstGeom>
          <a:noFill/>
        </p:spPr>
      </p:pic>
    </p:spTree>
    <p:extLst>
      <p:ext uri="{BB962C8B-B14F-4D97-AF65-F5344CB8AC3E}">
        <p14:creationId xmlns:p14="http://schemas.microsoft.com/office/powerpoint/2010/main" val="1928100122"/>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C176-65F3-4AB0-871D-3E38E5DC3711}"/>
              </a:ext>
            </a:extLst>
          </p:cNvPr>
          <p:cNvSpPr>
            <a:spLocks noGrp="1"/>
          </p:cNvSpPr>
          <p:nvPr>
            <p:ph type="ctrTitle"/>
          </p:nvPr>
        </p:nvSpPr>
        <p:spPr>
          <a:xfrm>
            <a:off x="1097280" y="758952"/>
            <a:ext cx="10058400" cy="3566160"/>
          </a:xfrm>
        </p:spPr>
        <p:txBody>
          <a:bodyPr anchor="b">
            <a:normAutofit/>
          </a:bodyPr>
          <a:lstStyle/>
          <a:p>
            <a:r>
              <a:rPr lang="en-US" b="1" dirty="0"/>
              <a:t>From One to Many</a:t>
            </a:r>
          </a:p>
        </p:txBody>
      </p:sp>
      <p:sp>
        <p:nvSpPr>
          <p:cNvPr id="3" name="Content Placeholder 2">
            <a:extLst>
              <a:ext uri="{FF2B5EF4-FFF2-40B4-BE49-F238E27FC236}">
                <a16:creationId xmlns:a16="http://schemas.microsoft.com/office/drawing/2014/main" id="{3ACA9847-E970-4AEE-AB90-0CEF667E649B}"/>
              </a:ext>
            </a:extLst>
          </p:cNvPr>
          <p:cNvSpPr>
            <a:spLocks noGrp="1"/>
          </p:cNvSpPr>
          <p:nvPr>
            <p:ph type="subTitle" idx="1"/>
          </p:nvPr>
        </p:nvSpPr>
        <p:spPr>
          <a:xfrm>
            <a:off x="1100051" y="4455620"/>
            <a:ext cx="10058400" cy="1143000"/>
          </a:xfrm>
        </p:spPr>
        <p:txBody>
          <a:bodyPr>
            <a:normAutofit/>
          </a:bodyPr>
          <a:lstStyle/>
          <a:p>
            <a:r>
              <a:rPr lang="en-US" sz="3200" b="1" dirty="0"/>
              <a:t>Burn Triage in a Mass Casualty Setting</a:t>
            </a:r>
          </a:p>
        </p:txBody>
      </p:sp>
    </p:spTree>
    <p:extLst>
      <p:ext uri="{BB962C8B-B14F-4D97-AF65-F5344CB8AC3E}">
        <p14:creationId xmlns:p14="http://schemas.microsoft.com/office/powerpoint/2010/main" val="37889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364-7B00-44D7-9E98-D5ACFCA51740}"/>
              </a:ext>
            </a:extLst>
          </p:cNvPr>
          <p:cNvSpPr>
            <a:spLocks noGrp="1"/>
          </p:cNvSpPr>
          <p:nvPr>
            <p:ph type="title"/>
          </p:nvPr>
        </p:nvSpPr>
        <p:spPr/>
        <p:txBody>
          <a:bodyPr/>
          <a:lstStyle/>
          <a:p>
            <a:pPr algn="ctr"/>
            <a:r>
              <a:rPr lang="en-US" b="1" dirty="0"/>
              <a:t>Background cont.</a:t>
            </a:r>
          </a:p>
        </p:txBody>
      </p:sp>
      <p:sp>
        <p:nvSpPr>
          <p:cNvPr id="3" name="Content Placeholder 2">
            <a:extLst>
              <a:ext uri="{FF2B5EF4-FFF2-40B4-BE49-F238E27FC236}">
                <a16:creationId xmlns:a16="http://schemas.microsoft.com/office/drawing/2014/main" id="{E05496F4-9A48-46C8-ADD8-C4B42EFEB970}"/>
              </a:ext>
            </a:extLst>
          </p:cNvPr>
          <p:cNvSpPr>
            <a:spLocks noGrp="1"/>
          </p:cNvSpPr>
          <p:nvPr>
            <p:ph idx="1"/>
          </p:nvPr>
        </p:nvSpPr>
        <p:spPr>
          <a:xfrm>
            <a:off x="1097280" y="1845733"/>
            <a:ext cx="10058400" cy="4315369"/>
          </a:xfrm>
        </p:spPr>
        <p:txBody>
          <a:bodyPr>
            <a:normAutofit/>
          </a:bodyPr>
          <a:lstStyle/>
          <a:p>
            <a:r>
              <a:rPr lang="en-US" sz="2800" dirty="0"/>
              <a:t>While disasters occurred, and research continued to report various developments through the 1990’s, it was the September 11, 2001, attack that redefined the focus for disaster planning efforts across all disciplines</a:t>
            </a:r>
          </a:p>
        </p:txBody>
      </p:sp>
      <p:pic>
        <p:nvPicPr>
          <p:cNvPr id="4" name="Picture 2" descr="Overview Icon #129830 - Free Icons Library">
            <a:extLst>
              <a:ext uri="{FF2B5EF4-FFF2-40B4-BE49-F238E27FC236}">
                <a16:creationId xmlns:a16="http://schemas.microsoft.com/office/drawing/2014/main" id="{0394F7C4-42C9-461A-B2E3-40F9FA081E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05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7F16-1FAD-4834-A6DE-A6F380CADFAD}"/>
              </a:ext>
            </a:extLst>
          </p:cNvPr>
          <p:cNvSpPr>
            <a:spLocks noGrp="1"/>
          </p:cNvSpPr>
          <p:nvPr>
            <p:ph type="title"/>
          </p:nvPr>
        </p:nvSpPr>
        <p:spPr/>
        <p:txBody>
          <a:bodyPr>
            <a:normAutofit/>
          </a:bodyPr>
          <a:lstStyle/>
          <a:p>
            <a:r>
              <a:rPr lang="en-US" sz="4800" b="1" dirty="0"/>
              <a:t>BMCI vs Burn Disaster vs MBC</a:t>
            </a:r>
          </a:p>
        </p:txBody>
      </p:sp>
      <p:sp>
        <p:nvSpPr>
          <p:cNvPr id="3" name="Content Placeholder 2">
            <a:extLst>
              <a:ext uri="{FF2B5EF4-FFF2-40B4-BE49-F238E27FC236}">
                <a16:creationId xmlns:a16="http://schemas.microsoft.com/office/drawing/2014/main" id="{E7ADADE7-9FC4-442B-9654-13FEE4C0DD4C}"/>
              </a:ext>
            </a:extLst>
          </p:cNvPr>
          <p:cNvSpPr>
            <a:spLocks noGrp="1"/>
          </p:cNvSpPr>
          <p:nvPr>
            <p:ph idx="1"/>
          </p:nvPr>
        </p:nvSpPr>
        <p:spPr/>
        <p:txBody>
          <a:bodyPr>
            <a:normAutofit fontScale="92500"/>
          </a:bodyPr>
          <a:lstStyle/>
          <a:p>
            <a:r>
              <a:rPr lang="en-US" sz="2800" dirty="0"/>
              <a:t>A burn mass casualty incident (BMCI) occurs when the number of patients with a burn injury from an incident exceed local capacity to manage them</a:t>
            </a:r>
          </a:p>
          <a:p>
            <a:endParaRPr lang="en-US" sz="2800" dirty="0"/>
          </a:p>
          <a:p>
            <a:r>
              <a:rPr lang="en-US" sz="2800" dirty="0"/>
              <a:t>Other common terms or phrases used to describe a BMCI include;</a:t>
            </a:r>
          </a:p>
          <a:p>
            <a:r>
              <a:rPr lang="en-US" sz="2800" dirty="0"/>
              <a:t>Burn Disaster</a:t>
            </a:r>
          </a:p>
          <a:p>
            <a:r>
              <a:rPr lang="en-US" sz="2800" dirty="0"/>
              <a:t>Mass Burn Casualty (MBC)</a:t>
            </a:r>
          </a:p>
          <a:p>
            <a:r>
              <a:rPr lang="en-US" sz="2800" dirty="0"/>
              <a:t>For the purpose of this work, we will use BMCI, but all are commonly interchanged in the academic and guidance literature</a:t>
            </a:r>
          </a:p>
          <a:p>
            <a:endParaRPr lang="en-US" sz="2800" dirty="0"/>
          </a:p>
        </p:txBody>
      </p:sp>
    </p:spTree>
    <p:extLst>
      <p:ext uri="{BB962C8B-B14F-4D97-AF65-F5344CB8AC3E}">
        <p14:creationId xmlns:p14="http://schemas.microsoft.com/office/powerpoint/2010/main" val="141640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a:xfrm>
            <a:off x="915711" y="667383"/>
            <a:ext cx="10588434" cy="1062644"/>
          </a:xfrm>
        </p:spPr>
        <p:txBody>
          <a:bodyPr anchor="b">
            <a:normAutofit/>
          </a:bodyPr>
          <a:lstStyle/>
          <a:p>
            <a:r>
              <a:rPr lang="en-US" sz="4800" b="1" dirty="0"/>
              <a:t>BMCI Overview</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a:xfrm>
            <a:off x="2302632" y="2139518"/>
            <a:ext cx="9626771" cy="4389390"/>
          </a:xfrm>
        </p:spPr>
        <p:txBody>
          <a:bodyPr>
            <a:normAutofit/>
          </a:bodyPr>
          <a:lstStyle/>
          <a:p>
            <a:pPr lvl="1">
              <a:buFont typeface="Arial" panose="020B0604020202020204" pitchFamily="34" charset="0"/>
              <a:buChar char="•"/>
            </a:pPr>
            <a:r>
              <a:rPr lang="en-US" sz="2800" dirty="0"/>
              <a:t>Burn mass casualty incidents (BMCI) produce a sudden surge of burn-injured patients that will stress healthcare resources, including supplies, space, and experienced workforce. </a:t>
            </a:r>
          </a:p>
          <a:p>
            <a:pPr lvl="1">
              <a:buFont typeface="Arial" panose="020B0604020202020204" pitchFamily="34" charset="0"/>
              <a:buChar char="•"/>
            </a:pPr>
            <a:r>
              <a:rPr lang="en-US" sz="2800" dirty="0"/>
              <a:t>Existing guidelines for standard of care and catastrophic circumstances fail to account for contingency and crisis situations. </a:t>
            </a:r>
          </a:p>
          <a:p>
            <a:pPr lvl="1">
              <a:buFont typeface="Arial" panose="020B0604020202020204" pitchFamily="34" charset="0"/>
              <a:buChar char="•"/>
            </a:pPr>
            <a:r>
              <a:rPr lang="en-US" sz="2800" dirty="0"/>
              <a:t>This work attempts to align existing data with recommendations of the Committee on Crisis Standards of Care for the Institute of Medicine, National Academies of Sciences. </a:t>
            </a:r>
          </a:p>
          <a:p>
            <a:pPr>
              <a:buFont typeface="Arial" panose="020B0604020202020204" pitchFamily="34" charset="0"/>
              <a:buChar char="•"/>
            </a:pPr>
            <a:endParaRPr lang="en-US" sz="3200" dirty="0"/>
          </a:p>
        </p:txBody>
      </p:sp>
      <p:pic>
        <p:nvPicPr>
          <p:cNvPr id="5" name="Picture 4" descr="A close up of a logo&#10;&#10;Description automatically generated">
            <a:extLst>
              <a:ext uri="{FF2B5EF4-FFF2-40B4-BE49-F238E27FC236}">
                <a16:creationId xmlns:a16="http://schemas.microsoft.com/office/drawing/2014/main" id="{BDF98F11-1043-42F2-AD63-6580FFCE8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406" y="2951784"/>
            <a:ext cx="1979226" cy="2928114"/>
          </a:xfrm>
          <a:prstGeom prst="rect">
            <a:avLst/>
          </a:prstGeom>
        </p:spPr>
      </p:pic>
    </p:spTree>
    <p:extLst>
      <p:ext uri="{BB962C8B-B14F-4D97-AF65-F5344CB8AC3E}">
        <p14:creationId xmlns:p14="http://schemas.microsoft.com/office/powerpoint/2010/main" val="3680633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D1D3FD-4002-44FB-868A-F5BBD48AE6BF}"/>
              </a:ext>
            </a:extLst>
          </p:cNvPr>
          <p:cNvGraphicFramePr>
            <a:graphicFrameLocks noGrp="1"/>
          </p:cNvGraphicFramePr>
          <p:nvPr>
            <p:extLst>
              <p:ext uri="{D42A27DB-BD31-4B8C-83A1-F6EECF244321}">
                <p14:modId xmlns:p14="http://schemas.microsoft.com/office/powerpoint/2010/main" val="566489539"/>
              </p:ext>
            </p:extLst>
          </p:nvPr>
        </p:nvGraphicFramePr>
        <p:xfrm>
          <a:off x="0" y="0"/>
          <a:ext cx="12192000" cy="3780843"/>
        </p:xfrm>
        <a:graphic>
          <a:graphicData uri="http://schemas.openxmlformats.org/drawingml/2006/table">
            <a:tbl>
              <a:tblPr firstRow="1" firstCol="1" bandRow="1">
                <a:tableStyleId>{5C22544A-7EE6-4342-B048-85BDC9FD1C3A}</a:tableStyleId>
              </a:tblPr>
              <a:tblGrid>
                <a:gridCol w="3472070">
                  <a:extLst>
                    <a:ext uri="{9D8B030D-6E8A-4147-A177-3AD203B41FA5}">
                      <a16:colId xmlns:a16="http://schemas.microsoft.com/office/drawing/2014/main" val="3982189213"/>
                    </a:ext>
                  </a:extLst>
                </a:gridCol>
                <a:gridCol w="8719930">
                  <a:extLst>
                    <a:ext uri="{9D8B030D-6E8A-4147-A177-3AD203B41FA5}">
                      <a16:colId xmlns:a16="http://schemas.microsoft.com/office/drawing/2014/main" val="1444014249"/>
                    </a:ext>
                  </a:extLst>
                </a:gridCol>
              </a:tblGrid>
              <a:tr h="1126435">
                <a:tc gridSpan="2">
                  <a:txBody>
                    <a:bodyPr/>
                    <a:lstStyle/>
                    <a:p>
                      <a:pPr marL="0" marR="0" algn="ctr">
                        <a:lnSpc>
                          <a:spcPct val="107000"/>
                        </a:lnSpc>
                        <a:spcBef>
                          <a:spcPts val="0"/>
                        </a:spcBef>
                        <a:spcAft>
                          <a:spcPts val="0"/>
                        </a:spcAft>
                      </a:pPr>
                      <a:r>
                        <a:rPr lang="en-US" sz="2800" dirty="0">
                          <a:solidFill>
                            <a:schemeClr val="tx1"/>
                          </a:solidFill>
                          <a:effectLst/>
                        </a:rPr>
                        <a:t>Classification of a Burn Disaster or Burn Mass Casualty Incident follows the National Incident Management System (NIMS)</a:t>
                      </a:r>
                      <a:r>
                        <a:rPr lang="en-US" sz="2800" baseline="30000" dirty="0">
                          <a:solidFill>
                            <a:schemeClr val="tx1"/>
                          </a:solidFill>
                          <a:effectLst/>
                        </a:rPr>
                        <a:t>37</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3876664468"/>
                  </a:ext>
                </a:extLst>
              </a:tr>
              <a:tr h="1115051">
                <a:tc>
                  <a:txBody>
                    <a:bodyPr/>
                    <a:lstStyle/>
                    <a:p>
                      <a:pPr marL="0" marR="0">
                        <a:lnSpc>
                          <a:spcPct val="107000"/>
                        </a:lnSpc>
                        <a:spcBef>
                          <a:spcPts val="0"/>
                        </a:spcBef>
                        <a:spcAft>
                          <a:spcPts val="0"/>
                        </a:spcAft>
                      </a:pPr>
                      <a:r>
                        <a:rPr lang="en-US" sz="2800" dirty="0">
                          <a:solidFill>
                            <a:schemeClr val="tx1"/>
                          </a:solidFill>
                          <a:effectLst/>
                          <a:highlight>
                            <a:srgbClr val="FFFF00"/>
                          </a:highlight>
                        </a:rPr>
                        <a:t>Type III</a:t>
                      </a:r>
                      <a:endParaRPr lang="en-US" sz="2400" dirty="0">
                        <a:solidFill>
                          <a:schemeClr val="tx1"/>
                        </a:solidFill>
                        <a:effectLst/>
                        <a:highlight>
                          <a:srgbClr val="FFFF00"/>
                        </a:highlight>
                      </a:endParaRPr>
                    </a:p>
                    <a:p>
                      <a:pPr marL="0" marR="0">
                        <a:lnSpc>
                          <a:spcPct val="107000"/>
                        </a:lnSpc>
                        <a:spcBef>
                          <a:spcPts val="0"/>
                        </a:spcBef>
                        <a:spcAft>
                          <a:spcPts val="0"/>
                        </a:spcAft>
                      </a:pPr>
                      <a:r>
                        <a:rPr lang="en-US" sz="2800" dirty="0">
                          <a:solidFill>
                            <a:schemeClr val="tx1"/>
                          </a:solidFill>
                          <a:effectLst/>
                          <a:highlight>
                            <a:srgbClr val="FFFF00"/>
                          </a:highlight>
                        </a:rPr>
                        <a:t>Burn Disaster or BMCI</a:t>
                      </a:r>
                      <a:endParaRPr lang="en-US" sz="2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800" dirty="0">
                          <a:effectLst/>
                          <a:highlight>
                            <a:srgbClr val="FFFF00"/>
                          </a:highlight>
                        </a:rPr>
                        <a:t>Mass casualty incident that only or primarily includes patients with burn injuries such as a night club fire.</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762219593"/>
                  </a:ext>
                </a:extLst>
              </a:tr>
              <a:tr h="1539357">
                <a:tc gridSpan="2">
                  <a:txBody>
                    <a:bodyPr/>
                    <a:lstStyle/>
                    <a:p>
                      <a:pPr marL="0" marR="0">
                        <a:lnSpc>
                          <a:spcPct val="107000"/>
                        </a:lnSpc>
                        <a:spcBef>
                          <a:spcPts val="0"/>
                        </a:spcBef>
                        <a:spcAft>
                          <a:spcPts val="0"/>
                        </a:spcAft>
                      </a:pPr>
                      <a:r>
                        <a:rPr lang="en-US" sz="2400" b="0" i="1" dirty="0">
                          <a:solidFill>
                            <a:schemeClr val="tx1"/>
                          </a:solidFill>
                          <a:effectLst/>
                        </a:rPr>
                        <a:t>This information has been used in various publications related to BMCI planning and preparedness activities. It is based on the NIMS classification system that is used for all “resource typing” as defined in the NIMS process. </a:t>
                      </a:r>
                      <a:r>
                        <a:rPr lang="en-US" sz="2400" b="0" i="1" baseline="30000" dirty="0">
                          <a:solidFill>
                            <a:schemeClr val="tx1"/>
                          </a:solidFill>
                          <a:effectLst/>
                        </a:rPr>
                        <a:t>28,31</a:t>
                      </a:r>
                      <a:r>
                        <a:rPr lang="en-US" sz="2400" b="0" i="1" dirty="0">
                          <a:solidFill>
                            <a:schemeClr val="tx1"/>
                          </a:solidFill>
                          <a:effectLst/>
                        </a:rPr>
                        <a:t> </a:t>
                      </a:r>
                      <a:endParaRPr lang="en-US" sz="2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694386764"/>
                  </a:ext>
                </a:extLst>
              </a:tr>
            </a:tbl>
          </a:graphicData>
        </a:graphic>
      </p:graphicFrame>
    </p:spTree>
    <p:extLst>
      <p:ext uri="{BB962C8B-B14F-4D97-AF65-F5344CB8AC3E}">
        <p14:creationId xmlns:p14="http://schemas.microsoft.com/office/powerpoint/2010/main" val="1589597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D1D3FD-4002-44FB-868A-F5BBD48AE6BF}"/>
              </a:ext>
            </a:extLst>
          </p:cNvPr>
          <p:cNvGraphicFramePr>
            <a:graphicFrameLocks noGrp="1"/>
          </p:cNvGraphicFramePr>
          <p:nvPr>
            <p:extLst>
              <p:ext uri="{D42A27DB-BD31-4B8C-83A1-F6EECF244321}">
                <p14:modId xmlns:p14="http://schemas.microsoft.com/office/powerpoint/2010/main" val="3548243233"/>
              </p:ext>
            </p:extLst>
          </p:nvPr>
        </p:nvGraphicFramePr>
        <p:xfrm>
          <a:off x="0" y="0"/>
          <a:ext cx="12192000" cy="3725729"/>
        </p:xfrm>
        <a:graphic>
          <a:graphicData uri="http://schemas.openxmlformats.org/drawingml/2006/table">
            <a:tbl>
              <a:tblPr firstRow="1" firstCol="1" bandRow="1">
                <a:tableStyleId>{5C22544A-7EE6-4342-B048-85BDC9FD1C3A}</a:tableStyleId>
              </a:tblPr>
              <a:tblGrid>
                <a:gridCol w="3472070">
                  <a:extLst>
                    <a:ext uri="{9D8B030D-6E8A-4147-A177-3AD203B41FA5}">
                      <a16:colId xmlns:a16="http://schemas.microsoft.com/office/drawing/2014/main" val="3982189213"/>
                    </a:ext>
                  </a:extLst>
                </a:gridCol>
                <a:gridCol w="8719930">
                  <a:extLst>
                    <a:ext uri="{9D8B030D-6E8A-4147-A177-3AD203B41FA5}">
                      <a16:colId xmlns:a16="http://schemas.microsoft.com/office/drawing/2014/main" val="1444014249"/>
                    </a:ext>
                  </a:extLst>
                </a:gridCol>
              </a:tblGrid>
              <a:tr h="1126435">
                <a:tc gridSpan="2">
                  <a:txBody>
                    <a:bodyPr/>
                    <a:lstStyle/>
                    <a:p>
                      <a:pPr marL="0" marR="0" algn="ctr">
                        <a:lnSpc>
                          <a:spcPct val="107000"/>
                        </a:lnSpc>
                        <a:spcBef>
                          <a:spcPts val="0"/>
                        </a:spcBef>
                        <a:spcAft>
                          <a:spcPts val="0"/>
                        </a:spcAft>
                      </a:pPr>
                      <a:r>
                        <a:rPr lang="en-US" sz="2800" dirty="0">
                          <a:solidFill>
                            <a:schemeClr val="tx1"/>
                          </a:solidFill>
                          <a:effectLst/>
                        </a:rPr>
                        <a:t>Classification of a Burn Disaster or Burn Mass Casualty Incident follows the National Incident Management System (NIMS)</a:t>
                      </a:r>
                      <a:r>
                        <a:rPr lang="en-US" sz="2800" baseline="30000" dirty="0">
                          <a:solidFill>
                            <a:schemeClr val="tx1"/>
                          </a:solidFill>
                          <a:effectLst/>
                        </a:rPr>
                        <a:t>37</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3876664468"/>
                  </a:ext>
                </a:extLst>
              </a:tr>
              <a:tr h="1059937">
                <a:tc>
                  <a:txBody>
                    <a:bodyPr/>
                    <a:lstStyle/>
                    <a:p>
                      <a:pPr marL="0" marR="0">
                        <a:lnSpc>
                          <a:spcPct val="107000"/>
                        </a:lnSpc>
                        <a:spcBef>
                          <a:spcPts val="0"/>
                        </a:spcBef>
                        <a:spcAft>
                          <a:spcPts val="0"/>
                        </a:spcAft>
                      </a:pPr>
                      <a:r>
                        <a:rPr lang="en-US" sz="2800" dirty="0">
                          <a:solidFill>
                            <a:schemeClr val="tx1"/>
                          </a:solidFill>
                          <a:effectLst/>
                        </a:rPr>
                        <a:t>Type II</a:t>
                      </a:r>
                      <a:endParaRPr lang="en-US" sz="2400" dirty="0">
                        <a:solidFill>
                          <a:schemeClr val="tx1"/>
                        </a:solidFill>
                        <a:effectLst/>
                      </a:endParaRPr>
                    </a:p>
                    <a:p>
                      <a:pPr marL="0" marR="0">
                        <a:lnSpc>
                          <a:spcPct val="107000"/>
                        </a:lnSpc>
                        <a:spcBef>
                          <a:spcPts val="0"/>
                        </a:spcBef>
                        <a:spcAft>
                          <a:spcPts val="0"/>
                        </a:spcAft>
                      </a:pPr>
                      <a:r>
                        <a:rPr lang="en-US" sz="2800" dirty="0">
                          <a:solidFill>
                            <a:schemeClr val="tx1"/>
                          </a:solidFill>
                          <a:effectLst/>
                        </a:rPr>
                        <a:t>Burn Disaster or BMCI</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800" dirty="0">
                          <a:effectLst/>
                        </a:rPr>
                        <a:t>Mass casualty incident that includes patients with both burn injuries as well as other non-burn related trauma.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922988890"/>
                  </a:ext>
                </a:extLst>
              </a:tr>
              <a:tr h="1539357">
                <a:tc gridSpan="2">
                  <a:txBody>
                    <a:bodyPr/>
                    <a:lstStyle/>
                    <a:p>
                      <a:pPr marL="0" marR="0">
                        <a:lnSpc>
                          <a:spcPct val="107000"/>
                        </a:lnSpc>
                        <a:spcBef>
                          <a:spcPts val="0"/>
                        </a:spcBef>
                        <a:spcAft>
                          <a:spcPts val="0"/>
                        </a:spcAft>
                      </a:pPr>
                      <a:r>
                        <a:rPr lang="en-US" sz="2400" b="0" i="1" dirty="0">
                          <a:solidFill>
                            <a:schemeClr val="tx1"/>
                          </a:solidFill>
                          <a:effectLst/>
                        </a:rPr>
                        <a:t>This information has been used in various publications related to BMCI planning and preparedness activities. It is based on the NIMS classification system that is used for all “resource typing” as defined in the NIMS process. </a:t>
                      </a:r>
                      <a:r>
                        <a:rPr lang="en-US" sz="2400" b="0" i="1" baseline="30000" dirty="0">
                          <a:solidFill>
                            <a:schemeClr val="tx1"/>
                          </a:solidFill>
                          <a:effectLst/>
                        </a:rPr>
                        <a:t>28,31</a:t>
                      </a:r>
                      <a:r>
                        <a:rPr lang="en-US" sz="2400" b="0" i="1" dirty="0">
                          <a:solidFill>
                            <a:schemeClr val="tx1"/>
                          </a:solidFill>
                          <a:effectLst/>
                        </a:rPr>
                        <a:t> </a:t>
                      </a:r>
                      <a:endParaRPr lang="en-US" sz="2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694386764"/>
                  </a:ext>
                </a:extLst>
              </a:tr>
            </a:tbl>
          </a:graphicData>
        </a:graphic>
      </p:graphicFrame>
    </p:spTree>
    <p:extLst>
      <p:ext uri="{BB962C8B-B14F-4D97-AF65-F5344CB8AC3E}">
        <p14:creationId xmlns:p14="http://schemas.microsoft.com/office/powerpoint/2010/main" val="70473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D1D3FD-4002-44FB-868A-F5BBD48AE6BF}"/>
              </a:ext>
            </a:extLst>
          </p:cNvPr>
          <p:cNvGraphicFramePr>
            <a:graphicFrameLocks noGrp="1"/>
          </p:cNvGraphicFramePr>
          <p:nvPr>
            <p:extLst>
              <p:ext uri="{D42A27DB-BD31-4B8C-83A1-F6EECF244321}">
                <p14:modId xmlns:p14="http://schemas.microsoft.com/office/powerpoint/2010/main" val="2838933975"/>
              </p:ext>
            </p:extLst>
          </p:nvPr>
        </p:nvGraphicFramePr>
        <p:xfrm>
          <a:off x="0" y="0"/>
          <a:ext cx="12192000" cy="4928361"/>
        </p:xfrm>
        <a:graphic>
          <a:graphicData uri="http://schemas.openxmlformats.org/drawingml/2006/table">
            <a:tbl>
              <a:tblPr firstRow="1" firstCol="1" bandRow="1">
                <a:tableStyleId>{5C22544A-7EE6-4342-B048-85BDC9FD1C3A}</a:tableStyleId>
              </a:tblPr>
              <a:tblGrid>
                <a:gridCol w="3472070">
                  <a:extLst>
                    <a:ext uri="{9D8B030D-6E8A-4147-A177-3AD203B41FA5}">
                      <a16:colId xmlns:a16="http://schemas.microsoft.com/office/drawing/2014/main" val="3982189213"/>
                    </a:ext>
                  </a:extLst>
                </a:gridCol>
                <a:gridCol w="8719930">
                  <a:extLst>
                    <a:ext uri="{9D8B030D-6E8A-4147-A177-3AD203B41FA5}">
                      <a16:colId xmlns:a16="http://schemas.microsoft.com/office/drawing/2014/main" val="1444014249"/>
                    </a:ext>
                  </a:extLst>
                </a:gridCol>
              </a:tblGrid>
              <a:tr h="1126435">
                <a:tc gridSpan="2">
                  <a:txBody>
                    <a:bodyPr/>
                    <a:lstStyle/>
                    <a:p>
                      <a:pPr marL="0" marR="0" algn="ctr">
                        <a:lnSpc>
                          <a:spcPct val="107000"/>
                        </a:lnSpc>
                        <a:spcBef>
                          <a:spcPts val="0"/>
                        </a:spcBef>
                        <a:spcAft>
                          <a:spcPts val="0"/>
                        </a:spcAft>
                      </a:pPr>
                      <a:r>
                        <a:rPr lang="en-US" sz="2800" dirty="0">
                          <a:solidFill>
                            <a:schemeClr val="tx1"/>
                          </a:solidFill>
                          <a:effectLst/>
                        </a:rPr>
                        <a:t>Classification of a Burn Disaster or Burn Mass Casualty Incident follows the National Incident Management System (NIMS)</a:t>
                      </a:r>
                      <a:r>
                        <a:rPr lang="en-US" sz="2800" baseline="30000" dirty="0">
                          <a:solidFill>
                            <a:schemeClr val="tx1"/>
                          </a:solidFill>
                          <a:effectLst/>
                        </a:rPr>
                        <a:t>37</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3876664468"/>
                  </a:ext>
                </a:extLst>
              </a:tr>
              <a:tr h="2060167">
                <a:tc>
                  <a:txBody>
                    <a:bodyPr/>
                    <a:lstStyle/>
                    <a:p>
                      <a:pPr marL="0" marR="0">
                        <a:lnSpc>
                          <a:spcPct val="107000"/>
                        </a:lnSpc>
                        <a:spcBef>
                          <a:spcPts val="0"/>
                        </a:spcBef>
                        <a:spcAft>
                          <a:spcPts val="0"/>
                        </a:spcAft>
                      </a:pPr>
                      <a:r>
                        <a:rPr lang="en-US" sz="2800" dirty="0">
                          <a:solidFill>
                            <a:schemeClr val="tx1"/>
                          </a:solidFill>
                          <a:effectLst/>
                        </a:rPr>
                        <a:t>Type I</a:t>
                      </a:r>
                      <a:endParaRPr lang="en-US" sz="2400" dirty="0">
                        <a:solidFill>
                          <a:schemeClr val="tx1"/>
                        </a:solidFill>
                        <a:effectLst/>
                      </a:endParaRPr>
                    </a:p>
                    <a:p>
                      <a:pPr marL="0" marR="0">
                        <a:lnSpc>
                          <a:spcPct val="107000"/>
                        </a:lnSpc>
                        <a:spcBef>
                          <a:spcPts val="0"/>
                        </a:spcBef>
                        <a:spcAft>
                          <a:spcPts val="0"/>
                        </a:spcAft>
                      </a:pPr>
                      <a:r>
                        <a:rPr lang="en-US" sz="2800" dirty="0">
                          <a:solidFill>
                            <a:schemeClr val="tx1"/>
                          </a:solidFill>
                          <a:effectLst/>
                        </a:rPr>
                        <a:t>Burn Disaster or BMCI</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800" dirty="0">
                          <a:effectLst/>
                        </a:rPr>
                        <a:t>Mass casualty incident that includes patients with both burn injuries, as well as other non-burn related trauma and the care environment, is compromised (infrastructure damage) due to natural or man-made disaster such as an earthquake or terrorist attack.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321585756"/>
                  </a:ext>
                </a:extLst>
              </a:tr>
              <a:tr h="1539357">
                <a:tc gridSpan="2">
                  <a:txBody>
                    <a:bodyPr/>
                    <a:lstStyle/>
                    <a:p>
                      <a:pPr marL="0" marR="0">
                        <a:lnSpc>
                          <a:spcPct val="107000"/>
                        </a:lnSpc>
                        <a:spcBef>
                          <a:spcPts val="0"/>
                        </a:spcBef>
                        <a:spcAft>
                          <a:spcPts val="0"/>
                        </a:spcAft>
                      </a:pPr>
                      <a:r>
                        <a:rPr lang="en-US" sz="2400" b="0" i="1" dirty="0">
                          <a:solidFill>
                            <a:schemeClr val="tx1"/>
                          </a:solidFill>
                          <a:effectLst/>
                        </a:rPr>
                        <a:t>This information has been used in various publications related to BMCI planning and preparedness activities. It is based on the NIMS classification system that is used for all “resource typing” as defined in the NIMS process. </a:t>
                      </a:r>
                      <a:r>
                        <a:rPr lang="en-US" sz="2400" b="0" i="1" baseline="30000" dirty="0">
                          <a:solidFill>
                            <a:schemeClr val="tx1"/>
                          </a:solidFill>
                          <a:effectLst/>
                        </a:rPr>
                        <a:t>28,31</a:t>
                      </a:r>
                      <a:r>
                        <a:rPr lang="en-US" sz="2400" b="0" i="1" dirty="0">
                          <a:solidFill>
                            <a:schemeClr val="tx1"/>
                          </a:solidFill>
                          <a:effectLst/>
                        </a:rPr>
                        <a:t> </a:t>
                      </a:r>
                      <a:endParaRPr lang="en-US" sz="2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694386764"/>
                  </a:ext>
                </a:extLst>
              </a:tr>
            </a:tbl>
          </a:graphicData>
        </a:graphic>
      </p:graphicFrame>
    </p:spTree>
    <p:extLst>
      <p:ext uri="{BB962C8B-B14F-4D97-AF65-F5344CB8AC3E}">
        <p14:creationId xmlns:p14="http://schemas.microsoft.com/office/powerpoint/2010/main" val="2463732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D0B4-5096-425C-9EB2-6FC9027AEC1C}"/>
              </a:ext>
            </a:extLst>
          </p:cNvPr>
          <p:cNvSpPr>
            <a:spLocks noGrp="1"/>
          </p:cNvSpPr>
          <p:nvPr>
            <p:ph type="title"/>
          </p:nvPr>
        </p:nvSpPr>
        <p:spPr>
          <a:xfrm>
            <a:off x="477078" y="286603"/>
            <a:ext cx="10678602" cy="1450757"/>
          </a:xfrm>
        </p:spPr>
        <p:txBody>
          <a:bodyPr/>
          <a:lstStyle/>
          <a:p>
            <a:r>
              <a:rPr lang="en-US" b="1" dirty="0"/>
              <a:t>So, beyond the academic world, does classification really matter? </a:t>
            </a:r>
          </a:p>
        </p:txBody>
      </p:sp>
      <p:sp>
        <p:nvSpPr>
          <p:cNvPr id="3" name="Content Placeholder 2">
            <a:extLst>
              <a:ext uri="{FF2B5EF4-FFF2-40B4-BE49-F238E27FC236}">
                <a16:creationId xmlns:a16="http://schemas.microsoft.com/office/drawing/2014/main" id="{9C9EF512-9019-457C-BEE5-29491FD8622B}"/>
              </a:ext>
            </a:extLst>
          </p:cNvPr>
          <p:cNvSpPr>
            <a:spLocks noGrp="1"/>
          </p:cNvSpPr>
          <p:nvPr>
            <p:ph idx="1"/>
          </p:nvPr>
        </p:nvSpPr>
        <p:spPr>
          <a:xfrm>
            <a:off x="384313" y="1845733"/>
            <a:ext cx="10987981" cy="4725664"/>
          </a:xfrm>
        </p:spPr>
        <p:txBody>
          <a:bodyPr>
            <a:normAutofit/>
          </a:bodyPr>
          <a:lstStyle/>
          <a:p>
            <a:r>
              <a:rPr lang="en-US" sz="2800" dirty="0">
                <a:highlight>
                  <a:srgbClr val="FFFF00"/>
                </a:highlight>
              </a:rPr>
              <a:t>It matters only to the extend that Incident Command must recognize that a Type III event will be easier to find beds.</a:t>
            </a:r>
          </a:p>
        </p:txBody>
      </p:sp>
      <p:pic>
        <p:nvPicPr>
          <p:cNvPr id="6146" name="Picture 2">
            <a:extLst>
              <a:ext uri="{FF2B5EF4-FFF2-40B4-BE49-F238E27FC236}">
                <a16:creationId xmlns:a16="http://schemas.microsoft.com/office/drawing/2014/main" id="{C7FC6DC1-D42B-4B3E-8AE0-9C99CA2B8C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3615" y="4352925"/>
            <a:ext cx="2435704" cy="191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98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D0B4-5096-425C-9EB2-6FC9027AEC1C}"/>
              </a:ext>
            </a:extLst>
          </p:cNvPr>
          <p:cNvSpPr>
            <a:spLocks noGrp="1"/>
          </p:cNvSpPr>
          <p:nvPr>
            <p:ph type="title"/>
          </p:nvPr>
        </p:nvSpPr>
        <p:spPr>
          <a:xfrm>
            <a:off x="477078" y="286603"/>
            <a:ext cx="10678602" cy="1450757"/>
          </a:xfrm>
        </p:spPr>
        <p:txBody>
          <a:bodyPr/>
          <a:lstStyle/>
          <a:p>
            <a:r>
              <a:rPr lang="en-US" b="1" dirty="0"/>
              <a:t>So, beyond the academic world, does classification really matter? (cont.)</a:t>
            </a:r>
          </a:p>
        </p:txBody>
      </p:sp>
      <p:sp>
        <p:nvSpPr>
          <p:cNvPr id="3" name="Content Placeholder 2">
            <a:extLst>
              <a:ext uri="{FF2B5EF4-FFF2-40B4-BE49-F238E27FC236}">
                <a16:creationId xmlns:a16="http://schemas.microsoft.com/office/drawing/2014/main" id="{9C9EF512-9019-457C-BEE5-29491FD8622B}"/>
              </a:ext>
            </a:extLst>
          </p:cNvPr>
          <p:cNvSpPr>
            <a:spLocks noGrp="1"/>
          </p:cNvSpPr>
          <p:nvPr>
            <p:ph idx="1"/>
          </p:nvPr>
        </p:nvSpPr>
        <p:spPr>
          <a:xfrm>
            <a:off x="384313" y="1845733"/>
            <a:ext cx="11714921" cy="4725664"/>
          </a:xfrm>
        </p:spPr>
        <p:txBody>
          <a:bodyPr>
            <a:normAutofit/>
          </a:bodyPr>
          <a:lstStyle/>
          <a:p>
            <a:r>
              <a:rPr lang="en-US" sz="2800" dirty="0">
                <a:highlight>
                  <a:srgbClr val="FFFF00"/>
                </a:highlight>
              </a:rPr>
              <a:t>A Type II event will be competing with the trauma service line for resources</a:t>
            </a:r>
          </a:p>
        </p:txBody>
      </p:sp>
      <p:pic>
        <p:nvPicPr>
          <p:cNvPr id="4" name="Picture 2">
            <a:extLst>
              <a:ext uri="{FF2B5EF4-FFF2-40B4-BE49-F238E27FC236}">
                <a16:creationId xmlns:a16="http://schemas.microsoft.com/office/drawing/2014/main" id="{9CB6C655-A4F2-4E85-914D-DA5BA4E7A5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3615" y="4352925"/>
            <a:ext cx="2435704" cy="191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87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D0B4-5096-425C-9EB2-6FC9027AEC1C}"/>
              </a:ext>
            </a:extLst>
          </p:cNvPr>
          <p:cNvSpPr>
            <a:spLocks noGrp="1"/>
          </p:cNvSpPr>
          <p:nvPr>
            <p:ph type="title"/>
          </p:nvPr>
        </p:nvSpPr>
        <p:spPr>
          <a:xfrm>
            <a:off x="477078" y="286603"/>
            <a:ext cx="10678602" cy="1450757"/>
          </a:xfrm>
        </p:spPr>
        <p:txBody>
          <a:bodyPr/>
          <a:lstStyle/>
          <a:p>
            <a:r>
              <a:rPr lang="en-US" b="1" dirty="0"/>
              <a:t>So, beyond the academic world, does classification really matter? (cont.)</a:t>
            </a:r>
          </a:p>
        </p:txBody>
      </p:sp>
      <p:sp>
        <p:nvSpPr>
          <p:cNvPr id="3" name="Content Placeholder 2">
            <a:extLst>
              <a:ext uri="{FF2B5EF4-FFF2-40B4-BE49-F238E27FC236}">
                <a16:creationId xmlns:a16="http://schemas.microsoft.com/office/drawing/2014/main" id="{9C9EF512-9019-457C-BEE5-29491FD8622B}"/>
              </a:ext>
            </a:extLst>
          </p:cNvPr>
          <p:cNvSpPr>
            <a:spLocks noGrp="1"/>
          </p:cNvSpPr>
          <p:nvPr>
            <p:ph idx="1"/>
          </p:nvPr>
        </p:nvSpPr>
        <p:spPr>
          <a:xfrm>
            <a:off x="384313" y="1845733"/>
            <a:ext cx="11714921" cy="4725664"/>
          </a:xfrm>
        </p:spPr>
        <p:txBody>
          <a:bodyPr>
            <a:normAutofit/>
          </a:bodyPr>
          <a:lstStyle/>
          <a:p>
            <a:r>
              <a:rPr lang="en-US" sz="2800" dirty="0">
                <a:highlight>
                  <a:srgbClr val="FFFF00"/>
                </a:highlight>
              </a:rPr>
              <a:t>A Type I event may make it difficult for one or more hospitals to receive patients because highways are damaged, airspace compromised, or the physical structure for one or more hospitals are damaged as well. </a:t>
            </a:r>
          </a:p>
        </p:txBody>
      </p:sp>
      <p:pic>
        <p:nvPicPr>
          <p:cNvPr id="4" name="Picture 2">
            <a:extLst>
              <a:ext uri="{FF2B5EF4-FFF2-40B4-BE49-F238E27FC236}">
                <a16:creationId xmlns:a16="http://schemas.microsoft.com/office/drawing/2014/main" id="{348B569D-DB30-45F8-B76D-3485DE7D97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3615" y="4352925"/>
            <a:ext cx="2435704" cy="191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56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D0B4-5096-425C-9EB2-6FC9027AEC1C}"/>
              </a:ext>
            </a:extLst>
          </p:cNvPr>
          <p:cNvSpPr>
            <a:spLocks noGrp="1"/>
          </p:cNvSpPr>
          <p:nvPr>
            <p:ph type="title"/>
          </p:nvPr>
        </p:nvSpPr>
        <p:spPr>
          <a:xfrm>
            <a:off x="477078" y="286603"/>
            <a:ext cx="10678602" cy="1450757"/>
          </a:xfrm>
        </p:spPr>
        <p:txBody>
          <a:bodyPr/>
          <a:lstStyle/>
          <a:p>
            <a:r>
              <a:rPr lang="en-US" b="1" dirty="0"/>
              <a:t>So, beyond the academic world, does classification really matter? </a:t>
            </a:r>
          </a:p>
        </p:txBody>
      </p:sp>
      <p:sp>
        <p:nvSpPr>
          <p:cNvPr id="3" name="Content Placeholder 2">
            <a:extLst>
              <a:ext uri="{FF2B5EF4-FFF2-40B4-BE49-F238E27FC236}">
                <a16:creationId xmlns:a16="http://schemas.microsoft.com/office/drawing/2014/main" id="{9C9EF512-9019-457C-BEE5-29491FD8622B}"/>
              </a:ext>
            </a:extLst>
          </p:cNvPr>
          <p:cNvSpPr>
            <a:spLocks noGrp="1"/>
          </p:cNvSpPr>
          <p:nvPr>
            <p:ph idx="1"/>
          </p:nvPr>
        </p:nvSpPr>
        <p:spPr>
          <a:xfrm>
            <a:off x="384314" y="1845733"/>
            <a:ext cx="10011438" cy="4725664"/>
          </a:xfrm>
        </p:spPr>
        <p:txBody>
          <a:bodyPr>
            <a:normAutofit/>
          </a:bodyPr>
          <a:lstStyle/>
          <a:p>
            <a:r>
              <a:rPr lang="en-US" sz="2800" dirty="0"/>
              <a:t>It’s not so important that Incident Command declare what type of BMCI this is, what is important is for IC to understand how this incident may task the system for resources</a:t>
            </a:r>
          </a:p>
        </p:txBody>
      </p:sp>
      <p:pic>
        <p:nvPicPr>
          <p:cNvPr id="5122" name="Picture 2" descr="NIMS Can Help: Command and Coordination">
            <a:extLst>
              <a:ext uri="{FF2B5EF4-FFF2-40B4-BE49-F238E27FC236}">
                <a16:creationId xmlns:a16="http://schemas.microsoft.com/office/drawing/2014/main" id="{7500870E-2A5F-4371-B006-CC55CB0BEA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43650" y="3324225"/>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1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9247-2F8A-4B8D-A233-A948822A61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F856DA-911A-480A-9CEF-788639AF00E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793C28-92FA-4A70-8882-26DF839B500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881171"/>
            <a:ext cx="12283194" cy="6127750"/>
          </a:xfrm>
          <a:prstGeom prst="rect">
            <a:avLst/>
          </a:prstGeom>
        </p:spPr>
      </p:pic>
      <p:sp>
        <p:nvSpPr>
          <p:cNvPr id="5" name="Rectangle 4">
            <a:extLst>
              <a:ext uri="{FF2B5EF4-FFF2-40B4-BE49-F238E27FC236}">
                <a16:creationId xmlns:a16="http://schemas.microsoft.com/office/drawing/2014/main" id="{3FCD80AE-368A-49D8-9DD0-114AC91C0F4C}"/>
              </a:ext>
            </a:extLst>
          </p:cNvPr>
          <p:cNvSpPr/>
          <p:nvPr/>
        </p:nvSpPr>
        <p:spPr>
          <a:xfrm>
            <a:off x="0" y="1"/>
            <a:ext cx="12191999" cy="1200329"/>
          </a:xfrm>
          <a:prstGeom prst="rect">
            <a:avLst/>
          </a:prstGeom>
          <a:solidFill>
            <a:schemeClr val="accent2"/>
          </a:solidFill>
        </p:spPr>
        <p:txBody>
          <a:bodyPr wrap="square">
            <a:spAutoFit/>
          </a:bodyPr>
          <a:lstStyle/>
          <a:p>
            <a:r>
              <a:rPr lang="en-US" sz="2400" b="1" dirty="0">
                <a:solidFill>
                  <a:schemeClr val="bg1"/>
                </a:solidFill>
              </a:rPr>
              <a:t>2005, </a:t>
            </a:r>
            <a:r>
              <a:rPr lang="en-US" sz="2400" b="1" dirty="0" err="1">
                <a:solidFill>
                  <a:schemeClr val="bg1"/>
                </a:solidFill>
              </a:rPr>
              <a:t>Saffle</a:t>
            </a:r>
            <a:r>
              <a:rPr lang="en-US" sz="2400" b="1" dirty="0">
                <a:solidFill>
                  <a:schemeClr val="bg1"/>
                </a:solidFill>
              </a:rPr>
              <a:t>, Gibran and Jordan collaborated to produce the first iteration of a set of tables to guide clinicians during a disaster where the volume of patients pose the potential to overwhelm resources. </a:t>
            </a:r>
          </a:p>
        </p:txBody>
      </p:sp>
    </p:spTree>
    <p:extLst>
      <p:ext uri="{BB962C8B-B14F-4D97-AF65-F5344CB8AC3E}">
        <p14:creationId xmlns:p14="http://schemas.microsoft.com/office/powerpoint/2010/main" val="5265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364-7B00-44D7-9E98-D5ACFCA51740}"/>
              </a:ext>
            </a:extLst>
          </p:cNvPr>
          <p:cNvSpPr>
            <a:spLocks noGrp="1"/>
          </p:cNvSpPr>
          <p:nvPr>
            <p:ph type="title"/>
          </p:nvPr>
        </p:nvSpPr>
        <p:spPr/>
        <p:txBody>
          <a:bodyPr/>
          <a:lstStyle/>
          <a:p>
            <a:pPr algn="ctr"/>
            <a:r>
              <a:rPr lang="en-US" b="1" dirty="0"/>
              <a:t>Background cont.</a:t>
            </a:r>
          </a:p>
        </p:txBody>
      </p:sp>
      <p:sp>
        <p:nvSpPr>
          <p:cNvPr id="3" name="Content Placeholder 2">
            <a:extLst>
              <a:ext uri="{FF2B5EF4-FFF2-40B4-BE49-F238E27FC236}">
                <a16:creationId xmlns:a16="http://schemas.microsoft.com/office/drawing/2014/main" id="{E05496F4-9A48-46C8-ADD8-C4B42EFEB970}"/>
              </a:ext>
            </a:extLst>
          </p:cNvPr>
          <p:cNvSpPr>
            <a:spLocks noGrp="1"/>
          </p:cNvSpPr>
          <p:nvPr>
            <p:ph idx="1"/>
          </p:nvPr>
        </p:nvSpPr>
        <p:spPr>
          <a:xfrm>
            <a:off x="1097280" y="1845733"/>
            <a:ext cx="10058400" cy="4315369"/>
          </a:xfrm>
        </p:spPr>
        <p:txBody>
          <a:bodyPr>
            <a:normAutofit/>
          </a:bodyPr>
          <a:lstStyle/>
          <a:p>
            <a:r>
              <a:rPr lang="en-US" sz="2800" dirty="0"/>
              <a:t>This includes Burn Disaster Planning and Burn Triage. The first edition of a triage guide for significant numbers of patients with burn injuries was published in 2005. </a:t>
            </a:r>
          </a:p>
          <a:p>
            <a:r>
              <a:rPr lang="en-US" sz="2800" dirty="0"/>
              <a:t>This work will review evolutions and later revisions as well as the basics of burn triage.</a:t>
            </a:r>
          </a:p>
        </p:txBody>
      </p:sp>
      <p:pic>
        <p:nvPicPr>
          <p:cNvPr id="4" name="Picture 2" descr="Overview Icon #129830 - Free Icons Library">
            <a:extLst>
              <a:ext uri="{FF2B5EF4-FFF2-40B4-BE49-F238E27FC236}">
                <a16:creationId xmlns:a16="http://schemas.microsoft.com/office/drawing/2014/main" id="{95D7184C-50B8-445F-8CAF-480F724BDC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92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3A75-2029-4F4D-B7F2-3DBC8A17CB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E0B280-F1B7-491E-ACD6-459D4F31426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BEB8DA-88A0-4FD4-89AF-63AFA0FB105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4487"/>
            <a:ext cx="12192000" cy="6286156"/>
          </a:xfrm>
          <a:prstGeom prst="rect">
            <a:avLst/>
          </a:prstGeom>
        </p:spPr>
      </p:pic>
      <p:sp>
        <p:nvSpPr>
          <p:cNvPr id="5" name="Rectangle 4">
            <a:extLst>
              <a:ext uri="{FF2B5EF4-FFF2-40B4-BE49-F238E27FC236}">
                <a16:creationId xmlns:a16="http://schemas.microsoft.com/office/drawing/2014/main" id="{0913F6C1-A091-4248-9C5A-079B5942576F}"/>
              </a:ext>
            </a:extLst>
          </p:cNvPr>
          <p:cNvSpPr/>
          <p:nvPr/>
        </p:nvSpPr>
        <p:spPr>
          <a:xfrm>
            <a:off x="0" y="1"/>
            <a:ext cx="12191999" cy="830997"/>
          </a:xfrm>
          <a:prstGeom prst="rect">
            <a:avLst/>
          </a:prstGeom>
          <a:solidFill>
            <a:schemeClr val="accent2"/>
          </a:solidFill>
        </p:spPr>
        <p:txBody>
          <a:bodyPr wrap="square">
            <a:spAutoFit/>
          </a:bodyPr>
          <a:lstStyle/>
          <a:p>
            <a:r>
              <a:rPr lang="en-US" sz="2400" b="1" dirty="0">
                <a:solidFill>
                  <a:schemeClr val="bg1"/>
                </a:solidFill>
              </a:rPr>
              <a:t>2014, Taylor, Jeng, </a:t>
            </a:r>
            <a:r>
              <a:rPr lang="en-US" sz="2400" b="1" dirty="0" err="1">
                <a:solidFill>
                  <a:schemeClr val="bg1"/>
                </a:solidFill>
              </a:rPr>
              <a:t>Saffle</a:t>
            </a:r>
            <a:r>
              <a:rPr lang="en-US" sz="2400" b="1" dirty="0">
                <a:solidFill>
                  <a:schemeClr val="bg1"/>
                </a:solidFill>
              </a:rPr>
              <a:t>, Sen, Greenhalgh and Palmieri, relying in part on new data from the NBR, published a revised (Version 2) set of these tables along with rationale for their use. </a:t>
            </a:r>
          </a:p>
        </p:txBody>
      </p:sp>
    </p:spTree>
    <p:extLst>
      <p:ext uri="{BB962C8B-B14F-4D97-AF65-F5344CB8AC3E}">
        <p14:creationId xmlns:p14="http://schemas.microsoft.com/office/powerpoint/2010/main" val="2059115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88B5-C44C-4AB5-8365-EC88A89A0B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126139-713A-464C-B9EB-17916AF1D1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245C7FB-5B2D-4C35-8583-BC3C1F0A47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200330"/>
            <a:ext cx="12197380" cy="6028642"/>
          </a:xfrm>
          <a:prstGeom prst="rect">
            <a:avLst/>
          </a:prstGeom>
        </p:spPr>
      </p:pic>
      <p:sp>
        <p:nvSpPr>
          <p:cNvPr id="5" name="Rectangle 4">
            <a:extLst>
              <a:ext uri="{FF2B5EF4-FFF2-40B4-BE49-F238E27FC236}">
                <a16:creationId xmlns:a16="http://schemas.microsoft.com/office/drawing/2014/main" id="{50C75380-62E5-420D-95F9-459B2FF325E9}"/>
              </a:ext>
            </a:extLst>
          </p:cNvPr>
          <p:cNvSpPr/>
          <p:nvPr/>
        </p:nvSpPr>
        <p:spPr>
          <a:xfrm>
            <a:off x="0" y="1"/>
            <a:ext cx="12191999" cy="1200329"/>
          </a:xfrm>
          <a:prstGeom prst="rect">
            <a:avLst/>
          </a:prstGeom>
          <a:solidFill>
            <a:schemeClr val="accent2"/>
          </a:solidFill>
        </p:spPr>
        <p:txBody>
          <a:bodyPr wrap="square">
            <a:spAutoFit/>
          </a:bodyPr>
          <a:lstStyle/>
          <a:p>
            <a:r>
              <a:rPr lang="en-US" sz="2400" b="1" dirty="0">
                <a:solidFill>
                  <a:schemeClr val="bg1"/>
                </a:solidFill>
              </a:rPr>
              <a:t>2020, Version 3 was created by Kearns, Bettencourt, Hickerson, Palmieri, </a:t>
            </a:r>
            <a:r>
              <a:rPr lang="en-US" sz="2400" b="1" dirty="0" err="1">
                <a:solidFill>
                  <a:schemeClr val="bg1"/>
                </a:solidFill>
              </a:rPr>
              <a:t>Biddinger</a:t>
            </a:r>
            <a:r>
              <a:rPr lang="en-US" sz="2400" b="1" dirty="0">
                <a:solidFill>
                  <a:schemeClr val="bg1"/>
                </a:solidFill>
              </a:rPr>
              <a:t>, Ryan and Jeng, relying in part on new data from the NBR as well as including other considerations for clinicians when confronted with a Burn Mass Casualty Incident. </a:t>
            </a:r>
          </a:p>
        </p:txBody>
      </p:sp>
    </p:spTree>
    <p:extLst>
      <p:ext uri="{BB962C8B-B14F-4D97-AF65-F5344CB8AC3E}">
        <p14:creationId xmlns:p14="http://schemas.microsoft.com/office/powerpoint/2010/main" val="1792188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a:xfrm>
            <a:off x="1097280" y="286603"/>
            <a:ext cx="8141970" cy="1450757"/>
          </a:xfrm>
        </p:spPr>
        <p:txBody>
          <a:bodyPr>
            <a:normAutofit/>
          </a:bodyPr>
          <a:lstStyle/>
          <a:p>
            <a:r>
              <a:rPr lang="en-US" b="1" dirty="0"/>
              <a:t>Steps taken to develop the current set of Triage Tables, V3</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p:txBody>
          <a:bodyPr>
            <a:normAutofit/>
          </a:bodyPr>
          <a:lstStyle/>
          <a:p>
            <a:pPr marL="0" indent="0">
              <a:buNone/>
            </a:pPr>
            <a:r>
              <a:rPr lang="en-US" sz="2800" dirty="0"/>
              <a:t>We reviewed the </a:t>
            </a:r>
            <a:r>
              <a:rPr lang="en-US" sz="2800" i="1" dirty="0"/>
              <a:t>Triage Tables- Seriously Resource-Strained Situations (Version 2</a:t>
            </a:r>
            <a:r>
              <a:rPr lang="en-US" sz="2800" dirty="0"/>
              <a:t>), </a:t>
            </a:r>
          </a:p>
          <a:p>
            <a:pPr marL="0" indent="0">
              <a:buNone/>
            </a:pPr>
            <a:r>
              <a:rPr lang="en-US" sz="2800" dirty="0"/>
              <a:t>We also reviewed the literature from various BMCIs related to triage methods. </a:t>
            </a:r>
          </a:p>
          <a:p>
            <a:pPr marL="0" indent="0">
              <a:buNone/>
            </a:pPr>
            <a:r>
              <a:rPr lang="en-US" sz="2800" dirty="0"/>
              <a:t>Relying on a multidisciplinary team of burn experts, four new triage tables were developed to assist secondary burn center triage during disasters. </a:t>
            </a:r>
          </a:p>
          <a:p>
            <a:pPr marL="0" indent="0">
              <a:buNone/>
            </a:pPr>
            <a:r>
              <a:rPr lang="en-US" sz="2800" dirty="0"/>
              <a:t>These prototype tables were tested in a BMCI functional exercise.</a:t>
            </a:r>
          </a:p>
        </p:txBody>
      </p:sp>
      <p:pic>
        <p:nvPicPr>
          <p:cNvPr id="2050" name="Picture 2" descr="What is Research- Definition, Types, Methods &amp; Examples">
            <a:extLst>
              <a:ext uri="{FF2B5EF4-FFF2-40B4-BE49-F238E27FC236}">
                <a16:creationId xmlns:a16="http://schemas.microsoft.com/office/drawing/2014/main" id="{FB87E050-FD6A-4CFF-8A9C-421D2CF7897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72876" y="171284"/>
            <a:ext cx="2615400" cy="156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06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p:txBody>
          <a:bodyPr>
            <a:normAutofit/>
          </a:bodyPr>
          <a:lstStyle/>
          <a:p>
            <a:pPr fontAlgn="base"/>
            <a:r>
              <a:rPr lang="en-US" sz="2800" dirty="0"/>
              <a:t>We created four tables designed to sort patients into </a:t>
            </a:r>
            <a:r>
              <a:rPr lang="en-US" sz="2800" b="1" u="sng" dirty="0"/>
              <a:t>three triage categories</a:t>
            </a:r>
            <a:r>
              <a:rPr lang="en-US" sz="2800" dirty="0"/>
              <a:t>:</a:t>
            </a:r>
          </a:p>
          <a:p>
            <a:pPr fontAlgn="base"/>
            <a:endParaRPr lang="en-US" sz="2800" dirty="0"/>
          </a:p>
          <a:p>
            <a:pPr marL="514350" indent="-514350" fontAlgn="base">
              <a:buFont typeface="+mj-lt"/>
              <a:buAutoNum type="arabicPeriod"/>
            </a:pPr>
            <a:r>
              <a:rPr lang="en-US" sz="2800" dirty="0">
                <a:highlight>
                  <a:srgbClr val="FFFF00"/>
                </a:highlight>
              </a:rPr>
              <a:t>Outpatient status or non-burn center with burn center consultation for patients with ABA referral criteria;</a:t>
            </a:r>
          </a:p>
        </p:txBody>
      </p:sp>
    </p:spTree>
    <p:extLst>
      <p:ext uri="{BB962C8B-B14F-4D97-AF65-F5344CB8AC3E}">
        <p14:creationId xmlns:p14="http://schemas.microsoft.com/office/powerpoint/2010/main" val="3916536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p:txBody>
          <a:bodyPr>
            <a:normAutofit/>
          </a:bodyPr>
          <a:lstStyle/>
          <a:p>
            <a:pPr fontAlgn="base"/>
            <a:r>
              <a:rPr lang="en-US" sz="2800" dirty="0"/>
              <a:t>We created four tables designed to sort patients into </a:t>
            </a:r>
            <a:r>
              <a:rPr lang="en-US" sz="2800" b="1" u="sng" dirty="0"/>
              <a:t>three triage categories</a:t>
            </a:r>
            <a:r>
              <a:rPr lang="en-US" sz="2800" dirty="0"/>
              <a:t>:</a:t>
            </a:r>
          </a:p>
          <a:p>
            <a:pPr fontAlgn="base"/>
            <a:endParaRPr lang="en-US" sz="2800" dirty="0"/>
          </a:p>
          <a:p>
            <a:pPr marL="514350" indent="-514350" fontAlgn="base">
              <a:buFont typeface="+mj-lt"/>
              <a:buAutoNum type="arabicPeriod" startAt="2"/>
            </a:pPr>
            <a:r>
              <a:rPr lang="en-US" sz="2800" dirty="0">
                <a:highlight>
                  <a:srgbClr val="FFFF00"/>
                </a:highlight>
              </a:rPr>
              <a:t>Burn center;</a:t>
            </a:r>
          </a:p>
        </p:txBody>
      </p:sp>
    </p:spTree>
    <p:extLst>
      <p:ext uri="{BB962C8B-B14F-4D97-AF65-F5344CB8AC3E}">
        <p14:creationId xmlns:p14="http://schemas.microsoft.com/office/powerpoint/2010/main" val="2552804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p:txBody>
          <a:bodyPr>
            <a:normAutofit/>
          </a:bodyPr>
          <a:lstStyle/>
          <a:p>
            <a:pPr fontAlgn="base"/>
            <a:r>
              <a:rPr lang="en-US" sz="2800" dirty="0"/>
              <a:t>We created four tables designed to sort patients into </a:t>
            </a:r>
            <a:r>
              <a:rPr lang="en-US" sz="2800" b="1" u="sng" dirty="0"/>
              <a:t>three triage categories</a:t>
            </a:r>
            <a:r>
              <a:rPr lang="en-US" sz="2800" dirty="0"/>
              <a:t>:</a:t>
            </a:r>
          </a:p>
          <a:p>
            <a:pPr fontAlgn="base"/>
            <a:endParaRPr lang="en-US" sz="2800" dirty="0"/>
          </a:p>
          <a:p>
            <a:pPr marL="514350" indent="-514350" fontAlgn="base">
              <a:buFont typeface="+mj-lt"/>
              <a:buAutoNum type="arabicPeriod" startAt="3"/>
            </a:pPr>
            <a:r>
              <a:rPr lang="en-US" sz="2800" dirty="0">
                <a:highlight>
                  <a:srgbClr val="FFFF00"/>
                </a:highlight>
              </a:rPr>
              <a:t>Expectant care or secondary triage awaiting further resources. Category assignment was based on age and burn size.</a:t>
            </a:r>
          </a:p>
        </p:txBody>
      </p:sp>
    </p:spTree>
    <p:extLst>
      <p:ext uri="{BB962C8B-B14F-4D97-AF65-F5344CB8AC3E}">
        <p14:creationId xmlns:p14="http://schemas.microsoft.com/office/powerpoint/2010/main" val="3436044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 (cont.)</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a:xfrm>
            <a:off x="1097280" y="1845733"/>
            <a:ext cx="10058400" cy="4626087"/>
          </a:xfrm>
        </p:spPr>
        <p:txBody>
          <a:bodyPr>
            <a:normAutofit/>
          </a:bodyPr>
          <a:lstStyle/>
          <a:p>
            <a:pPr fontAlgn="base"/>
            <a:r>
              <a:rPr lang="en-US" sz="3300" dirty="0"/>
              <a:t>The first three tables align with the National Academies guidelines; (Conventional, Contingency, and Crisis Care). </a:t>
            </a:r>
          </a:p>
        </p:txBody>
      </p:sp>
    </p:spTree>
    <p:extLst>
      <p:ext uri="{BB962C8B-B14F-4D97-AF65-F5344CB8AC3E}">
        <p14:creationId xmlns:p14="http://schemas.microsoft.com/office/powerpoint/2010/main" val="1535545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 (cont.)</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a:xfrm>
            <a:off x="1097280" y="1845733"/>
            <a:ext cx="10058400" cy="4626087"/>
          </a:xfrm>
        </p:spPr>
        <p:txBody>
          <a:bodyPr>
            <a:normAutofit/>
          </a:bodyPr>
          <a:lstStyle/>
          <a:p>
            <a:pPr fontAlgn="base"/>
            <a:r>
              <a:rPr lang="en-US" sz="3300" dirty="0"/>
              <a:t>However, comparing conventional capacity of the national burn care system (approximately 2000 beds) to the current national disaster planning scenarios, we recommend dividing crisis care (adding a fourth echelon when burn injuries are considered) to reflect the profound gap between current capacity and potential demand in certain scenarios.</a:t>
            </a:r>
          </a:p>
        </p:txBody>
      </p:sp>
    </p:spTree>
    <p:extLst>
      <p:ext uri="{BB962C8B-B14F-4D97-AF65-F5344CB8AC3E}">
        <p14:creationId xmlns:p14="http://schemas.microsoft.com/office/powerpoint/2010/main" val="4257608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 (cont.)</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p:txBody>
          <a:bodyPr>
            <a:normAutofit/>
          </a:bodyPr>
          <a:lstStyle/>
          <a:p>
            <a:pPr fontAlgn="base"/>
            <a:r>
              <a:rPr lang="en-US" sz="3300" dirty="0"/>
              <a:t>Nationally, the burn care community could manage approximately 2000 patients if time permits (up to 120 hours) and transportation resources exist to treat and redistribute the patients to centers across the nation. While crisis care may be the standard at the onset of an incident with 2000 patients, as patients are treated and distributed, surge equilibrium is reached, the standard will revert to contingency or conventional care.</a:t>
            </a:r>
          </a:p>
        </p:txBody>
      </p:sp>
    </p:spTree>
    <p:extLst>
      <p:ext uri="{BB962C8B-B14F-4D97-AF65-F5344CB8AC3E}">
        <p14:creationId xmlns:p14="http://schemas.microsoft.com/office/powerpoint/2010/main" val="3146729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4D96-9BEB-46A8-A282-6295EAF7A328}"/>
              </a:ext>
            </a:extLst>
          </p:cNvPr>
          <p:cNvSpPr>
            <a:spLocks noGrp="1"/>
          </p:cNvSpPr>
          <p:nvPr>
            <p:ph type="title"/>
          </p:nvPr>
        </p:nvSpPr>
        <p:spPr/>
        <p:txBody>
          <a:bodyPr/>
          <a:lstStyle/>
          <a:p>
            <a:r>
              <a:rPr lang="en-US" b="1" dirty="0"/>
              <a:t>Results (cont.)</a:t>
            </a:r>
          </a:p>
        </p:txBody>
      </p:sp>
      <p:sp>
        <p:nvSpPr>
          <p:cNvPr id="3" name="Content Placeholder 2">
            <a:extLst>
              <a:ext uri="{FF2B5EF4-FFF2-40B4-BE49-F238E27FC236}">
                <a16:creationId xmlns:a16="http://schemas.microsoft.com/office/drawing/2014/main" id="{B97E36FF-C615-44E4-8A2C-9A736C39E9C5}"/>
              </a:ext>
            </a:extLst>
          </p:cNvPr>
          <p:cNvSpPr>
            <a:spLocks noGrp="1"/>
          </p:cNvSpPr>
          <p:nvPr>
            <p:ph idx="1"/>
          </p:nvPr>
        </p:nvSpPr>
        <p:spPr>
          <a:xfrm>
            <a:off x="1097280" y="1845733"/>
            <a:ext cx="10058400" cy="4581699"/>
          </a:xfrm>
        </p:spPr>
        <p:txBody>
          <a:bodyPr>
            <a:normAutofit/>
          </a:bodyPr>
          <a:lstStyle/>
          <a:p>
            <a:pPr fontAlgn="base"/>
            <a:r>
              <a:rPr lang="en-US" sz="3000" dirty="0"/>
              <a:t>For the rare scenario with potentially hundreds of thousands with burn injuries such as hostile military action leading to the detonation of a thermonuclear weapon, or the healthcare system is overwhelmed such as a pandemic event, the catastrophe could create an austere environment for an extended period. Thus, we identified this higher-order crisis type event as catastrophic care.</a:t>
            </a:r>
          </a:p>
        </p:txBody>
      </p:sp>
    </p:spTree>
    <p:extLst>
      <p:ext uri="{BB962C8B-B14F-4D97-AF65-F5344CB8AC3E}">
        <p14:creationId xmlns:p14="http://schemas.microsoft.com/office/powerpoint/2010/main" val="2341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BE9-C259-41A2-834B-E8036D1D040A}"/>
              </a:ext>
            </a:extLst>
          </p:cNvPr>
          <p:cNvSpPr>
            <a:spLocks noGrp="1"/>
          </p:cNvSpPr>
          <p:nvPr>
            <p:ph type="title"/>
          </p:nvPr>
        </p:nvSpPr>
        <p:spPr>
          <a:xfrm>
            <a:off x="323851" y="286603"/>
            <a:ext cx="11601449" cy="1450757"/>
          </a:xfrm>
        </p:spPr>
        <p:txBody>
          <a:bodyPr/>
          <a:lstStyle/>
          <a:p>
            <a:pPr algn="ctr"/>
            <a:r>
              <a:rPr lang="en-US" b="1" dirty="0"/>
              <a:t>Overview</a:t>
            </a:r>
          </a:p>
        </p:txBody>
      </p:sp>
      <p:sp>
        <p:nvSpPr>
          <p:cNvPr id="3" name="Content Placeholder 2">
            <a:extLst>
              <a:ext uri="{FF2B5EF4-FFF2-40B4-BE49-F238E27FC236}">
                <a16:creationId xmlns:a16="http://schemas.microsoft.com/office/drawing/2014/main" id="{59628CB5-1375-49E8-AF5C-20DA041CE4E5}"/>
              </a:ext>
            </a:extLst>
          </p:cNvPr>
          <p:cNvSpPr>
            <a:spLocks noGrp="1"/>
          </p:cNvSpPr>
          <p:nvPr>
            <p:ph idx="1"/>
          </p:nvPr>
        </p:nvSpPr>
        <p:spPr>
          <a:xfrm>
            <a:off x="323851" y="1845733"/>
            <a:ext cx="11868150" cy="4593167"/>
          </a:xfrm>
        </p:spPr>
        <p:txBody>
          <a:bodyPr>
            <a:normAutofit/>
          </a:bodyPr>
          <a:lstStyle/>
          <a:p>
            <a:r>
              <a:rPr lang="en-US" sz="2800" dirty="0"/>
              <a:t>Burn triage (is a secondary triage) and  focuses on the extent of partial thickness (2</a:t>
            </a:r>
            <a:r>
              <a:rPr lang="en-US" sz="2800" baseline="30000" dirty="0"/>
              <a:t>nd</a:t>
            </a:r>
            <a:r>
              <a:rPr lang="en-US" sz="2800" dirty="0"/>
              <a:t> degree) and full thickness (3</a:t>
            </a:r>
            <a:r>
              <a:rPr lang="en-US" sz="2800" baseline="30000" dirty="0"/>
              <a:t>rd</a:t>
            </a:r>
            <a:r>
              <a:rPr lang="en-US" sz="2800" dirty="0"/>
              <a:t> degree) burns a patient has sustained in the context of how survivable the injury. </a:t>
            </a:r>
          </a:p>
        </p:txBody>
      </p:sp>
      <p:pic>
        <p:nvPicPr>
          <p:cNvPr id="4" name="Picture 2" descr="Overview Icon #129830 - Free Icons Library">
            <a:extLst>
              <a:ext uri="{FF2B5EF4-FFF2-40B4-BE49-F238E27FC236}">
                <a16:creationId xmlns:a16="http://schemas.microsoft.com/office/drawing/2014/main" id="{7B3CC5F5-11F7-43F1-B17A-F057E2F184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89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E9F9B-B8AB-4C69-A493-EF89128771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378"/>
          <a:stretch/>
        </p:blipFill>
        <p:spPr>
          <a:xfrm>
            <a:off x="3115336" y="85725"/>
            <a:ext cx="9220716" cy="6772275"/>
          </a:xfrm>
          <a:prstGeom prst="rect">
            <a:avLst/>
          </a:prstGeom>
        </p:spPr>
      </p:pic>
      <p:sp>
        <p:nvSpPr>
          <p:cNvPr id="2" name="Title 1">
            <a:extLst>
              <a:ext uri="{FF2B5EF4-FFF2-40B4-BE49-F238E27FC236}">
                <a16:creationId xmlns:a16="http://schemas.microsoft.com/office/drawing/2014/main" id="{E9D99E3C-BE12-4A6A-B410-3472C14468F0}"/>
              </a:ext>
            </a:extLst>
          </p:cNvPr>
          <p:cNvSpPr>
            <a:spLocks noGrp="1"/>
          </p:cNvSpPr>
          <p:nvPr>
            <p:ph type="title"/>
          </p:nvPr>
        </p:nvSpPr>
        <p:spPr>
          <a:xfrm>
            <a:off x="267039" y="657545"/>
            <a:ext cx="3304836" cy="1450757"/>
          </a:xfrm>
        </p:spPr>
        <p:txBody>
          <a:bodyPr>
            <a:normAutofit fontScale="90000"/>
          </a:bodyPr>
          <a:lstStyle/>
          <a:p>
            <a:r>
              <a:rPr lang="en-US" b="1" dirty="0"/>
              <a:t>Conventional Surge Capacity</a:t>
            </a:r>
          </a:p>
        </p:txBody>
      </p:sp>
    </p:spTree>
    <p:extLst>
      <p:ext uri="{BB962C8B-B14F-4D97-AF65-F5344CB8AC3E}">
        <p14:creationId xmlns:p14="http://schemas.microsoft.com/office/powerpoint/2010/main" val="3572501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0B3677-A649-4FA0-89D1-1ED50122B8C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194706" y="0"/>
            <a:ext cx="9052903" cy="6858000"/>
          </a:xfrm>
          <a:prstGeom prst="rect">
            <a:avLst/>
          </a:prstGeom>
        </p:spPr>
      </p:pic>
      <p:sp>
        <p:nvSpPr>
          <p:cNvPr id="2" name="Title 1">
            <a:extLst>
              <a:ext uri="{FF2B5EF4-FFF2-40B4-BE49-F238E27FC236}">
                <a16:creationId xmlns:a16="http://schemas.microsoft.com/office/drawing/2014/main" id="{4A7DD885-D659-4418-82D1-6B7C2BE005DC}"/>
              </a:ext>
            </a:extLst>
          </p:cNvPr>
          <p:cNvSpPr>
            <a:spLocks noGrp="1"/>
          </p:cNvSpPr>
          <p:nvPr>
            <p:ph type="title"/>
          </p:nvPr>
        </p:nvSpPr>
        <p:spPr>
          <a:xfrm>
            <a:off x="318762" y="710740"/>
            <a:ext cx="3374512" cy="1450757"/>
          </a:xfrm>
        </p:spPr>
        <p:txBody>
          <a:bodyPr>
            <a:normAutofit fontScale="90000"/>
          </a:bodyPr>
          <a:lstStyle/>
          <a:p>
            <a:r>
              <a:rPr lang="en-US" b="1" dirty="0"/>
              <a:t>Contingency Surge Capacity</a:t>
            </a:r>
          </a:p>
        </p:txBody>
      </p:sp>
    </p:spTree>
    <p:extLst>
      <p:ext uri="{BB962C8B-B14F-4D97-AF65-F5344CB8AC3E}">
        <p14:creationId xmlns:p14="http://schemas.microsoft.com/office/powerpoint/2010/main" val="1861270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59F2-CA66-4D2F-B5D6-87E7BF0EE636}"/>
              </a:ext>
            </a:extLst>
          </p:cNvPr>
          <p:cNvSpPr>
            <a:spLocks noGrp="1"/>
          </p:cNvSpPr>
          <p:nvPr>
            <p:ph type="title"/>
          </p:nvPr>
        </p:nvSpPr>
        <p:spPr>
          <a:xfrm>
            <a:off x="284524" y="3790950"/>
            <a:ext cx="2460112" cy="2828925"/>
          </a:xfrm>
        </p:spPr>
        <p:txBody>
          <a:bodyPr>
            <a:normAutofit fontScale="90000"/>
          </a:bodyPr>
          <a:lstStyle/>
          <a:p>
            <a:r>
              <a:rPr lang="en-US" b="1" dirty="0"/>
              <a:t>Crisis Surge Capacity</a:t>
            </a:r>
            <a:br>
              <a:rPr lang="en-US" b="1" dirty="0"/>
            </a:br>
            <a:br>
              <a:rPr lang="en-US" b="1" dirty="0"/>
            </a:br>
            <a:r>
              <a:rPr lang="en-US" b="1" dirty="0"/>
              <a:t> </a:t>
            </a:r>
            <a:br>
              <a:rPr lang="en-US" b="1" dirty="0"/>
            </a:br>
            <a:r>
              <a:rPr lang="en-US" sz="3600" dirty="0"/>
              <a:t>(Anticipated return to Conventional or Contingency Standard of Care in 120 hours)</a:t>
            </a:r>
            <a:endParaRPr lang="en-US" dirty="0"/>
          </a:p>
        </p:txBody>
      </p:sp>
      <p:pic>
        <p:nvPicPr>
          <p:cNvPr id="4" name="Picture 3">
            <a:extLst>
              <a:ext uri="{FF2B5EF4-FFF2-40B4-BE49-F238E27FC236}">
                <a16:creationId xmlns:a16="http://schemas.microsoft.com/office/drawing/2014/main" id="{0DF2DFBF-A3F6-424D-8955-23A0B7E6659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986934" y="200417"/>
            <a:ext cx="9205066" cy="6657584"/>
          </a:xfrm>
          <a:prstGeom prst="rect">
            <a:avLst/>
          </a:prstGeom>
        </p:spPr>
      </p:pic>
    </p:spTree>
    <p:extLst>
      <p:ext uri="{BB962C8B-B14F-4D97-AF65-F5344CB8AC3E}">
        <p14:creationId xmlns:p14="http://schemas.microsoft.com/office/powerpoint/2010/main" val="1010177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59F2-CA66-4D2F-B5D6-87E7BF0EE636}"/>
              </a:ext>
            </a:extLst>
          </p:cNvPr>
          <p:cNvSpPr>
            <a:spLocks noGrp="1"/>
          </p:cNvSpPr>
          <p:nvPr>
            <p:ph type="title"/>
          </p:nvPr>
        </p:nvSpPr>
        <p:spPr>
          <a:xfrm>
            <a:off x="347285" y="4662770"/>
            <a:ext cx="3524823" cy="1450757"/>
          </a:xfrm>
        </p:spPr>
        <p:txBody>
          <a:bodyPr>
            <a:normAutofit fontScale="90000"/>
          </a:bodyPr>
          <a:lstStyle/>
          <a:p>
            <a:r>
              <a:rPr lang="en-US" b="1" dirty="0"/>
              <a:t>Crisis Surge Capacity (Catastrophic Burn Care)</a:t>
            </a:r>
            <a:br>
              <a:rPr lang="en-US" b="1" dirty="0"/>
            </a:br>
            <a:br>
              <a:rPr lang="en-US" b="1" dirty="0"/>
            </a:br>
            <a:r>
              <a:rPr lang="en-US" sz="3600" dirty="0"/>
              <a:t>(Crisis care for indeterminant time period such as following the detonation of a nuclear weapon or a global pandemic.)</a:t>
            </a:r>
            <a:endParaRPr lang="en-US" dirty="0"/>
          </a:p>
        </p:txBody>
      </p:sp>
      <p:pic>
        <p:nvPicPr>
          <p:cNvPr id="4" name="Picture 3">
            <a:extLst>
              <a:ext uri="{FF2B5EF4-FFF2-40B4-BE49-F238E27FC236}">
                <a16:creationId xmlns:a16="http://schemas.microsoft.com/office/drawing/2014/main" id="{3C620AE9-42A6-49AC-952E-46327245AFA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660443" y="1"/>
            <a:ext cx="8531557" cy="6858000"/>
          </a:xfrm>
          <a:prstGeom prst="rect">
            <a:avLst/>
          </a:prstGeom>
        </p:spPr>
      </p:pic>
    </p:spTree>
    <p:extLst>
      <p:ext uri="{BB962C8B-B14F-4D97-AF65-F5344CB8AC3E}">
        <p14:creationId xmlns:p14="http://schemas.microsoft.com/office/powerpoint/2010/main" val="3888129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8A82-1B89-4731-9684-665B42055AB8}"/>
              </a:ext>
            </a:extLst>
          </p:cNvPr>
          <p:cNvSpPr>
            <a:spLocks noGrp="1"/>
          </p:cNvSpPr>
          <p:nvPr>
            <p:ph type="title"/>
          </p:nvPr>
        </p:nvSpPr>
        <p:spPr>
          <a:xfrm>
            <a:off x="1097280" y="286603"/>
            <a:ext cx="5178260" cy="1450757"/>
          </a:xfrm>
        </p:spPr>
        <p:txBody>
          <a:bodyPr/>
          <a:lstStyle/>
          <a:p>
            <a:r>
              <a:rPr lang="en-US" b="1" dirty="0"/>
              <a:t>Conclusion</a:t>
            </a:r>
          </a:p>
        </p:txBody>
      </p:sp>
      <p:sp>
        <p:nvSpPr>
          <p:cNvPr id="3" name="Content Placeholder 2">
            <a:extLst>
              <a:ext uri="{FF2B5EF4-FFF2-40B4-BE49-F238E27FC236}">
                <a16:creationId xmlns:a16="http://schemas.microsoft.com/office/drawing/2014/main" id="{238A6A62-52A2-49FC-8AC3-D8E9C8F7390C}"/>
              </a:ext>
            </a:extLst>
          </p:cNvPr>
          <p:cNvSpPr>
            <a:spLocks noGrp="1"/>
          </p:cNvSpPr>
          <p:nvPr>
            <p:ph idx="1"/>
          </p:nvPr>
        </p:nvSpPr>
        <p:spPr/>
        <p:txBody>
          <a:bodyPr>
            <a:normAutofit/>
          </a:bodyPr>
          <a:lstStyle/>
          <a:p>
            <a:r>
              <a:rPr lang="en-US" sz="2400" dirty="0"/>
              <a:t>Of the nearly 1,000,000 hospital beds in the US healthcare system, there are approximately 2000 beds found in burn centers in the US healthcare system</a:t>
            </a:r>
          </a:p>
          <a:p>
            <a:r>
              <a:rPr lang="en-US" sz="2400" dirty="0"/>
              <a:t>The supply of burn beds typically meets the demand, so the approximately 2000 meets much of the day-to-day needs. For disasters, that system can be quickly overwhelmed. </a:t>
            </a:r>
          </a:p>
          <a:p>
            <a:r>
              <a:rPr lang="en-US" sz="2400" dirty="0"/>
              <a:t>Local burn center can offer advice</a:t>
            </a:r>
          </a:p>
          <a:p>
            <a:r>
              <a:rPr lang="en-US" sz="2400" dirty="0"/>
              <a:t>There are regional burn center disaster coordinators who can also assist </a:t>
            </a:r>
          </a:p>
          <a:p>
            <a:r>
              <a:rPr lang="en-US" sz="2400" dirty="0"/>
              <a:t>The American Burn Association can provide physician consultation for large scale events</a:t>
            </a:r>
          </a:p>
        </p:txBody>
      </p:sp>
      <p:pic>
        <p:nvPicPr>
          <p:cNvPr id="4" name="Picture 3" descr="A close up of a sign&#10;&#10;Description automatically generated">
            <a:extLst>
              <a:ext uri="{FF2B5EF4-FFF2-40B4-BE49-F238E27FC236}">
                <a16:creationId xmlns:a16="http://schemas.microsoft.com/office/drawing/2014/main" id="{84960FB3-6AEB-44BB-B0AF-A312BDCDCBB4}"/>
              </a:ext>
            </a:extLst>
          </p:cNvPr>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a:ext>
            </a:extLst>
          </a:blip>
          <a:stretch>
            <a:fillRect/>
          </a:stretch>
        </p:blipFill>
        <p:spPr>
          <a:xfrm>
            <a:off x="7404100" y="-340692"/>
            <a:ext cx="4951827" cy="2332052"/>
          </a:xfrm>
          <a:prstGeom prst="rect">
            <a:avLst/>
          </a:prstGeom>
        </p:spPr>
      </p:pic>
    </p:spTree>
    <p:extLst>
      <p:ext uri="{BB962C8B-B14F-4D97-AF65-F5344CB8AC3E}">
        <p14:creationId xmlns:p14="http://schemas.microsoft.com/office/powerpoint/2010/main" val="3118946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45734"/>
            <a:ext cx="7975600" cy="4023360"/>
          </a:xfrm>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DEC88C32-D385-46D7-9A15-69AFF73D534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92260" y="3429000"/>
            <a:ext cx="2431315" cy="2431315"/>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BE3D9B76-5D0A-4CCF-9FF2-63663F8E8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267" y="2022698"/>
            <a:ext cx="1765299" cy="1120965"/>
          </a:xfrm>
          <a:prstGeom prst="rect">
            <a:avLst/>
          </a:prstGeom>
        </p:spPr>
      </p:pic>
      <p:sp>
        <p:nvSpPr>
          <p:cNvPr id="6" name="Rectangle 5">
            <a:extLst>
              <a:ext uri="{FF2B5EF4-FFF2-40B4-BE49-F238E27FC236}">
                <a16:creationId xmlns:a16="http://schemas.microsoft.com/office/drawing/2014/main" id="{20AA8858-3218-46B8-B42B-8D18441BEBB6}"/>
              </a:ext>
            </a:extLst>
          </p:cNvPr>
          <p:cNvSpPr/>
          <p:nvPr/>
        </p:nvSpPr>
        <p:spPr>
          <a:xfrm>
            <a:off x="1097280" y="1859340"/>
            <a:ext cx="8046720" cy="4154984"/>
          </a:xfrm>
          <a:prstGeom prst="rect">
            <a:avLst/>
          </a:prstGeom>
        </p:spPr>
        <p:txBody>
          <a:bodyPr wrap="square">
            <a:spAutoFit/>
          </a:bodyPr>
          <a:lstStyle/>
          <a:p>
            <a:pPr marL="457200" indent="-457200">
              <a:buFont typeface="+mj-lt"/>
              <a:buAutoNum type="arabicPeriod"/>
            </a:pPr>
            <a:r>
              <a:rPr lang="en-US" sz="2400" dirty="0"/>
              <a:t>The two most significant predictors of outcomes following a burn injury is TBSA and age.</a:t>
            </a:r>
          </a:p>
          <a:p>
            <a:pPr marL="457200" indent="-457200">
              <a:buFont typeface="+mj-lt"/>
              <a:buAutoNum type="arabicPeriod"/>
            </a:pPr>
            <a:r>
              <a:rPr lang="en-US" sz="2400" dirty="0"/>
              <a:t>The three most common mistakes in managing a burn injury are incorrect TBSA assessment, hypothermia and excessive resuscitation</a:t>
            </a:r>
          </a:p>
          <a:p>
            <a:pPr marL="457200" indent="-457200">
              <a:buFont typeface="+mj-lt"/>
              <a:buAutoNum type="arabicPeriod"/>
            </a:pPr>
            <a:r>
              <a:rPr lang="en-US" sz="2400" dirty="0"/>
              <a:t>There are far fewer burn beds than trauma beds in the US healthcare system</a:t>
            </a:r>
          </a:p>
          <a:p>
            <a:pPr marL="457200" indent="-457200">
              <a:buFont typeface="+mj-lt"/>
              <a:buAutoNum type="arabicPeriod"/>
            </a:pPr>
            <a:r>
              <a:rPr lang="en-US" sz="2400" dirty="0"/>
              <a:t>For blast injuries, burn injuries may be distracting and lead to overlooking traumatic injuries</a:t>
            </a:r>
          </a:p>
          <a:p>
            <a:pPr marL="457200" indent="-457200">
              <a:buFont typeface="+mj-lt"/>
              <a:buAutoNum type="arabicPeriod"/>
            </a:pPr>
            <a:r>
              <a:rPr lang="en-US" sz="2400" dirty="0"/>
              <a:t>Rule of nines is the simple and easiest approach for emergency assessment for the TBSA</a:t>
            </a:r>
          </a:p>
        </p:txBody>
      </p:sp>
    </p:spTree>
    <p:extLst>
      <p:ext uri="{BB962C8B-B14F-4D97-AF65-F5344CB8AC3E}">
        <p14:creationId xmlns:p14="http://schemas.microsoft.com/office/powerpoint/2010/main" val="1028877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A89C7D1-DED5-4F5F-8ABB-6B375CAC2D6B}"/>
              </a:ext>
            </a:extLst>
          </p:cNvPr>
          <p:cNvSpPr>
            <a:spLocks noGrp="1"/>
          </p:cNvSpPr>
          <p:nvPr>
            <p:ph idx="1"/>
          </p:nvPr>
        </p:nvSpPr>
        <p:spPr>
          <a:xfrm>
            <a:off x="727525" y="2113280"/>
            <a:ext cx="11170185" cy="2017449"/>
          </a:xfrm>
        </p:spPr>
        <p:txBody>
          <a:bodyPr anchor="t">
            <a:normAutofit/>
          </a:bodyPr>
          <a:lstStyle/>
          <a:p>
            <a:pPr marL="0" indent="0">
              <a:buNone/>
            </a:pPr>
            <a:r>
              <a:rPr lang="en-US" sz="4400" b="1"/>
              <a:t>Thank You.</a:t>
            </a:r>
          </a:p>
          <a:p>
            <a:pPr marL="0" indent="0">
              <a:buNone/>
            </a:pPr>
            <a:r>
              <a:rPr lang="en-US" sz="4400" b="1">
                <a:solidFill>
                  <a:srgbClr val="002060"/>
                </a:solidFill>
                <a:hlinkClick r:id="rId2"/>
              </a:rPr>
              <a:t>rkearns@uno.edu</a:t>
            </a:r>
            <a:r>
              <a:rPr lang="en-US" sz="4400" b="1">
                <a:solidFill>
                  <a:srgbClr val="002060"/>
                </a:solidFill>
              </a:rPr>
              <a:t> </a:t>
            </a:r>
          </a:p>
        </p:txBody>
      </p:sp>
    </p:spTree>
    <p:extLst>
      <p:ext uri="{BB962C8B-B14F-4D97-AF65-F5344CB8AC3E}">
        <p14:creationId xmlns:p14="http://schemas.microsoft.com/office/powerpoint/2010/main" val="912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14E-977A-4768-9B95-AEAF80362B35}"/>
              </a:ext>
            </a:extLst>
          </p:cNvPr>
          <p:cNvSpPr>
            <a:spLocks noGrp="1"/>
          </p:cNvSpPr>
          <p:nvPr>
            <p:ph type="title"/>
          </p:nvPr>
        </p:nvSpPr>
        <p:spPr>
          <a:xfrm>
            <a:off x="1066800" y="0"/>
            <a:ext cx="10058400" cy="656372"/>
          </a:xfrm>
        </p:spPr>
        <p:txBody>
          <a:bodyPr>
            <a:normAutofit fontScale="90000"/>
          </a:bodyPr>
          <a:lstStyle/>
          <a:p>
            <a:pPr algn="ctr"/>
            <a:r>
              <a:rPr lang="en-US" b="1" dirty="0"/>
              <a:t>References</a:t>
            </a:r>
          </a:p>
        </p:txBody>
      </p:sp>
      <p:sp>
        <p:nvSpPr>
          <p:cNvPr id="3" name="Content Placeholder 2">
            <a:extLst>
              <a:ext uri="{FF2B5EF4-FFF2-40B4-BE49-F238E27FC236}">
                <a16:creationId xmlns:a16="http://schemas.microsoft.com/office/drawing/2014/main" id="{BD44EDE5-EA18-4DAF-BDC5-CF5250530FA1}"/>
              </a:ext>
            </a:extLst>
          </p:cNvPr>
          <p:cNvSpPr>
            <a:spLocks noGrp="1"/>
          </p:cNvSpPr>
          <p:nvPr>
            <p:ph idx="1"/>
          </p:nvPr>
        </p:nvSpPr>
        <p:spPr>
          <a:xfrm>
            <a:off x="0" y="656371"/>
            <a:ext cx="12192000" cy="6115903"/>
          </a:xfrm>
          <a:solidFill>
            <a:schemeClr val="bg1"/>
          </a:solidFill>
        </p:spPr>
        <p:txBody>
          <a:bodyPr numCol="2">
            <a:normAutofit fontScale="92500"/>
          </a:bodyPr>
          <a:lstStyle/>
          <a:p>
            <a:pPr>
              <a:lnSpc>
                <a:spcPct val="120000"/>
              </a:lnSpc>
              <a:spcBef>
                <a:spcPts val="0"/>
              </a:spcBef>
              <a:spcAft>
                <a:spcPts val="0"/>
              </a:spcAft>
            </a:pPr>
            <a:r>
              <a:rPr lang="en-US" sz="1600" dirty="0"/>
              <a:t>1.	Committee on Crisis Standards of Care </a:t>
            </a:r>
            <a:r>
              <a:rPr lang="en-US" sz="1600" dirty="0" err="1"/>
              <a:t>ATfI</a:t>
            </a:r>
            <a:r>
              <a:rPr lang="en-US" sz="1600" dirty="0"/>
              <a:t>, Triggers, Board on Health Sciences P, Institute of M. In: </a:t>
            </a:r>
            <a:r>
              <a:rPr lang="en-US" sz="1600" dirty="0" err="1"/>
              <a:t>Hanfling</a:t>
            </a:r>
            <a:r>
              <a:rPr lang="en-US" sz="1600" dirty="0"/>
              <a:t> D, Hick JL, Stroud C, eds. </a:t>
            </a:r>
            <a:r>
              <a:rPr lang="en-US" sz="1600" i="1" dirty="0"/>
              <a:t>Crisis Standards of Care: A Toolkit for Indicators and Triggers.</a:t>
            </a:r>
            <a:r>
              <a:rPr lang="en-US" sz="1600" dirty="0"/>
              <a:t> Washington (DC): National Academies Press (US). Copyright 2013 by the National Academy of Sciences. All rights reserved.; 2013.</a:t>
            </a:r>
          </a:p>
          <a:p>
            <a:pPr>
              <a:lnSpc>
                <a:spcPct val="120000"/>
              </a:lnSpc>
              <a:spcBef>
                <a:spcPts val="0"/>
              </a:spcBef>
              <a:spcAft>
                <a:spcPts val="0"/>
              </a:spcAft>
            </a:pPr>
            <a:r>
              <a:rPr lang="en-US" sz="1600" dirty="0"/>
              <a:t>2.	</a:t>
            </a:r>
            <a:r>
              <a:rPr lang="en-US" sz="1600" dirty="0" err="1"/>
              <a:t>Saffle</a:t>
            </a:r>
            <a:r>
              <a:rPr lang="en-US" sz="1600" dirty="0"/>
              <a:t> JR, Gibran N, Jordan M. Defining the ratio of outcomes to resources for triage of burn patients in mass casualties. </a:t>
            </a:r>
            <a:r>
              <a:rPr lang="en-US" sz="1600" i="1" dirty="0"/>
              <a:t>J Burn Care </a:t>
            </a:r>
            <a:r>
              <a:rPr lang="en-US" sz="1600" i="1" dirty="0" err="1"/>
              <a:t>Rehabil</a:t>
            </a:r>
            <a:r>
              <a:rPr lang="en-US" sz="1600" i="1" dirty="0"/>
              <a:t>. </a:t>
            </a:r>
            <a:r>
              <a:rPr lang="en-US" sz="1600" dirty="0"/>
              <a:t>2005;26(6):478-482.</a:t>
            </a:r>
          </a:p>
          <a:p>
            <a:pPr>
              <a:lnSpc>
                <a:spcPct val="120000"/>
              </a:lnSpc>
              <a:spcBef>
                <a:spcPts val="0"/>
              </a:spcBef>
              <a:spcAft>
                <a:spcPts val="0"/>
              </a:spcAft>
            </a:pPr>
            <a:r>
              <a:rPr lang="en-US" sz="1600" dirty="0"/>
              <a:t>3.	Taylor S, Jeng J, </a:t>
            </a:r>
            <a:r>
              <a:rPr lang="en-US" sz="1600" dirty="0" err="1"/>
              <a:t>Saffle</a:t>
            </a:r>
            <a:r>
              <a:rPr lang="en-US" sz="1600" dirty="0"/>
              <a:t> JR, Sen S, Greenhalgh DG, Palmieri TL. Redefining the outcomes to resources ratio for burn patient triage in a mass casualty. </a:t>
            </a:r>
            <a:r>
              <a:rPr lang="en-US" sz="1600" i="1" dirty="0"/>
              <a:t>J Burn Care Res. </a:t>
            </a:r>
            <a:r>
              <a:rPr lang="en-US" sz="1600" dirty="0"/>
              <a:t>2014;35(1):41-45.</a:t>
            </a:r>
          </a:p>
          <a:p>
            <a:pPr>
              <a:lnSpc>
                <a:spcPct val="120000"/>
              </a:lnSpc>
              <a:spcBef>
                <a:spcPts val="0"/>
              </a:spcBef>
              <a:spcAft>
                <a:spcPts val="0"/>
              </a:spcAft>
            </a:pPr>
            <a:r>
              <a:rPr lang="en-US" sz="1600" dirty="0"/>
              <a:t>4.	Tompkins RG. Survival from burns in the new millennium: 70 years' experience from a single institution. </a:t>
            </a:r>
            <a:r>
              <a:rPr lang="en-US" sz="1600" i="1" dirty="0"/>
              <a:t>Annals of surgery. </a:t>
            </a:r>
            <a:r>
              <a:rPr lang="en-US" sz="1600" dirty="0"/>
              <a:t>2015;261(2):263-268.</a:t>
            </a:r>
          </a:p>
          <a:p>
            <a:pPr>
              <a:lnSpc>
                <a:spcPct val="120000"/>
              </a:lnSpc>
              <a:spcBef>
                <a:spcPts val="0"/>
              </a:spcBef>
              <a:spcAft>
                <a:spcPts val="0"/>
              </a:spcAft>
            </a:pPr>
            <a:r>
              <a:rPr lang="en-US" sz="1600" dirty="0"/>
              <a:t>5.	</a:t>
            </a:r>
            <a:r>
              <a:rPr lang="en-US" sz="1600" dirty="0" err="1"/>
              <a:t>Goverman</a:t>
            </a:r>
            <a:r>
              <a:rPr lang="en-US" sz="1600" dirty="0"/>
              <a:t> J, Mathews K, Nadler D, et al. Satisfaction with life after burn: A Burn Model System National Database Study. </a:t>
            </a:r>
            <a:r>
              <a:rPr lang="en-US" sz="1600" i="1" dirty="0"/>
              <a:t>Burns : journal of the International Society for Burn Injuries. </a:t>
            </a:r>
            <a:r>
              <a:rPr lang="en-US" sz="1600" dirty="0"/>
              <a:t>2016;42(5):1067-1073.</a:t>
            </a:r>
          </a:p>
          <a:p>
            <a:pPr>
              <a:lnSpc>
                <a:spcPct val="120000"/>
              </a:lnSpc>
              <a:spcBef>
                <a:spcPts val="0"/>
              </a:spcBef>
              <a:spcAft>
                <a:spcPts val="0"/>
              </a:spcAft>
            </a:pPr>
            <a:r>
              <a:rPr lang="en-US" sz="1600" dirty="0"/>
              <a:t>6.	National Academies of Sciences E, Medicine. </a:t>
            </a:r>
            <a:r>
              <a:rPr lang="en-US" sz="1600" i="1" dirty="0"/>
              <a:t>A National Trauma Care System: Integrating Military and Civilian Trauma Systems to Achieve Zero Preventable Deaths After Injury.</a:t>
            </a:r>
            <a:r>
              <a:rPr lang="en-US" sz="1600" dirty="0"/>
              <a:t> Washington, DC: The National Academies Press; 2016.</a:t>
            </a:r>
          </a:p>
          <a:p>
            <a:pPr>
              <a:lnSpc>
                <a:spcPct val="120000"/>
              </a:lnSpc>
              <a:spcBef>
                <a:spcPts val="0"/>
              </a:spcBef>
              <a:spcAft>
                <a:spcPts val="0"/>
              </a:spcAft>
            </a:pPr>
            <a:r>
              <a:rPr lang="en-US" sz="1600" dirty="0"/>
              <a:t>7.	Wachtel TL, Cowan ML, Reardon JD. Developing a regional and national burn disaster response. </a:t>
            </a:r>
            <a:r>
              <a:rPr lang="en-US" sz="1600" i="1" dirty="0"/>
              <a:t>J Burn Care </a:t>
            </a:r>
            <a:r>
              <a:rPr lang="en-US" sz="1600" i="1" dirty="0" err="1"/>
              <a:t>Rehabil</a:t>
            </a:r>
            <a:r>
              <a:rPr lang="en-US" sz="1600" i="1" dirty="0"/>
              <a:t>. </a:t>
            </a:r>
            <a:r>
              <a:rPr lang="en-US" sz="1600" dirty="0"/>
              <a:t>1989;10(6):561-567.</a:t>
            </a:r>
          </a:p>
          <a:p>
            <a:pPr>
              <a:lnSpc>
                <a:spcPct val="120000"/>
              </a:lnSpc>
              <a:spcBef>
                <a:spcPts val="0"/>
              </a:spcBef>
              <a:spcAft>
                <a:spcPts val="0"/>
              </a:spcAft>
            </a:pPr>
            <a:r>
              <a:rPr lang="en-US" sz="1600" dirty="0"/>
              <a:t>8.	</a:t>
            </a:r>
            <a:r>
              <a:rPr lang="en-US" sz="1600" dirty="0" err="1"/>
              <a:t>Gamelli</a:t>
            </a:r>
            <a:r>
              <a:rPr lang="en-US" sz="1600" dirty="0"/>
              <a:t> RL, Purdue GF, Greenhalgh DG, et al. Disaster Management and the ABA Plan. </a:t>
            </a:r>
            <a:r>
              <a:rPr lang="en-US" sz="1600" i="1" dirty="0"/>
              <a:t>J Burn Care </a:t>
            </a:r>
            <a:r>
              <a:rPr lang="en-US" sz="1600" i="1" dirty="0" err="1"/>
              <a:t>Rehabil</a:t>
            </a:r>
            <a:r>
              <a:rPr lang="en-US" sz="1600" i="1" dirty="0"/>
              <a:t>. </a:t>
            </a:r>
            <a:r>
              <a:rPr lang="en-US" sz="1600" dirty="0"/>
              <a:t>2005;26(2):102-106.</a:t>
            </a:r>
          </a:p>
          <a:p>
            <a:pPr>
              <a:lnSpc>
                <a:spcPct val="120000"/>
              </a:lnSpc>
              <a:spcBef>
                <a:spcPts val="0"/>
              </a:spcBef>
              <a:spcAft>
                <a:spcPts val="0"/>
              </a:spcAft>
            </a:pPr>
            <a:r>
              <a:rPr lang="en-US" sz="1600" dirty="0"/>
              <a:t>9.	</a:t>
            </a:r>
            <a:r>
              <a:rPr lang="en-US" sz="1600" dirty="0" err="1"/>
              <a:t>Barillo</a:t>
            </a:r>
            <a:r>
              <a:rPr lang="en-US" sz="1600" dirty="0"/>
              <a:t> DJ, </a:t>
            </a:r>
            <a:r>
              <a:rPr lang="en-US" sz="1600" dirty="0" err="1"/>
              <a:t>Dimick</a:t>
            </a:r>
            <a:r>
              <a:rPr lang="en-US" sz="1600" dirty="0"/>
              <a:t> AR, Cairns BA, Hardin WD, Acker JE, 3rd, Peck MD. The Southern Region burn disaster plan. </a:t>
            </a:r>
            <a:r>
              <a:rPr lang="en-US" sz="1600" i="1" dirty="0"/>
              <a:t>J Burn Care Res. </a:t>
            </a:r>
            <a:r>
              <a:rPr lang="en-US" sz="1600" dirty="0"/>
              <a:t>2006;27(5):589-595.</a:t>
            </a:r>
          </a:p>
          <a:p>
            <a:pPr>
              <a:lnSpc>
                <a:spcPct val="120000"/>
              </a:lnSpc>
              <a:spcBef>
                <a:spcPts val="0"/>
              </a:spcBef>
              <a:spcAft>
                <a:spcPts val="0"/>
              </a:spcAft>
            </a:pPr>
            <a:r>
              <a:rPr lang="en-US" sz="1600" dirty="0"/>
              <a:t>10.	Kearns R, Holmes </a:t>
            </a:r>
            <a:r>
              <a:rPr lang="en-US" sz="1600" dirty="0" err="1"/>
              <a:t>Jt</a:t>
            </a:r>
            <a:r>
              <a:rPr lang="en-US" sz="1600" dirty="0"/>
              <a:t>, Cairns B. Burn disaster preparedness and the southern region of the United States. </a:t>
            </a:r>
            <a:r>
              <a:rPr lang="en-US" sz="1600" i="1" dirty="0"/>
              <a:t>Southern medical journal. </a:t>
            </a:r>
            <a:r>
              <a:rPr lang="en-US" sz="1600" dirty="0"/>
              <a:t>2013;106(1):69-73.</a:t>
            </a:r>
          </a:p>
          <a:p>
            <a:pPr>
              <a:lnSpc>
                <a:spcPct val="120000"/>
              </a:lnSpc>
              <a:spcBef>
                <a:spcPts val="0"/>
              </a:spcBef>
              <a:spcAft>
                <a:spcPts val="0"/>
              </a:spcAft>
            </a:pPr>
            <a:r>
              <a:rPr lang="en-US" sz="1600" dirty="0"/>
              <a:t>11.	</a:t>
            </a:r>
            <a:r>
              <a:rPr lang="en-US" sz="1600" dirty="0" err="1"/>
              <a:t>Petinaux</a:t>
            </a:r>
            <a:r>
              <a:rPr lang="en-US" sz="1600" dirty="0"/>
              <a:t> B, Valenta AL, </a:t>
            </a:r>
            <a:r>
              <a:rPr lang="en-US" sz="1600" dirty="0" err="1"/>
              <a:t>Deatley</a:t>
            </a:r>
            <a:r>
              <a:rPr lang="en-US" sz="1600" dirty="0"/>
              <a:t> C, Conlon KM, Ott JD, Jeng JC. District of Columbia Emergency Healthcare Coalition Burn Mass Casualty Plan: Development to Exercise Date. </a:t>
            </a:r>
            <a:r>
              <a:rPr lang="en-US" sz="1600" i="1" dirty="0"/>
              <a:t>J Burn Care Res. </a:t>
            </a:r>
            <a:r>
              <a:rPr lang="en-US" sz="1600" dirty="0"/>
              <a:t>2017;38(1):e299-e305.</a:t>
            </a:r>
          </a:p>
          <a:p>
            <a:pPr>
              <a:lnSpc>
                <a:spcPct val="120000"/>
              </a:lnSpc>
              <a:spcBef>
                <a:spcPts val="0"/>
              </a:spcBef>
              <a:spcAft>
                <a:spcPts val="0"/>
              </a:spcAft>
            </a:pPr>
            <a:r>
              <a:rPr lang="en-US" sz="1600" dirty="0"/>
              <a:t>12.	Yurt RW, Lazar EJ, Leahy NE, et al. Burn disaster response planning: an urban region's approach. </a:t>
            </a:r>
            <a:r>
              <a:rPr lang="en-US" sz="1600" i="1" dirty="0"/>
              <a:t>J Burn Care Res. </a:t>
            </a:r>
            <a:r>
              <a:rPr lang="en-US" sz="1600" dirty="0"/>
              <a:t>2008;29(1):158-165.</a:t>
            </a:r>
          </a:p>
          <a:p>
            <a:pPr>
              <a:lnSpc>
                <a:spcPct val="120000"/>
              </a:lnSpc>
              <a:spcBef>
                <a:spcPts val="0"/>
              </a:spcBef>
              <a:spcAft>
                <a:spcPts val="0"/>
              </a:spcAft>
            </a:pPr>
            <a:r>
              <a:rPr lang="en-US" sz="1600" dirty="0"/>
              <a:t>13.	Leahy NE, Yurt RW, Lazar EJ, et al. Burn disaster response planning in New York City: updated recommendations for best practices. </a:t>
            </a:r>
            <a:r>
              <a:rPr lang="en-US" sz="1600" i="1" dirty="0"/>
              <a:t>J Burn Care Res. </a:t>
            </a:r>
            <a:r>
              <a:rPr lang="en-US" sz="1600" dirty="0"/>
              <a:t>2012;33(5):587-594.</a:t>
            </a:r>
          </a:p>
          <a:p>
            <a:pPr>
              <a:lnSpc>
                <a:spcPct val="120000"/>
              </a:lnSpc>
              <a:spcBef>
                <a:spcPts val="0"/>
              </a:spcBef>
              <a:spcAft>
                <a:spcPts val="0"/>
              </a:spcAft>
            </a:pPr>
            <a:r>
              <a:rPr lang="en-US" sz="1600" dirty="0"/>
              <a:t>14.	Conlon KM, </a:t>
            </a:r>
            <a:r>
              <a:rPr lang="en-US" sz="1600" dirty="0" err="1"/>
              <a:t>Ruhren</a:t>
            </a:r>
            <a:r>
              <a:rPr lang="en-US" sz="1600" dirty="0"/>
              <a:t> C, Johansen S, et al. Developing and implementing a plan for large-scale burn disaster response in New Jersey. </a:t>
            </a:r>
            <a:r>
              <a:rPr lang="en-US" sz="1600" i="1" dirty="0"/>
              <a:t>J Burn Care Res. </a:t>
            </a:r>
            <a:r>
              <a:rPr lang="en-US" sz="1600" dirty="0"/>
              <a:t>2014;35(1):e14-20.</a:t>
            </a:r>
          </a:p>
          <a:p>
            <a:endParaRPr lang="en-US" sz="1600" dirty="0"/>
          </a:p>
        </p:txBody>
      </p:sp>
    </p:spTree>
    <p:extLst>
      <p:ext uri="{BB962C8B-B14F-4D97-AF65-F5344CB8AC3E}">
        <p14:creationId xmlns:p14="http://schemas.microsoft.com/office/powerpoint/2010/main" val="212448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14E-977A-4768-9B95-AEAF80362B35}"/>
              </a:ext>
            </a:extLst>
          </p:cNvPr>
          <p:cNvSpPr>
            <a:spLocks noGrp="1"/>
          </p:cNvSpPr>
          <p:nvPr>
            <p:ph type="title"/>
          </p:nvPr>
        </p:nvSpPr>
        <p:spPr>
          <a:xfrm>
            <a:off x="1066800" y="0"/>
            <a:ext cx="10058400" cy="656372"/>
          </a:xfrm>
        </p:spPr>
        <p:txBody>
          <a:bodyPr>
            <a:normAutofit fontScale="90000"/>
          </a:bodyPr>
          <a:lstStyle/>
          <a:p>
            <a:pPr algn="ctr"/>
            <a:r>
              <a:rPr lang="en-US" b="1" dirty="0"/>
              <a:t>References cont.</a:t>
            </a:r>
          </a:p>
        </p:txBody>
      </p:sp>
      <p:sp>
        <p:nvSpPr>
          <p:cNvPr id="3" name="Content Placeholder 2">
            <a:extLst>
              <a:ext uri="{FF2B5EF4-FFF2-40B4-BE49-F238E27FC236}">
                <a16:creationId xmlns:a16="http://schemas.microsoft.com/office/drawing/2014/main" id="{BD44EDE5-EA18-4DAF-BDC5-CF5250530FA1}"/>
              </a:ext>
            </a:extLst>
          </p:cNvPr>
          <p:cNvSpPr>
            <a:spLocks noGrp="1"/>
          </p:cNvSpPr>
          <p:nvPr>
            <p:ph idx="1"/>
          </p:nvPr>
        </p:nvSpPr>
        <p:spPr>
          <a:xfrm>
            <a:off x="0" y="656371"/>
            <a:ext cx="12192000" cy="6115903"/>
          </a:xfrm>
          <a:solidFill>
            <a:schemeClr val="bg1"/>
          </a:solidFill>
        </p:spPr>
        <p:txBody>
          <a:bodyPr numCol="2">
            <a:normAutofit/>
          </a:bodyPr>
          <a:lstStyle/>
          <a:p>
            <a:pPr>
              <a:lnSpc>
                <a:spcPct val="120000"/>
              </a:lnSpc>
              <a:spcBef>
                <a:spcPts val="0"/>
              </a:spcBef>
              <a:spcAft>
                <a:spcPts val="0"/>
              </a:spcAft>
            </a:pPr>
            <a:r>
              <a:rPr lang="en-US" sz="1600" dirty="0"/>
              <a:t>15.	Vandenberg V, Amara R, Crabtree J, </a:t>
            </a:r>
            <a:r>
              <a:rPr lang="en-US" sz="1600" dirty="0" err="1"/>
              <a:t>Fruhwirth</a:t>
            </a:r>
            <a:r>
              <a:rPr lang="en-US" sz="1600" dirty="0"/>
              <a:t> K, </a:t>
            </a:r>
            <a:r>
              <a:rPr lang="en-US" sz="1600" dirty="0" err="1"/>
              <a:t>Rifenburg</a:t>
            </a:r>
            <a:r>
              <a:rPr lang="en-US" sz="1600" dirty="0"/>
              <a:t> J, Garner W. Burn surge for Los Angeles County, California. </a:t>
            </a:r>
            <a:r>
              <a:rPr lang="en-US" sz="1600" i="1" dirty="0"/>
              <a:t>J Trauma. </a:t>
            </a:r>
            <a:r>
              <a:rPr lang="en-US" sz="1600" dirty="0"/>
              <a:t>2009;67(2 Suppl):S143-146.</a:t>
            </a:r>
          </a:p>
          <a:p>
            <a:pPr>
              <a:lnSpc>
                <a:spcPct val="120000"/>
              </a:lnSpc>
              <a:spcBef>
                <a:spcPts val="0"/>
              </a:spcBef>
              <a:spcAft>
                <a:spcPts val="0"/>
              </a:spcAft>
            </a:pPr>
            <a:r>
              <a:rPr lang="en-US" sz="1600" dirty="0"/>
              <a:t>16.	Kearns RD, Cairns BA, Holmes IV JH, </a:t>
            </a:r>
            <a:r>
              <a:rPr lang="en-US" sz="1600" dirty="0" err="1"/>
              <a:t>Sagraves</a:t>
            </a:r>
            <a:r>
              <a:rPr lang="en-US" sz="1600" dirty="0"/>
              <a:t> SG. The North Carolina Burn Surge Disaster Plan for Emergency Medical Services and Hospitals. University of North Carolina. </a:t>
            </a:r>
            <a:r>
              <a:rPr lang="en-US" sz="1600" u="sng" dirty="0">
                <a:hlinkClick r:id="rId2"/>
              </a:rPr>
              <a:t>www.ncburndisaster.org</a:t>
            </a:r>
            <a:r>
              <a:rPr lang="en-US" sz="1600" dirty="0"/>
              <a:t>. Published 2012. Updated March 31, 2012. Accessed Jan 30, 2014.</a:t>
            </a:r>
          </a:p>
          <a:p>
            <a:pPr>
              <a:lnSpc>
                <a:spcPct val="120000"/>
              </a:lnSpc>
              <a:spcBef>
                <a:spcPts val="0"/>
              </a:spcBef>
              <a:spcAft>
                <a:spcPts val="0"/>
              </a:spcAft>
            </a:pPr>
            <a:r>
              <a:rPr lang="en-US" sz="1600" dirty="0"/>
              <a:t>17.	Hickerson WL, Ryan CM, Conlon KM, et al. What's in a Name? Recent Key Projects of the Committee on Organization and Delivery of Burn Care. </a:t>
            </a:r>
            <a:r>
              <a:rPr lang="en-US" sz="1600" i="1" dirty="0"/>
              <a:t>J Burn Care Res. </a:t>
            </a:r>
            <a:r>
              <a:rPr lang="en-US" sz="1600" dirty="0"/>
              <a:t>2015;36(6):619-625.</a:t>
            </a:r>
          </a:p>
          <a:p>
            <a:pPr>
              <a:lnSpc>
                <a:spcPct val="120000"/>
              </a:lnSpc>
              <a:spcBef>
                <a:spcPts val="0"/>
              </a:spcBef>
              <a:spcAft>
                <a:spcPts val="0"/>
              </a:spcAft>
            </a:pPr>
            <a:r>
              <a:rPr lang="en-US" sz="1600" dirty="0"/>
              <a:t>18.	Jeng JC. A Quartet of American Burn Association Clinical Guidelines for Austere Condition Burn Care: Gestation, Collaboration, Future Impact, and Post Humus Dedication. </a:t>
            </a:r>
            <a:r>
              <a:rPr lang="en-US" sz="1600" i="1" dirty="0"/>
              <a:t>J Burn Care Res. </a:t>
            </a:r>
            <a:r>
              <a:rPr lang="en-US" sz="1600" dirty="0"/>
              <a:t>2017;38(5):e883.</a:t>
            </a:r>
          </a:p>
          <a:p>
            <a:pPr>
              <a:lnSpc>
                <a:spcPct val="120000"/>
              </a:lnSpc>
              <a:spcBef>
                <a:spcPts val="0"/>
              </a:spcBef>
              <a:spcAft>
                <a:spcPts val="0"/>
              </a:spcAft>
            </a:pPr>
            <a:r>
              <a:rPr lang="en-US" sz="1600" dirty="0"/>
              <a:t>19.	Kearns RD, Conlon KM, Matherly AF, et al. Guidelines for Burn Care Under Austere Conditions: Introduction to Burn Disaster, Airway and Ventilator Management, and Fluid Resuscitation. </a:t>
            </a:r>
            <a:r>
              <a:rPr lang="en-US" sz="1600" i="1" dirty="0"/>
              <a:t>J Burn Care Res. </a:t>
            </a:r>
            <a:r>
              <a:rPr lang="en-US" sz="1600" dirty="0"/>
              <a:t>2016;37(5):e427-439.</a:t>
            </a:r>
          </a:p>
          <a:p>
            <a:pPr>
              <a:lnSpc>
                <a:spcPct val="120000"/>
              </a:lnSpc>
              <a:spcBef>
                <a:spcPts val="0"/>
              </a:spcBef>
              <a:spcAft>
                <a:spcPts val="0"/>
              </a:spcAft>
            </a:pPr>
            <a:r>
              <a:rPr lang="en-US" sz="1600" dirty="0"/>
              <a:t>20.	</a:t>
            </a:r>
            <a:r>
              <a:rPr lang="en-US" sz="1600" dirty="0" err="1"/>
              <a:t>Cancio</a:t>
            </a:r>
            <a:r>
              <a:rPr lang="en-US" sz="1600" dirty="0"/>
              <a:t> LC, </a:t>
            </a:r>
            <a:r>
              <a:rPr lang="en-US" sz="1600" dirty="0" err="1"/>
              <a:t>Barillo</a:t>
            </a:r>
            <a:r>
              <a:rPr lang="en-US" sz="1600" dirty="0"/>
              <a:t> DJ, Kearns RD, et al. Guidelines for Burn Care Under Austere Conditions: Surgical and Nonsurgical Wound Management. </a:t>
            </a:r>
            <a:r>
              <a:rPr lang="en-US" sz="1600" i="1" dirty="0"/>
              <a:t>J Burn Care Res. </a:t>
            </a:r>
            <a:r>
              <a:rPr lang="en-US" sz="1600" dirty="0"/>
              <a:t>2017;38(4):203-214.</a:t>
            </a:r>
          </a:p>
          <a:p>
            <a:pPr>
              <a:lnSpc>
                <a:spcPct val="120000"/>
              </a:lnSpc>
              <a:spcBef>
                <a:spcPts val="0"/>
              </a:spcBef>
              <a:spcAft>
                <a:spcPts val="0"/>
              </a:spcAft>
            </a:pPr>
            <a:r>
              <a:rPr lang="en-US" sz="1600" dirty="0"/>
              <a:t>21.	</a:t>
            </a:r>
            <a:r>
              <a:rPr lang="en-US" sz="1600" dirty="0" err="1"/>
              <a:t>Cancio</a:t>
            </a:r>
            <a:r>
              <a:rPr lang="en-US" sz="1600" dirty="0"/>
              <a:t> LC, Sheridan RL, Dent R, et al. Guidelines for Burn Care Under Austere Conditions: Special Etiologies: Blast, Radiation, and Chemical Injuries. </a:t>
            </a:r>
            <a:r>
              <a:rPr lang="en-US" sz="1600" i="1" dirty="0"/>
              <a:t>J Burn Care Res. </a:t>
            </a:r>
            <a:r>
              <a:rPr lang="en-US" sz="1600" dirty="0"/>
              <a:t>2017;38(1):e482-e496.</a:t>
            </a:r>
          </a:p>
          <a:p>
            <a:pPr>
              <a:lnSpc>
                <a:spcPct val="120000"/>
              </a:lnSpc>
              <a:spcBef>
                <a:spcPts val="0"/>
              </a:spcBef>
              <a:spcAft>
                <a:spcPts val="0"/>
              </a:spcAft>
            </a:pPr>
            <a:r>
              <a:rPr lang="en-US" sz="1600" dirty="0"/>
              <a:t>22.	Young AW, Graves C, </a:t>
            </a:r>
            <a:r>
              <a:rPr lang="en-US" sz="1600" dirty="0" err="1"/>
              <a:t>Kowalske</a:t>
            </a:r>
            <a:r>
              <a:rPr lang="en-US" sz="1600" dirty="0"/>
              <a:t> KJ, et al. Guideline for Burn Care Under Austere Conditions: Special Care Topics. </a:t>
            </a:r>
            <a:r>
              <a:rPr lang="en-US" sz="1600" i="1" dirty="0"/>
              <a:t>J Burn Care Res. </a:t>
            </a:r>
            <a:r>
              <a:rPr lang="en-US" sz="1600" dirty="0"/>
              <a:t>2017;38(2):e497-e509.</a:t>
            </a:r>
          </a:p>
          <a:p>
            <a:pPr>
              <a:lnSpc>
                <a:spcPct val="120000"/>
              </a:lnSpc>
              <a:spcBef>
                <a:spcPts val="0"/>
              </a:spcBef>
              <a:spcAft>
                <a:spcPts val="0"/>
              </a:spcAft>
            </a:pPr>
            <a:r>
              <a:rPr lang="en-US" sz="1600" dirty="0"/>
              <a:t>23.	National Academies of Sciences E, Medicine, Health, et al. The National Academies Collection: Reports funded by National Institutes of Health. In: </a:t>
            </a:r>
            <a:r>
              <a:rPr lang="en-US" sz="1600" dirty="0" err="1"/>
              <a:t>Wollek</a:t>
            </a:r>
            <a:r>
              <a:rPr lang="en-US" sz="1600" dirty="0"/>
              <a:t> S, Kahn B, Pray L, eds. </a:t>
            </a:r>
            <a:r>
              <a:rPr lang="en-US" sz="1600" i="1" dirty="0"/>
              <a:t>Exploring Medical and Public Health Preparedness for a Nuclear Incident: Proceedings of a Workshop.</a:t>
            </a:r>
            <a:r>
              <a:rPr lang="en-US" sz="1600" dirty="0"/>
              <a:t> Vol Updating Planning Assumptions of Nuclear Preparedness. Washington (DC): National Academies Press (US) Copyright 2019 by the National Academy of Sciences. All rights reserved.; 2019.</a:t>
            </a:r>
          </a:p>
          <a:p>
            <a:pPr>
              <a:lnSpc>
                <a:spcPct val="120000"/>
              </a:lnSpc>
              <a:spcBef>
                <a:spcPts val="0"/>
              </a:spcBef>
              <a:spcAft>
                <a:spcPts val="0"/>
              </a:spcAft>
            </a:pPr>
            <a:r>
              <a:rPr lang="en-US" sz="1600" dirty="0"/>
              <a:t>24.	Hick JL, </a:t>
            </a:r>
            <a:r>
              <a:rPr lang="en-US" sz="1600" dirty="0" err="1"/>
              <a:t>Einav</a:t>
            </a:r>
            <a:r>
              <a:rPr lang="en-US" sz="1600" dirty="0"/>
              <a:t> S, </a:t>
            </a:r>
            <a:r>
              <a:rPr lang="en-US" sz="1600" dirty="0" err="1"/>
              <a:t>Hanfling</a:t>
            </a:r>
            <a:r>
              <a:rPr lang="en-US" sz="1600" dirty="0"/>
              <a:t> D, et al. Surge capacity principles: care of the critically ill and injured during pandemics and disasters: CHEST consensus statement. </a:t>
            </a:r>
            <a:r>
              <a:rPr lang="en-US" sz="1600" i="1" dirty="0"/>
              <a:t>Chest. </a:t>
            </a:r>
            <a:r>
              <a:rPr lang="en-US" sz="1600" dirty="0"/>
              <a:t>2014;146(4 Suppl):e1S-e16S.</a:t>
            </a:r>
          </a:p>
          <a:p>
            <a:endParaRPr lang="en-US" sz="1600" dirty="0"/>
          </a:p>
        </p:txBody>
      </p:sp>
    </p:spTree>
    <p:extLst>
      <p:ext uri="{BB962C8B-B14F-4D97-AF65-F5344CB8AC3E}">
        <p14:creationId xmlns:p14="http://schemas.microsoft.com/office/powerpoint/2010/main" val="800685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14E-977A-4768-9B95-AEAF80362B35}"/>
              </a:ext>
            </a:extLst>
          </p:cNvPr>
          <p:cNvSpPr>
            <a:spLocks noGrp="1"/>
          </p:cNvSpPr>
          <p:nvPr>
            <p:ph type="title"/>
          </p:nvPr>
        </p:nvSpPr>
        <p:spPr>
          <a:xfrm>
            <a:off x="1066800" y="0"/>
            <a:ext cx="10058400" cy="656372"/>
          </a:xfrm>
        </p:spPr>
        <p:txBody>
          <a:bodyPr>
            <a:normAutofit fontScale="90000"/>
          </a:bodyPr>
          <a:lstStyle/>
          <a:p>
            <a:pPr algn="ctr"/>
            <a:r>
              <a:rPr lang="en-US" b="1" dirty="0"/>
              <a:t>References cont.</a:t>
            </a:r>
          </a:p>
        </p:txBody>
      </p:sp>
      <p:sp>
        <p:nvSpPr>
          <p:cNvPr id="3" name="Content Placeholder 2">
            <a:extLst>
              <a:ext uri="{FF2B5EF4-FFF2-40B4-BE49-F238E27FC236}">
                <a16:creationId xmlns:a16="http://schemas.microsoft.com/office/drawing/2014/main" id="{BD44EDE5-EA18-4DAF-BDC5-CF5250530FA1}"/>
              </a:ext>
            </a:extLst>
          </p:cNvPr>
          <p:cNvSpPr>
            <a:spLocks noGrp="1"/>
          </p:cNvSpPr>
          <p:nvPr>
            <p:ph idx="1"/>
          </p:nvPr>
        </p:nvSpPr>
        <p:spPr>
          <a:xfrm>
            <a:off x="0" y="656371"/>
            <a:ext cx="12192000" cy="6115903"/>
          </a:xfrm>
          <a:solidFill>
            <a:schemeClr val="bg1"/>
          </a:solidFill>
        </p:spPr>
        <p:txBody>
          <a:bodyPr numCol="2">
            <a:normAutofit fontScale="92500" lnSpcReduction="20000"/>
          </a:bodyPr>
          <a:lstStyle/>
          <a:p>
            <a:pPr>
              <a:lnSpc>
                <a:spcPct val="120000"/>
              </a:lnSpc>
              <a:spcBef>
                <a:spcPts val="0"/>
              </a:spcBef>
              <a:spcAft>
                <a:spcPts val="0"/>
              </a:spcAft>
            </a:pPr>
            <a:r>
              <a:rPr lang="en-US" sz="1800" dirty="0"/>
              <a:t>25.	Hick JL, </a:t>
            </a:r>
            <a:r>
              <a:rPr lang="en-US" sz="1800" dirty="0" err="1"/>
              <a:t>Hanfling</a:t>
            </a:r>
            <a:r>
              <a:rPr lang="en-US" sz="1800" dirty="0"/>
              <a:t> D, </a:t>
            </a:r>
            <a:r>
              <a:rPr lang="en-US" sz="1800" dirty="0" err="1"/>
              <a:t>Cantrill</a:t>
            </a:r>
            <a:r>
              <a:rPr lang="en-US" sz="1800" dirty="0"/>
              <a:t> SV. Allocating scarce resources in disasters: emergency department principles. </a:t>
            </a:r>
            <a:r>
              <a:rPr lang="en-US" sz="1800" i="1" dirty="0"/>
              <a:t>Annals of emergency medicine. </a:t>
            </a:r>
            <a:r>
              <a:rPr lang="en-US" sz="1800" dirty="0"/>
              <a:t>2012;59(3):177-187.</a:t>
            </a:r>
          </a:p>
          <a:p>
            <a:pPr>
              <a:lnSpc>
                <a:spcPct val="120000"/>
              </a:lnSpc>
              <a:spcBef>
                <a:spcPts val="0"/>
              </a:spcBef>
              <a:spcAft>
                <a:spcPts val="0"/>
              </a:spcAft>
            </a:pPr>
            <a:r>
              <a:rPr lang="en-US" sz="1800" dirty="0"/>
              <a:t>26.	</a:t>
            </a:r>
            <a:r>
              <a:rPr lang="en-US" sz="1800" dirty="0" err="1"/>
              <a:t>Hanfling</a:t>
            </a:r>
            <a:r>
              <a:rPr lang="en-US" sz="1800" dirty="0"/>
              <a:t> D, Hick JL, </a:t>
            </a:r>
            <a:r>
              <a:rPr lang="en-US" sz="1800" dirty="0" err="1"/>
              <a:t>Cantrill</a:t>
            </a:r>
            <a:r>
              <a:rPr lang="en-US" sz="1800" dirty="0"/>
              <a:t> SV. Understanding the role for crisis standards of care. </a:t>
            </a:r>
            <a:r>
              <a:rPr lang="en-US" sz="1800" i="1" dirty="0"/>
              <a:t>Annals of emergency medicine. </a:t>
            </a:r>
            <a:r>
              <a:rPr lang="en-US" sz="1800" dirty="0"/>
              <a:t>2012;60(5):669-670; author reply 670-661.</a:t>
            </a:r>
          </a:p>
          <a:p>
            <a:pPr>
              <a:lnSpc>
                <a:spcPct val="120000"/>
              </a:lnSpc>
              <a:spcBef>
                <a:spcPts val="0"/>
              </a:spcBef>
              <a:spcAft>
                <a:spcPts val="0"/>
              </a:spcAft>
            </a:pPr>
            <a:r>
              <a:rPr lang="en-US" sz="1800" dirty="0"/>
              <a:t>27.	Kearns RD, Holmes </a:t>
            </a:r>
            <a:r>
              <a:rPr lang="en-US" sz="1800" dirty="0" err="1"/>
              <a:t>JHt</a:t>
            </a:r>
            <a:r>
              <a:rPr lang="en-US" sz="1800" dirty="0"/>
              <a:t>, Alson RL, Cairns BA. Disaster planning: the past, present, and future concepts and principles of managing a surge of burn injured patients for those involved in hospital facility planning and preparedness. </a:t>
            </a:r>
            <a:r>
              <a:rPr lang="en-US" sz="1800" i="1" dirty="0"/>
              <a:t>J Burn Care Res. </a:t>
            </a:r>
            <a:r>
              <a:rPr lang="en-US" sz="1800" dirty="0"/>
              <a:t>2014;35(1):e33-42.</a:t>
            </a:r>
          </a:p>
          <a:p>
            <a:pPr>
              <a:lnSpc>
                <a:spcPct val="120000"/>
              </a:lnSpc>
              <a:spcBef>
                <a:spcPts val="0"/>
              </a:spcBef>
              <a:spcAft>
                <a:spcPts val="0"/>
              </a:spcAft>
            </a:pPr>
            <a:r>
              <a:rPr lang="en-US" sz="1800" dirty="0"/>
              <a:t>28.	Kearns RD, Conlon KM, Valenta AL, et al. Disaster planning: the basics of creating a burn mass casualty disaster plan for a burn center. </a:t>
            </a:r>
            <a:r>
              <a:rPr lang="en-US" sz="1800" i="1" dirty="0"/>
              <a:t>J Burn Care Res. </a:t>
            </a:r>
            <a:r>
              <a:rPr lang="en-US" sz="1800" dirty="0"/>
              <a:t>2014;35(1):e1-e13.</a:t>
            </a:r>
          </a:p>
          <a:p>
            <a:pPr>
              <a:lnSpc>
                <a:spcPct val="120000"/>
              </a:lnSpc>
              <a:spcBef>
                <a:spcPts val="0"/>
              </a:spcBef>
              <a:spcAft>
                <a:spcPts val="0"/>
              </a:spcAft>
            </a:pPr>
            <a:r>
              <a:rPr lang="en-US" sz="1800" dirty="0"/>
              <a:t>29.	Howe D. Planning Scenarios, Executive Summaries, Created for Use in National, Federal, State, and Local Homeland Security Preparedness Activities. In: Council THS, ed. </a:t>
            </a:r>
            <a:r>
              <a:rPr lang="en-US" sz="1800" u="sng" dirty="0">
                <a:hlinkClick r:id="rId2"/>
              </a:rPr>
              <a:t>http://www.globalsecurity.org/security/library/report/2004/hsc-planning-scenarios-jul04_exec-sum.pdf.2004:55</a:t>
            </a:r>
            <a:r>
              <a:rPr lang="en-US" sz="1800" dirty="0"/>
              <a:t>.</a:t>
            </a:r>
          </a:p>
          <a:p>
            <a:pPr>
              <a:lnSpc>
                <a:spcPct val="120000"/>
              </a:lnSpc>
              <a:spcBef>
                <a:spcPts val="0"/>
              </a:spcBef>
              <a:spcAft>
                <a:spcPts val="0"/>
              </a:spcAft>
            </a:pPr>
            <a:r>
              <a:rPr lang="en-US" sz="1800" dirty="0"/>
              <a:t>30.	Kearns RD, Cairns BA, Cairns CB. Surge Capacity and Capability. A Review of the History and Where the Science is Today Regarding Surge Capacity during a Mass Casualty Disaster. </a:t>
            </a:r>
            <a:r>
              <a:rPr lang="en-US" sz="1800" i="1" dirty="0"/>
              <a:t>Front Public Health. </a:t>
            </a:r>
            <a:r>
              <a:rPr lang="en-US" sz="1800" dirty="0"/>
              <a:t>2014;2:29.</a:t>
            </a:r>
          </a:p>
          <a:p>
            <a:pPr>
              <a:lnSpc>
                <a:spcPct val="120000"/>
              </a:lnSpc>
              <a:spcBef>
                <a:spcPts val="0"/>
              </a:spcBef>
              <a:spcAft>
                <a:spcPts val="0"/>
              </a:spcAft>
            </a:pPr>
            <a:r>
              <a:rPr lang="en-US" sz="1800" dirty="0"/>
              <a:t>31.	Kearns RD, </a:t>
            </a:r>
            <a:r>
              <a:rPr lang="en-US" sz="1800" dirty="0" err="1"/>
              <a:t>Marcozzi</a:t>
            </a:r>
            <a:r>
              <a:rPr lang="en-US" sz="1800" dirty="0"/>
              <a:t> DE, Barry N, </a:t>
            </a:r>
            <a:r>
              <a:rPr lang="en-US" sz="1800" dirty="0" err="1"/>
              <a:t>Rubinson</a:t>
            </a:r>
            <a:r>
              <a:rPr lang="en-US" sz="1800" dirty="0"/>
              <a:t> L, Hultman CS, Rich PB. Disaster Preparedness and Response for the Burn Mass Casualty Incident in the Twenty-first Century. </a:t>
            </a:r>
            <a:r>
              <a:rPr lang="en-US" sz="1800" i="1" dirty="0"/>
              <a:t>Clinics in plastic surgery. </a:t>
            </a:r>
            <a:r>
              <a:rPr lang="en-US" sz="1800" dirty="0"/>
              <a:t>2017;44(3):441-449.</a:t>
            </a:r>
          </a:p>
          <a:p>
            <a:pPr>
              <a:lnSpc>
                <a:spcPct val="120000"/>
              </a:lnSpc>
              <a:spcBef>
                <a:spcPts val="0"/>
              </a:spcBef>
              <a:spcAft>
                <a:spcPts val="0"/>
              </a:spcAft>
            </a:pPr>
            <a:r>
              <a:rPr lang="en-US" sz="1800" dirty="0"/>
              <a:t>32.	Kearns RD, Hubble MW, Holmes </a:t>
            </a:r>
            <a:r>
              <a:rPr lang="en-US" sz="1800" dirty="0" err="1"/>
              <a:t>JHt</a:t>
            </a:r>
            <a:r>
              <a:rPr lang="en-US" sz="1800" dirty="0"/>
              <a:t>, Cairns BA. Disaster planning: transportation resources and considerations for managing a burn disaster. </a:t>
            </a:r>
            <a:r>
              <a:rPr lang="en-US" sz="1800" i="1" dirty="0"/>
              <a:t>J Burn Care Res. </a:t>
            </a:r>
            <a:r>
              <a:rPr lang="en-US" sz="1800" dirty="0"/>
              <a:t>2014;35(1):e21-32.</a:t>
            </a:r>
          </a:p>
          <a:p>
            <a:pPr>
              <a:lnSpc>
                <a:spcPct val="120000"/>
              </a:lnSpc>
              <a:spcBef>
                <a:spcPts val="0"/>
              </a:spcBef>
              <a:spcAft>
                <a:spcPts val="0"/>
              </a:spcAft>
            </a:pPr>
            <a:r>
              <a:rPr lang="en-US" sz="1800" dirty="0"/>
              <a:t>33.	DiCarlo AL, Maher C, Hick JL, et al. Radiation injury after a nuclear detonation: medical consequences and the need for scarce resources allocation. </a:t>
            </a:r>
            <a:r>
              <a:rPr lang="en-US" sz="1800" i="1" dirty="0"/>
              <a:t>Disaster medicine and public health preparedness. </a:t>
            </a:r>
            <a:r>
              <a:rPr lang="en-US" sz="1800" dirty="0"/>
              <a:t>2011;5 Suppl 1:S32-44.</a:t>
            </a:r>
          </a:p>
          <a:p>
            <a:pPr>
              <a:lnSpc>
                <a:spcPct val="120000"/>
              </a:lnSpc>
              <a:spcBef>
                <a:spcPts val="0"/>
              </a:spcBef>
              <a:spcAft>
                <a:spcPts val="0"/>
              </a:spcAft>
            </a:pPr>
            <a:r>
              <a:rPr lang="en-US" sz="1800" dirty="0"/>
              <a:t>34.	Emergency System for Advance Registration of Volunteer Health Professionals. </a:t>
            </a:r>
            <a:r>
              <a:rPr lang="en-US" sz="1800" u="sng" dirty="0">
                <a:hlinkClick r:id="rId3"/>
              </a:rPr>
              <a:t>http://www.phe.gov/esarvhp/Pages/default.aspx</a:t>
            </a:r>
            <a:r>
              <a:rPr lang="en-US" sz="1800" dirty="0"/>
              <a:t>. Published 2012. Accessed June 29, 2012.</a:t>
            </a:r>
          </a:p>
          <a:p>
            <a:pPr>
              <a:lnSpc>
                <a:spcPct val="120000"/>
              </a:lnSpc>
              <a:spcBef>
                <a:spcPts val="0"/>
              </a:spcBef>
              <a:spcAft>
                <a:spcPts val="0"/>
              </a:spcAft>
            </a:pPr>
            <a:r>
              <a:rPr lang="en-US" sz="1800" dirty="0"/>
              <a:t>35.	Jeng J, Gibran N, Peck M. Burn care in disaster and other austere settings. </a:t>
            </a:r>
            <a:r>
              <a:rPr lang="en-US" sz="1800" i="1" dirty="0"/>
              <a:t>The Surgical clinics of North America. </a:t>
            </a:r>
            <a:r>
              <a:rPr lang="en-US" sz="1800" dirty="0"/>
              <a:t>2014;94(4):893-907.</a:t>
            </a:r>
          </a:p>
          <a:p>
            <a:pPr>
              <a:lnSpc>
                <a:spcPct val="120000"/>
              </a:lnSpc>
              <a:spcBef>
                <a:spcPts val="0"/>
              </a:spcBef>
              <a:spcAft>
                <a:spcPts val="0"/>
              </a:spcAft>
            </a:pPr>
            <a:r>
              <a:rPr lang="en-US" sz="1800" dirty="0"/>
              <a:t>36.	Peck M, Jeng J, </a:t>
            </a:r>
            <a:r>
              <a:rPr lang="en-US" sz="1800" dirty="0" err="1"/>
              <a:t>Moghazy</a:t>
            </a:r>
            <a:r>
              <a:rPr lang="en-US" sz="1800" dirty="0"/>
              <a:t> A. Burn Resuscitation in the Austere Environment. </a:t>
            </a:r>
            <a:r>
              <a:rPr lang="en-US" sz="1800" i="1" dirty="0"/>
              <a:t>Critical care clinics. </a:t>
            </a:r>
            <a:r>
              <a:rPr lang="en-US" sz="1800" dirty="0"/>
              <a:t>2016;32(4):561-565.</a:t>
            </a:r>
          </a:p>
          <a:p>
            <a:endParaRPr lang="en-US" sz="1800" dirty="0"/>
          </a:p>
        </p:txBody>
      </p:sp>
    </p:spTree>
    <p:extLst>
      <p:ext uri="{BB962C8B-B14F-4D97-AF65-F5344CB8AC3E}">
        <p14:creationId xmlns:p14="http://schemas.microsoft.com/office/powerpoint/2010/main" val="41811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BE9-C259-41A2-834B-E8036D1D040A}"/>
              </a:ext>
            </a:extLst>
          </p:cNvPr>
          <p:cNvSpPr>
            <a:spLocks noGrp="1"/>
          </p:cNvSpPr>
          <p:nvPr>
            <p:ph type="title"/>
          </p:nvPr>
        </p:nvSpPr>
        <p:spPr>
          <a:xfrm>
            <a:off x="323851" y="286603"/>
            <a:ext cx="11601449" cy="1450757"/>
          </a:xfrm>
        </p:spPr>
        <p:txBody>
          <a:bodyPr/>
          <a:lstStyle/>
          <a:p>
            <a:pPr algn="ctr"/>
            <a:r>
              <a:rPr lang="en-US" b="1" dirty="0"/>
              <a:t>Overview cont.</a:t>
            </a:r>
          </a:p>
        </p:txBody>
      </p:sp>
      <p:sp>
        <p:nvSpPr>
          <p:cNvPr id="3" name="Content Placeholder 2">
            <a:extLst>
              <a:ext uri="{FF2B5EF4-FFF2-40B4-BE49-F238E27FC236}">
                <a16:creationId xmlns:a16="http://schemas.microsoft.com/office/drawing/2014/main" id="{59628CB5-1375-49E8-AF5C-20DA041CE4E5}"/>
              </a:ext>
            </a:extLst>
          </p:cNvPr>
          <p:cNvSpPr>
            <a:spLocks noGrp="1"/>
          </p:cNvSpPr>
          <p:nvPr>
            <p:ph idx="1"/>
          </p:nvPr>
        </p:nvSpPr>
        <p:spPr>
          <a:xfrm>
            <a:off x="323851" y="1845733"/>
            <a:ext cx="11868150" cy="4593167"/>
          </a:xfrm>
        </p:spPr>
        <p:txBody>
          <a:bodyPr>
            <a:normAutofit/>
          </a:bodyPr>
          <a:lstStyle/>
          <a:p>
            <a:r>
              <a:rPr lang="en-US" sz="2800" dirty="0"/>
              <a:t>What’s in a Name. Burn injuries in the academic literature are more commonly described as “superficial,” “partial-thickness,” “deep partial-thickness” and “full-thickness”. A deep partial-thickness burn is a diagnosis that is difficult to fully determine in the emergent setting and treated no different in that setting regardless of diagnosis.</a:t>
            </a:r>
          </a:p>
        </p:txBody>
      </p:sp>
      <p:pic>
        <p:nvPicPr>
          <p:cNvPr id="4" name="Picture 2" descr="Overview Icon #129830 - Free Icons Library">
            <a:extLst>
              <a:ext uri="{FF2B5EF4-FFF2-40B4-BE49-F238E27FC236}">
                <a16:creationId xmlns:a16="http://schemas.microsoft.com/office/drawing/2014/main" id="{52D47A6B-7E10-4328-A14C-D87E476A8A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11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14E-977A-4768-9B95-AEAF80362B35}"/>
              </a:ext>
            </a:extLst>
          </p:cNvPr>
          <p:cNvSpPr>
            <a:spLocks noGrp="1"/>
          </p:cNvSpPr>
          <p:nvPr>
            <p:ph type="title"/>
          </p:nvPr>
        </p:nvSpPr>
        <p:spPr>
          <a:xfrm>
            <a:off x="1066800" y="0"/>
            <a:ext cx="10058400" cy="656372"/>
          </a:xfrm>
        </p:spPr>
        <p:txBody>
          <a:bodyPr>
            <a:normAutofit fontScale="90000"/>
          </a:bodyPr>
          <a:lstStyle/>
          <a:p>
            <a:pPr algn="ctr"/>
            <a:r>
              <a:rPr lang="en-US" b="1" dirty="0"/>
              <a:t>References cont.</a:t>
            </a:r>
          </a:p>
        </p:txBody>
      </p:sp>
      <p:sp>
        <p:nvSpPr>
          <p:cNvPr id="3" name="Content Placeholder 2">
            <a:extLst>
              <a:ext uri="{FF2B5EF4-FFF2-40B4-BE49-F238E27FC236}">
                <a16:creationId xmlns:a16="http://schemas.microsoft.com/office/drawing/2014/main" id="{BD44EDE5-EA18-4DAF-BDC5-CF5250530FA1}"/>
              </a:ext>
            </a:extLst>
          </p:cNvPr>
          <p:cNvSpPr>
            <a:spLocks noGrp="1"/>
          </p:cNvSpPr>
          <p:nvPr>
            <p:ph idx="1"/>
          </p:nvPr>
        </p:nvSpPr>
        <p:spPr>
          <a:xfrm>
            <a:off x="0" y="656371"/>
            <a:ext cx="12192000" cy="6115903"/>
          </a:xfrm>
          <a:solidFill>
            <a:schemeClr val="bg1"/>
          </a:solidFill>
        </p:spPr>
        <p:txBody>
          <a:bodyPr numCol="2">
            <a:normAutofit lnSpcReduction="10000"/>
          </a:bodyPr>
          <a:lstStyle/>
          <a:p>
            <a:pPr>
              <a:lnSpc>
                <a:spcPct val="120000"/>
              </a:lnSpc>
              <a:spcBef>
                <a:spcPts val="0"/>
              </a:spcBef>
              <a:spcAft>
                <a:spcPts val="0"/>
              </a:spcAft>
            </a:pPr>
            <a:r>
              <a:rPr lang="en-US" sz="1600" dirty="0"/>
              <a:t>37.	Federal Emergency Management Agency </a:t>
            </a:r>
            <a:r>
              <a:rPr lang="en-US" sz="1600" dirty="0" err="1"/>
              <a:t>DoHS</a:t>
            </a:r>
            <a:r>
              <a:rPr lang="en-US" sz="1600" dirty="0"/>
              <a:t>. Typed Resource Definitions, Emergency Medical Services Resources. </a:t>
            </a:r>
            <a:r>
              <a:rPr lang="en-US" sz="1600" u="sng" dirty="0">
                <a:hlinkClick r:id="rId2"/>
              </a:rPr>
              <a:t>http://www.fema.gov/pdf/emergency/nims/508-3_emergency_medica_%20services_%20resources.pdf</a:t>
            </a:r>
            <a:r>
              <a:rPr lang="en-US" sz="1600" dirty="0"/>
              <a:t>. Published 2009. Updated March 2009. Accessed Mar 27 2019, 508-3.</a:t>
            </a:r>
          </a:p>
          <a:p>
            <a:pPr>
              <a:lnSpc>
                <a:spcPct val="120000"/>
              </a:lnSpc>
              <a:spcBef>
                <a:spcPts val="0"/>
              </a:spcBef>
              <a:spcAft>
                <a:spcPts val="0"/>
              </a:spcAft>
            </a:pPr>
            <a:r>
              <a:rPr lang="en-US" sz="1600" dirty="0"/>
              <a:t>38.	Grieve B, Shapiro GD, Wibbenmeyer L, et al. Long-Term Social Reintegration Outcomes for Burn Survivors With and Without Peer Support Attendance: A Life Impact Burn Recovery Evaluation (LIBRE) Study. </a:t>
            </a:r>
            <a:r>
              <a:rPr lang="en-US" sz="1600" i="1" dirty="0"/>
              <a:t>Arch Phys Med </a:t>
            </a:r>
            <a:r>
              <a:rPr lang="en-US" sz="1600" i="1" dirty="0" err="1"/>
              <a:t>Rehabil</a:t>
            </a:r>
            <a:r>
              <a:rPr lang="en-US" sz="1600" i="1" dirty="0"/>
              <a:t>. </a:t>
            </a:r>
            <a:r>
              <a:rPr lang="en-US" sz="1600" dirty="0"/>
              <a:t>2020;101(1S):S92-S98.</a:t>
            </a:r>
          </a:p>
          <a:p>
            <a:pPr>
              <a:lnSpc>
                <a:spcPct val="120000"/>
              </a:lnSpc>
              <a:spcBef>
                <a:spcPts val="0"/>
              </a:spcBef>
              <a:spcAft>
                <a:spcPts val="0"/>
              </a:spcAft>
            </a:pPr>
            <a:r>
              <a:rPr lang="en-US" sz="1600" dirty="0"/>
              <a:t>39.	Sheridan RL, Hinson MI, Liang MH, et al. Long-term outcome of children surviving massive burns. </a:t>
            </a:r>
            <a:r>
              <a:rPr lang="en-US" sz="1600" i="1" dirty="0"/>
              <a:t>Jama. </a:t>
            </a:r>
            <a:r>
              <a:rPr lang="en-US" sz="1600" dirty="0"/>
              <a:t>2000;283(1):69-73.</a:t>
            </a:r>
          </a:p>
          <a:p>
            <a:pPr>
              <a:lnSpc>
                <a:spcPct val="120000"/>
              </a:lnSpc>
              <a:spcBef>
                <a:spcPts val="0"/>
              </a:spcBef>
              <a:spcAft>
                <a:spcPts val="0"/>
              </a:spcAft>
            </a:pPr>
            <a:r>
              <a:rPr lang="en-US" sz="1600" dirty="0"/>
              <a:t>40.	</a:t>
            </a:r>
            <a:r>
              <a:rPr lang="en-US" sz="1600" dirty="0" err="1"/>
              <a:t>Colohan</a:t>
            </a:r>
            <a:r>
              <a:rPr lang="en-US" sz="1600" dirty="0"/>
              <a:t> SM. Predicting prognosis in thermal burns with associated inhalational injury: a systematic review of prognostic factors in adult burn victims. </a:t>
            </a:r>
            <a:r>
              <a:rPr lang="en-US" sz="1600" i="1" dirty="0"/>
              <a:t>J Burn Care Res. </a:t>
            </a:r>
            <a:r>
              <a:rPr lang="en-US" sz="1600" dirty="0"/>
              <a:t>2010;31(4):529-539.</a:t>
            </a:r>
          </a:p>
          <a:p>
            <a:pPr>
              <a:lnSpc>
                <a:spcPct val="120000"/>
              </a:lnSpc>
              <a:spcBef>
                <a:spcPts val="0"/>
              </a:spcBef>
              <a:spcAft>
                <a:spcPts val="0"/>
              </a:spcAft>
            </a:pPr>
            <a:r>
              <a:rPr lang="en-US" sz="1600" dirty="0"/>
              <a:t>41.	Smith DL, Cairns BA, Ramadan F, et al. Effect of inhalation injury, burn size, and age on mortality: a study of 1447 consecutive burn patients. </a:t>
            </a:r>
            <a:r>
              <a:rPr lang="en-US" sz="1600" i="1" dirty="0"/>
              <a:t>J Trauma. </a:t>
            </a:r>
            <a:r>
              <a:rPr lang="en-US" sz="1600" dirty="0"/>
              <a:t>1994;37(4):655-659.</a:t>
            </a:r>
          </a:p>
          <a:p>
            <a:pPr>
              <a:lnSpc>
                <a:spcPct val="120000"/>
              </a:lnSpc>
              <a:spcBef>
                <a:spcPts val="0"/>
              </a:spcBef>
              <a:spcAft>
                <a:spcPts val="0"/>
              </a:spcAft>
            </a:pPr>
            <a:r>
              <a:rPr lang="en-US" sz="1600" dirty="0"/>
              <a:t>42.	Gupta K, Mehrotra M, Kumar P, </a:t>
            </a:r>
            <a:r>
              <a:rPr lang="en-US" sz="1600" dirty="0" err="1"/>
              <a:t>Gogia</a:t>
            </a:r>
            <a:r>
              <a:rPr lang="en-US" sz="1600" dirty="0"/>
              <a:t> AR, Prasad A, Fisher JA. Smoke Inhalation Injury: Etiopathogenesis, Diagnosis, and Management. </a:t>
            </a:r>
            <a:r>
              <a:rPr lang="en-US" sz="1600" i="1" dirty="0"/>
              <a:t>Indian J </a:t>
            </a:r>
            <a:r>
              <a:rPr lang="en-US" sz="1600" i="1" dirty="0" err="1"/>
              <a:t>Crit</a:t>
            </a:r>
            <a:r>
              <a:rPr lang="en-US" sz="1600" i="1" dirty="0"/>
              <a:t> Care Med. </a:t>
            </a:r>
            <a:r>
              <a:rPr lang="en-US" sz="1600" dirty="0"/>
              <a:t>2018;22(3):180-188.</a:t>
            </a:r>
          </a:p>
          <a:p>
            <a:pPr>
              <a:lnSpc>
                <a:spcPct val="120000"/>
              </a:lnSpc>
              <a:spcBef>
                <a:spcPts val="0"/>
              </a:spcBef>
              <a:spcAft>
                <a:spcPts val="0"/>
              </a:spcAft>
            </a:pPr>
            <a:r>
              <a:rPr lang="en-US" sz="1600" dirty="0"/>
              <a:t>43.	Yang CJ, Tsai SH, </a:t>
            </a:r>
            <a:r>
              <a:rPr lang="en-US" sz="1600" dirty="0" err="1"/>
              <a:t>Chien</a:t>
            </a:r>
            <a:r>
              <a:rPr lang="en-US" sz="1600" dirty="0"/>
              <a:t> WC, et al. The crowd-out effect of a mass casualty incident: Experience from a dust explosion with multiple burn injuries. </a:t>
            </a:r>
            <a:r>
              <a:rPr lang="en-US" sz="1600" i="1" dirty="0"/>
              <a:t>Medicine. </a:t>
            </a:r>
            <a:r>
              <a:rPr lang="en-US" sz="1600" dirty="0"/>
              <a:t>2019;98(18):e15457.</a:t>
            </a:r>
          </a:p>
          <a:p>
            <a:pPr>
              <a:lnSpc>
                <a:spcPct val="120000"/>
              </a:lnSpc>
              <a:spcBef>
                <a:spcPts val="0"/>
              </a:spcBef>
              <a:spcAft>
                <a:spcPts val="0"/>
              </a:spcAft>
            </a:pPr>
            <a:r>
              <a:rPr lang="en-US" sz="1600" dirty="0"/>
              <a:t>44.	Ryan CM, </a:t>
            </a:r>
            <a:r>
              <a:rPr lang="en-US" sz="1600" dirty="0" err="1"/>
              <a:t>Antoon</a:t>
            </a:r>
            <a:r>
              <a:rPr lang="en-US" sz="1600" dirty="0"/>
              <a:t> A, Fagan SP, et al. Considerations for preparedness for a pediatric burn disaster. </a:t>
            </a:r>
            <a:r>
              <a:rPr lang="en-US" sz="1600" i="1" dirty="0"/>
              <a:t>J Burn Care Res. </a:t>
            </a:r>
            <a:r>
              <a:rPr lang="en-US" sz="1600" dirty="0"/>
              <a:t>2011;32(5):e165-166.</a:t>
            </a:r>
          </a:p>
          <a:p>
            <a:pPr>
              <a:lnSpc>
                <a:spcPct val="120000"/>
              </a:lnSpc>
              <a:spcBef>
                <a:spcPts val="0"/>
              </a:spcBef>
              <a:spcAft>
                <a:spcPts val="0"/>
              </a:spcAft>
            </a:pPr>
            <a:r>
              <a:rPr lang="en-US" sz="1600" dirty="0"/>
              <a:t>45.	Wolf SE, Rose JK, Desai MH, </a:t>
            </a:r>
            <a:r>
              <a:rPr lang="en-US" sz="1600" dirty="0" err="1"/>
              <a:t>Mileski</a:t>
            </a:r>
            <a:r>
              <a:rPr lang="en-US" sz="1600" dirty="0"/>
              <a:t> JP, Barrow RE, Herndon DN. Mortality determinants in massive pediatric burns. An analysis of 103 children with &gt; or = 80% TBSA burns (&gt; or = 70% full-thickness). </a:t>
            </a:r>
            <a:r>
              <a:rPr lang="en-US" sz="1600" i="1" dirty="0"/>
              <a:t>Annals of surgery. </a:t>
            </a:r>
            <a:r>
              <a:rPr lang="en-US" sz="1600" dirty="0"/>
              <a:t>1997;225(5):554-565; discussion 565-559.</a:t>
            </a:r>
          </a:p>
          <a:p>
            <a:pPr>
              <a:lnSpc>
                <a:spcPct val="120000"/>
              </a:lnSpc>
              <a:spcBef>
                <a:spcPts val="0"/>
              </a:spcBef>
              <a:spcAft>
                <a:spcPts val="0"/>
              </a:spcAft>
            </a:pPr>
            <a:r>
              <a:rPr lang="en-US" sz="1600" dirty="0"/>
              <a:t>46.	Hodge JG. Revisiting Legal Foundations of Crisis Standards of Care. </a:t>
            </a:r>
            <a:r>
              <a:rPr lang="en-US" sz="1600" i="1" dirty="0"/>
              <a:t>SSRN Electronic Journal. </a:t>
            </a:r>
            <a:r>
              <a:rPr lang="en-US" sz="1600" dirty="0"/>
              <a:t>2019.</a:t>
            </a:r>
          </a:p>
          <a:p>
            <a:pPr>
              <a:lnSpc>
                <a:spcPct val="120000"/>
              </a:lnSpc>
              <a:spcBef>
                <a:spcPts val="0"/>
              </a:spcBef>
              <a:spcAft>
                <a:spcPts val="0"/>
              </a:spcAft>
            </a:pPr>
            <a:r>
              <a:rPr lang="en-US" sz="1600" dirty="0"/>
              <a:t>47.	</a:t>
            </a:r>
            <a:r>
              <a:rPr lang="en-US" sz="1600" dirty="0" err="1"/>
              <a:t>Gostin</a:t>
            </a:r>
            <a:r>
              <a:rPr lang="en-US" sz="1600" dirty="0"/>
              <a:t> LO, </a:t>
            </a:r>
            <a:r>
              <a:rPr lang="en-US" sz="1600" dirty="0" err="1"/>
              <a:t>Hanfling</a:t>
            </a:r>
            <a:r>
              <a:rPr lang="en-US" sz="1600" dirty="0"/>
              <a:t> D, Hodge JG, Jr., Courtney B, Hick JL, Peterson CA. Standard of care--in sickness and in health and in emergencies. </a:t>
            </a:r>
            <a:r>
              <a:rPr lang="en-US" sz="1600" i="1" dirty="0"/>
              <a:t>The New England journal of medicine. </a:t>
            </a:r>
            <a:r>
              <a:rPr lang="en-US" sz="1600" dirty="0"/>
              <a:t>2010;363(14):1378-1379; author reply 1380.</a:t>
            </a:r>
          </a:p>
          <a:p>
            <a:pPr>
              <a:lnSpc>
                <a:spcPct val="120000"/>
              </a:lnSpc>
              <a:spcBef>
                <a:spcPts val="0"/>
              </a:spcBef>
              <a:spcAft>
                <a:spcPts val="0"/>
              </a:spcAft>
            </a:pPr>
            <a:r>
              <a:rPr lang="en-US" sz="1600" dirty="0"/>
              <a:t>48.	Fink SL. </a:t>
            </a:r>
            <a:r>
              <a:rPr lang="en-US" sz="1600" i="1" dirty="0"/>
              <a:t>Five days at Memorial: Life and death in a storm-ravaged hospital.</a:t>
            </a:r>
            <a:r>
              <a:rPr lang="en-US" sz="1600" dirty="0"/>
              <a:t> Atlantic Books Ltd; 2013.</a:t>
            </a:r>
          </a:p>
          <a:p>
            <a:pPr>
              <a:lnSpc>
                <a:spcPct val="120000"/>
              </a:lnSpc>
              <a:spcBef>
                <a:spcPts val="0"/>
              </a:spcBef>
              <a:spcAft>
                <a:spcPts val="0"/>
              </a:spcAft>
            </a:pPr>
            <a:r>
              <a:rPr lang="en-US" sz="1600" dirty="0"/>
              <a:t>49.	Armstrong JR, </a:t>
            </a:r>
            <a:r>
              <a:rPr lang="en-US" sz="1600" dirty="0" err="1"/>
              <a:t>Willand</a:t>
            </a:r>
            <a:r>
              <a:rPr lang="en-US" sz="1600" dirty="0"/>
              <a:t> L, Gonzalez B, Sandhu J, Mosier MJ. Quantitative Analysis of Estimated Burn Size Accuracy for Transfer Patients. </a:t>
            </a:r>
            <a:r>
              <a:rPr lang="en-US" sz="1600" i="1" dirty="0"/>
              <a:t>J Burn Care Res. </a:t>
            </a:r>
            <a:r>
              <a:rPr lang="en-US" sz="1600" dirty="0"/>
              <a:t>2017;38(1):e30-e35.</a:t>
            </a:r>
          </a:p>
          <a:p>
            <a:endParaRPr lang="en-US" sz="1600" dirty="0"/>
          </a:p>
        </p:txBody>
      </p:sp>
    </p:spTree>
    <p:extLst>
      <p:ext uri="{BB962C8B-B14F-4D97-AF65-F5344CB8AC3E}">
        <p14:creationId xmlns:p14="http://schemas.microsoft.com/office/powerpoint/2010/main" val="539854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660A-C9C0-4A10-A8EF-9EA90EA4E0FE}"/>
              </a:ext>
            </a:extLst>
          </p:cNvPr>
          <p:cNvSpPr>
            <a:spLocks noGrp="1"/>
          </p:cNvSpPr>
          <p:nvPr>
            <p:ph type="title"/>
          </p:nvPr>
        </p:nvSpPr>
        <p:spPr>
          <a:xfrm>
            <a:off x="1097280" y="286603"/>
            <a:ext cx="10058400" cy="1450757"/>
          </a:xfrm>
        </p:spPr>
        <p:txBody>
          <a:bodyPr anchor="b">
            <a:normAutofit/>
          </a:bodyPr>
          <a:lstStyle/>
          <a:p>
            <a:pPr algn="ctr"/>
            <a:r>
              <a:rPr lang="en-US" sz="3400" b="1" dirty="0"/>
              <a:t>Content for this Presentation was Created or Developed by Randy Kearns for All Clear Emergency Management Group to be used for the State of Vermont</a:t>
            </a:r>
          </a:p>
        </p:txBody>
      </p:sp>
      <p:sp>
        <p:nvSpPr>
          <p:cNvPr id="8" name="Content Placeholder 2">
            <a:extLst>
              <a:ext uri="{FF2B5EF4-FFF2-40B4-BE49-F238E27FC236}">
                <a16:creationId xmlns:a16="http://schemas.microsoft.com/office/drawing/2014/main" id="{62D9DF6B-DCAF-4801-A183-39D9DDE0AD49}"/>
              </a:ext>
            </a:extLst>
          </p:cNvPr>
          <p:cNvSpPr>
            <a:spLocks noGrp="1"/>
          </p:cNvSpPr>
          <p:nvPr>
            <p:ph sz="half" idx="1"/>
          </p:nvPr>
        </p:nvSpPr>
        <p:spPr>
          <a:xfrm>
            <a:off x="1097279" y="1845733"/>
            <a:ext cx="5383420" cy="4725664"/>
          </a:xfrm>
        </p:spPr>
        <p:txBody>
          <a:bodyPr>
            <a:normAutofit fontScale="77500" lnSpcReduction="20000"/>
          </a:bodyPr>
          <a:lstStyle/>
          <a:p>
            <a:pPr>
              <a:lnSpc>
                <a:spcPct val="120000"/>
              </a:lnSpc>
            </a:pPr>
            <a:r>
              <a:rPr lang="en-US" sz="1600" dirty="0"/>
              <a:t>Dr. Kearns began his career as a paramedic, rescue chief and firefighter and instructor. Over 30 years, he taught emergency services programs at several community colleges in the Carolinas, spent 8 years in hospital administration and led multiple emergency service and emergency management organizations. Dr. Kearns has been a responder to 25+ presidentially declared disasters as a local, state and federal representative. In 2014, Dr. Kearns retired (from the State of North Carolina) as a Clinical Assistant Professor at the University of North Carolina, School of Medicine. After spending four years as the Healthcare Management Program Chair and an Associate Professor at the University of Mount Olive, Dr. Kearns joined the faculty here at the University of New Orleans in the College of Business Administration, August 2018</a:t>
            </a:r>
            <a:r>
              <a:rPr lang="en-US" dirty="0"/>
              <a:t>.</a:t>
            </a:r>
          </a:p>
          <a:p>
            <a:pPr>
              <a:lnSpc>
                <a:spcPct val="120000"/>
              </a:lnSpc>
            </a:pPr>
            <a:r>
              <a:rPr lang="en-US" b="1" dirty="0"/>
              <a:t>Publication Indexes:</a:t>
            </a:r>
            <a:br>
              <a:rPr lang="en-US" dirty="0"/>
            </a:br>
            <a:r>
              <a:rPr lang="en-US" dirty="0">
                <a:hlinkClick r:id="rId2"/>
              </a:rPr>
              <a:t>PubMed</a:t>
            </a:r>
            <a:br>
              <a:rPr lang="en-US" dirty="0"/>
            </a:br>
            <a:r>
              <a:rPr lang="en-US" dirty="0">
                <a:hlinkClick r:id="rId3"/>
              </a:rPr>
              <a:t>Scopus</a:t>
            </a:r>
            <a:br>
              <a:rPr lang="en-US" dirty="0"/>
            </a:br>
            <a:r>
              <a:rPr lang="en-US" dirty="0">
                <a:hlinkClick r:id="rId4"/>
              </a:rPr>
              <a:t>ResearchGate</a:t>
            </a:r>
            <a:br>
              <a:rPr lang="en-US" dirty="0"/>
            </a:br>
            <a:r>
              <a:rPr lang="en-US" dirty="0">
                <a:hlinkClick r:id="rId5"/>
              </a:rPr>
              <a:t>ORCID</a:t>
            </a:r>
            <a:endParaRPr lang="en-US" dirty="0"/>
          </a:p>
          <a:p>
            <a:pPr>
              <a:lnSpc>
                <a:spcPct val="120000"/>
              </a:lnSpc>
            </a:pPr>
            <a:r>
              <a:rPr lang="en-US" sz="1500" dirty="0"/>
              <a:t>Dr. Kearns has 81 publications in various forms. And, according to </a:t>
            </a:r>
            <a:r>
              <a:rPr lang="en-US" sz="1500" dirty="0" err="1"/>
              <a:t>Expertscape</a:t>
            </a:r>
            <a:r>
              <a:rPr lang="en-US" sz="1500" dirty="0"/>
              <a:t> (</a:t>
            </a:r>
            <a:r>
              <a:rPr lang="en-US" sz="1500" dirty="0">
                <a:hlinkClick r:id="rId6"/>
              </a:rPr>
              <a:t>www.expertscape.com</a:t>
            </a:r>
            <a:r>
              <a:rPr lang="en-US" sz="1500" dirty="0"/>
              <a:t> an academic artificial intelligence analysis software) is ranked 4</a:t>
            </a:r>
            <a:r>
              <a:rPr lang="en-US" sz="1500" baseline="30000" dirty="0"/>
              <a:t>rd</a:t>
            </a:r>
            <a:r>
              <a:rPr lang="en-US" sz="1500" dirty="0"/>
              <a:t> internationally for research in “Surge Capacity” 5</a:t>
            </a:r>
            <a:r>
              <a:rPr lang="en-US" sz="1500" baseline="30000" dirty="0"/>
              <a:t>th</a:t>
            </a:r>
            <a:r>
              <a:rPr lang="en-US" sz="1500" dirty="0"/>
              <a:t> internationally for research in “Mass Casualty Incidents” and 11</a:t>
            </a:r>
            <a:r>
              <a:rPr lang="en-US" sz="1500" baseline="30000" dirty="0"/>
              <a:t>th</a:t>
            </a:r>
            <a:r>
              <a:rPr lang="en-US" sz="1500" dirty="0"/>
              <a:t> for his work in “Disaster Planning.”</a:t>
            </a:r>
          </a:p>
        </p:txBody>
      </p:sp>
      <p:pic>
        <p:nvPicPr>
          <p:cNvPr id="1026" name="Picture 2" descr="State Code Status: Vermont | The Building Codes Assistance Project">
            <a:extLst>
              <a:ext uri="{FF2B5EF4-FFF2-40B4-BE49-F238E27FC236}">
                <a16:creationId xmlns:a16="http://schemas.microsoft.com/office/drawing/2014/main" id="{F069B13E-5E5A-4123-B735-F712141ADAE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096"/>
          <a:stretch/>
        </p:blipFill>
        <p:spPr bwMode="auto">
          <a:xfrm>
            <a:off x="10054954" y="1645720"/>
            <a:ext cx="1620789" cy="2624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45E0539-F981-419C-837C-01AE82F2CD64}"/>
              </a:ext>
            </a:extLst>
          </p:cNvPr>
          <p:cNvPicPr>
            <a:picLocks noGrp="1" noChangeAspect="1" noChangeArrowheads="1"/>
          </p:cNvPicPr>
          <p:nvPr>
            <p:ph sz="half" idx="2"/>
          </p:nvPr>
        </p:nvPicPr>
        <p:blipFill>
          <a:blip r:embed="rId8">
            <a:extLst>
              <a:ext uri="{28A0092B-C50C-407E-A947-70E740481C1C}">
                <a14:useLocalDpi xmlns:a14="http://schemas.microsoft.com/office/drawing/2010/main"/>
              </a:ext>
            </a:extLst>
          </a:blip>
          <a:srcRect/>
          <a:stretch>
            <a:fillRect/>
          </a:stretch>
        </p:blipFill>
        <p:spPr bwMode="auto">
          <a:xfrm>
            <a:off x="7920037" y="4272881"/>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mont | Capital, Population, History, &amp;amp; Facts | Britannica">
            <a:extLst>
              <a:ext uri="{FF2B5EF4-FFF2-40B4-BE49-F238E27FC236}">
                <a16:creationId xmlns:a16="http://schemas.microsoft.com/office/drawing/2014/main" id="{263F4FBF-96DD-42FA-BD77-D2183B72F45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20037" y="1947885"/>
            <a:ext cx="1814513" cy="108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23DB92-795A-4CB7-9942-5CCC45449E7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6699" y="4079147"/>
            <a:ext cx="1088708" cy="1088708"/>
          </a:xfrm>
          <a:prstGeom prst="rect">
            <a:avLst/>
          </a:prstGeom>
        </p:spPr>
      </p:pic>
      <p:sp>
        <p:nvSpPr>
          <p:cNvPr id="5" name="Rectangle 4">
            <a:extLst>
              <a:ext uri="{FF2B5EF4-FFF2-40B4-BE49-F238E27FC236}">
                <a16:creationId xmlns:a16="http://schemas.microsoft.com/office/drawing/2014/main" id="{4FF71D84-5E1D-4827-8609-5B58BF0E351F}"/>
              </a:ext>
            </a:extLst>
          </p:cNvPr>
          <p:cNvSpPr/>
          <p:nvPr/>
        </p:nvSpPr>
        <p:spPr>
          <a:xfrm>
            <a:off x="7359412" y="4974120"/>
            <a:ext cx="4750276" cy="1323439"/>
          </a:xfrm>
          <a:prstGeom prst="rect">
            <a:avLst/>
          </a:prstGeom>
        </p:spPr>
        <p:txBody>
          <a:bodyPr wrap="square">
            <a:spAutoFit/>
          </a:bodyPr>
          <a:lstStyle/>
          <a:p>
            <a:r>
              <a:rPr lang="en-US" sz="1600" dirty="0"/>
              <a:t>All Clear Emergency Management Group, LLC is an experienced consulting firm that provides an array of emergency management services and conference management services. Our team of dedicated professionals will exceed our clients’ expectations.</a:t>
            </a:r>
          </a:p>
        </p:txBody>
      </p:sp>
      <p:pic>
        <p:nvPicPr>
          <p:cNvPr id="9" name="Picture 8" descr="Text&#10;&#10;Description automatically generated">
            <a:extLst>
              <a:ext uri="{FF2B5EF4-FFF2-40B4-BE49-F238E27FC236}">
                <a16:creationId xmlns:a16="http://schemas.microsoft.com/office/drawing/2014/main" id="{EAC2D4C3-55CC-48C8-A21A-FBEB09B3AE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58293" y="3326602"/>
            <a:ext cx="2714645" cy="743421"/>
          </a:xfrm>
          <a:prstGeom prst="rect">
            <a:avLst/>
          </a:prstGeom>
        </p:spPr>
      </p:pic>
    </p:spTree>
    <p:extLst>
      <p:ext uri="{BB962C8B-B14F-4D97-AF65-F5344CB8AC3E}">
        <p14:creationId xmlns:p14="http://schemas.microsoft.com/office/powerpoint/2010/main" val="45559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5FED-5744-4167-9A14-E2B57F732395}"/>
              </a:ext>
            </a:extLst>
          </p:cNvPr>
          <p:cNvSpPr>
            <a:spLocks noGrp="1"/>
          </p:cNvSpPr>
          <p:nvPr>
            <p:ph type="title"/>
          </p:nvPr>
        </p:nvSpPr>
        <p:spPr>
          <a:xfrm>
            <a:off x="357809" y="214376"/>
            <a:ext cx="10058400" cy="1078371"/>
          </a:xfrm>
        </p:spPr>
        <p:txBody>
          <a:bodyPr/>
          <a:lstStyle/>
          <a:p>
            <a:r>
              <a:rPr lang="en-US" b="1" dirty="0"/>
              <a:t>Assignment of Rights</a:t>
            </a:r>
          </a:p>
        </p:txBody>
      </p:sp>
      <p:sp>
        <p:nvSpPr>
          <p:cNvPr id="3" name="Content Placeholder 2">
            <a:extLst>
              <a:ext uri="{FF2B5EF4-FFF2-40B4-BE49-F238E27FC236}">
                <a16:creationId xmlns:a16="http://schemas.microsoft.com/office/drawing/2014/main" id="{3F5B11BD-3EEF-4D60-AA0B-3F3E92224724}"/>
              </a:ext>
            </a:extLst>
          </p:cNvPr>
          <p:cNvSpPr>
            <a:spLocks noGrp="1"/>
          </p:cNvSpPr>
          <p:nvPr>
            <p:ph idx="1"/>
          </p:nvPr>
        </p:nvSpPr>
        <p:spPr>
          <a:xfrm>
            <a:off x="357809" y="1845733"/>
            <a:ext cx="11529391" cy="4647831"/>
          </a:xfrm>
        </p:spPr>
        <p:txBody>
          <a:bodyPr>
            <a:normAutofit/>
          </a:bodyPr>
          <a:lstStyle/>
          <a:p>
            <a:r>
              <a:rPr lang="en-US" sz="2400" dirty="0"/>
              <a:t>This content was developed for the </a:t>
            </a:r>
            <a:r>
              <a:rPr lang="en-US" sz="2400" b="1" i="1" dirty="0"/>
              <a:t>All Clear Emergency Management Group </a:t>
            </a:r>
            <a:r>
              <a:rPr lang="en-US" sz="2400" dirty="0"/>
              <a:t>for use with the State of Vermont.</a:t>
            </a:r>
          </a:p>
          <a:p>
            <a:r>
              <a:rPr lang="en-US" sz="2400" dirty="0"/>
              <a:t>Content used for this presentation, where applicable, has been sourced from various public documents or from the author’s personal materials. Copyright for papers published in academic journals, in their final form, are maintained by those respective journals. </a:t>
            </a:r>
          </a:p>
          <a:p>
            <a:r>
              <a:rPr lang="en-US" sz="2400" dirty="0"/>
              <a:t>The purpose of this project is to provide education for those involved in emergency care for those with a burn injury. Reuse of this material in their current format is restricted to </a:t>
            </a:r>
            <a:r>
              <a:rPr lang="en-US" sz="2400" b="1" i="1" dirty="0"/>
              <a:t>All Clear Emergency Management Group </a:t>
            </a:r>
            <a:r>
              <a:rPr lang="en-US" sz="2400" dirty="0"/>
              <a:t>for use with the State of Vermont. </a:t>
            </a:r>
          </a:p>
          <a:p>
            <a:r>
              <a:rPr lang="en-US" sz="2400" dirty="0"/>
              <a:t>All other rights to the materials are retained by the author.</a:t>
            </a:r>
          </a:p>
        </p:txBody>
      </p:sp>
    </p:spTree>
    <p:extLst>
      <p:ext uri="{BB962C8B-B14F-4D97-AF65-F5344CB8AC3E}">
        <p14:creationId xmlns:p14="http://schemas.microsoft.com/office/powerpoint/2010/main" val="1454151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4901-2B8C-460B-9851-070E3FB2C816}"/>
              </a:ext>
            </a:extLst>
          </p:cNvPr>
          <p:cNvSpPr>
            <a:spLocks noGrp="1"/>
          </p:cNvSpPr>
          <p:nvPr>
            <p:ph type="title"/>
          </p:nvPr>
        </p:nvSpPr>
        <p:spPr>
          <a:xfrm>
            <a:off x="185531" y="300406"/>
            <a:ext cx="10317480" cy="1051867"/>
          </a:xfrm>
        </p:spPr>
        <p:txBody>
          <a:bodyPr/>
          <a:lstStyle/>
          <a:p>
            <a:r>
              <a:rPr lang="en-US" b="1" dirty="0"/>
              <a:t>Fair Use and Disclaimer</a:t>
            </a:r>
          </a:p>
        </p:txBody>
      </p:sp>
      <p:pic>
        <p:nvPicPr>
          <p:cNvPr id="5" name="Content Placeholder 4" descr="A close up of a sign&#10;&#10;Description automatically generated">
            <a:extLst>
              <a:ext uri="{FF2B5EF4-FFF2-40B4-BE49-F238E27FC236}">
                <a16:creationId xmlns:a16="http://schemas.microsoft.com/office/drawing/2014/main" id="{9B37B86E-BDE4-40DD-BC22-BC6BBEB5749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477486" y="94129"/>
            <a:ext cx="2547209" cy="1464423"/>
          </a:xfrm>
        </p:spPr>
      </p:pic>
      <p:sp>
        <p:nvSpPr>
          <p:cNvPr id="6" name="Rectangle 5">
            <a:extLst>
              <a:ext uri="{FF2B5EF4-FFF2-40B4-BE49-F238E27FC236}">
                <a16:creationId xmlns:a16="http://schemas.microsoft.com/office/drawing/2014/main" id="{3FD9F77F-8E77-452A-A0FC-1C24A9080C33}"/>
              </a:ext>
            </a:extLst>
          </p:cNvPr>
          <p:cNvSpPr/>
          <p:nvPr/>
        </p:nvSpPr>
        <p:spPr>
          <a:xfrm>
            <a:off x="185531" y="1690687"/>
            <a:ext cx="11839164" cy="4524315"/>
          </a:xfrm>
          <a:prstGeom prst="rect">
            <a:avLst/>
          </a:prstGeom>
        </p:spPr>
        <p:txBody>
          <a:bodyPr wrap="square">
            <a:spAutoFit/>
          </a:bodyPr>
          <a:lstStyle/>
          <a:p>
            <a:r>
              <a:rPr lang="en-US" sz="2400" dirty="0">
                <a:solidFill>
                  <a:srgbClr val="222222"/>
                </a:solidFill>
              </a:rPr>
              <a:t>Images and other content found throughout this presentation are either cited for their original source, are owned by the author of this work or were commonly found on the world wide web and not identified as being protected images (copyright). These images and this content are used and protected based on the Fair Use Doctrine. </a:t>
            </a:r>
          </a:p>
          <a:p>
            <a:endParaRPr lang="en-US" sz="2400" dirty="0">
              <a:solidFill>
                <a:srgbClr val="222222"/>
              </a:solidFill>
            </a:endParaRPr>
          </a:p>
          <a:p>
            <a:r>
              <a:rPr lang="en-US" sz="2400" dirty="0">
                <a:solidFill>
                  <a:srgbClr val="222222"/>
                </a:solidFill>
              </a:rPr>
              <a:t>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a:t>
            </a:r>
          </a:p>
          <a:p>
            <a:endParaRPr lang="en-US" sz="2400" dirty="0">
              <a:solidFill>
                <a:srgbClr val="222222"/>
              </a:solidFill>
            </a:endParaRPr>
          </a:p>
          <a:p>
            <a:r>
              <a:rPr lang="en-US" sz="2400" dirty="0">
                <a:solidFill>
                  <a:srgbClr val="222222"/>
                </a:solidFill>
              </a:rPr>
              <a:t>If for any reason you see an image that may in fact be copyrighted or you find objectionable, please notify us immediately. </a:t>
            </a:r>
            <a:endParaRPr lang="en-US" sz="2400" dirty="0"/>
          </a:p>
        </p:txBody>
      </p:sp>
    </p:spTree>
    <p:extLst>
      <p:ext uri="{BB962C8B-B14F-4D97-AF65-F5344CB8AC3E}">
        <p14:creationId xmlns:p14="http://schemas.microsoft.com/office/powerpoint/2010/main" val="38294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BE9-C259-41A2-834B-E8036D1D040A}"/>
              </a:ext>
            </a:extLst>
          </p:cNvPr>
          <p:cNvSpPr>
            <a:spLocks noGrp="1"/>
          </p:cNvSpPr>
          <p:nvPr>
            <p:ph type="title"/>
          </p:nvPr>
        </p:nvSpPr>
        <p:spPr>
          <a:xfrm>
            <a:off x="323851" y="286603"/>
            <a:ext cx="11601449" cy="1450757"/>
          </a:xfrm>
        </p:spPr>
        <p:txBody>
          <a:bodyPr/>
          <a:lstStyle/>
          <a:p>
            <a:pPr algn="ctr"/>
            <a:r>
              <a:rPr lang="en-US" b="1" dirty="0"/>
              <a:t>Overview cont.</a:t>
            </a:r>
          </a:p>
        </p:txBody>
      </p:sp>
      <p:sp>
        <p:nvSpPr>
          <p:cNvPr id="3" name="Content Placeholder 2">
            <a:extLst>
              <a:ext uri="{FF2B5EF4-FFF2-40B4-BE49-F238E27FC236}">
                <a16:creationId xmlns:a16="http://schemas.microsoft.com/office/drawing/2014/main" id="{59628CB5-1375-49E8-AF5C-20DA041CE4E5}"/>
              </a:ext>
            </a:extLst>
          </p:cNvPr>
          <p:cNvSpPr>
            <a:spLocks noGrp="1"/>
          </p:cNvSpPr>
          <p:nvPr>
            <p:ph idx="1"/>
          </p:nvPr>
        </p:nvSpPr>
        <p:spPr>
          <a:xfrm>
            <a:off x="323851" y="1845733"/>
            <a:ext cx="11868150" cy="4593167"/>
          </a:xfrm>
        </p:spPr>
        <p:txBody>
          <a:bodyPr>
            <a:normAutofit/>
          </a:bodyPr>
          <a:lstStyle/>
          <a:p>
            <a:r>
              <a:rPr lang="en-US" sz="2800" dirty="0"/>
              <a:t>For the sake of simplicity, we tend to use 1</a:t>
            </a:r>
            <a:r>
              <a:rPr lang="en-US" sz="2800" baseline="30000" dirty="0"/>
              <a:t>st</a:t>
            </a:r>
            <a:r>
              <a:rPr lang="en-US" sz="2800" dirty="0"/>
              <a:t> degree (superficial), 2</a:t>
            </a:r>
            <a:r>
              <a:rPr lang="en-US" sz="2800" baseline="30000" dirty="0"/>
              <a:t>nd</a:t>
            </a:r>
            <a:r>
              <a:rPr lang="en-US" sz="2800" dirty="0"/>
              <a:t> degree (partial thickness) and 3</a:t>
            </a:r>
            <a:r>
              <a:rPr lang="en-US" sz="2800" baseline="30000" dirty="0"/>
              <a:t>rd</a:t>
            </a:r>
            <a:r>
              <a:rPr lang="en-US" sz="2800" dirty="0"/>
              <a:t> degree (full thickness). Rarely used we also find 4</a:t>
            </a:r>
            <a:r>
              <a:rPr lang="en-US" sz="2800" baseline="30000" dirty="0"/>
              <a:t>th</a:t>
            </a:r>
            <a:r>
              <a:rPr lang="en-US" sz="2800" dirty="0"/>
              <a:t>, 5</a:t>
            </a:r>
            <a:r>
              <a:rPr lang="en-US" sz="2800" baseline="30000" dirty="0"/>
              <a:t>th</a:t>
            </a:r>
            <a:r>
              <a:rPr lang="en-US" sz="2800" dirty="0"/>
              <a:t> and 6</a:t>
            </a:r>
            <a:r>
              <a:rPr lang="en-US" sz="2800" baseline="30000" dirty="0"/>
              <a:t>th</a:t>
            </a:r>
            <a:r>
              <a:rPr lang="en-US" sz="2800" dirty="0"/>
              <a:t> degree burns which can be used to describe burn into the muscle and bone but again, offer no usefulness in the emergent setting. Thus, 1</a:t>
            </a:r>
            <a:r>
              <a:rPr lang="en-US" sz="2800" baseline="30000" dirty="0"/>
              <a:t>st</a:t>
            </a:r>
            <a:r>
              <a:rPr lang="en-US" sz="2800" dirty="0"/>
              <a:t>, 2</a:t>
            </a:r>
            <a:r>
              <a:rPr lang="en-US" sz="2800" baseline="30000" dirty="0"/>
              <a:t>nd</a:t>
            </a:r>
            <a:r>
              <a:rPr lang="en-US" sz="2800" dirty="0"/>
              <a:t>, and 3</a:t>
            </a:r>
            <a:r>
              <a:rPr lang="en-US" sz="2800" baseline="30000" dirty="0"/>
              <a:t>rd</a:t>
            </a:r>
            <a:r>
              <a:rPr lang="en-US" sz="2800" dirty="0"/>
              <a:t> degree offers the simplest and yet most effective approach.</a:t>
            </a:r>
          </a:p>
        </p:txBody>
      </p:sp>
      <p:pic>
        <p:nvPicPr>
          <p:cNvPr id="4" name="Picture 2" descr="Overview Icon #129830 - Free Icons Library">
            <a:extLst>
              <a:ext uri="{FF2B5EF4-FFF2-40B4-BE49-F238E27FC236}">
                <a16:creationId xmlns:a16="http://schemas.microsoft.com/office/drawing/2014/main" id="{EAA6093A-6E51-41EB-95F7-EC3449936B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3600" y="36413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3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BE9-C259-41A2-834B-E8036D1D040A}"/>
              </a:ext>
            </a:extLst>
          </p:cNvPr>
          <p:cNvSpPr>
            <a:spLocks noGrp="1"/>
          </p:cNvSpPr>
          <p:nvPr>
            <p:ph type="title"/>
          </p:nvPr>
        </p:nvSpPr>
        <p:spPr/>
        <p:txBody>
          <a:bodyPr/>
          <a:lstStyle/>
          <a:p>
            <a:pPr algn="ctr"/>
            <a:r>
              <a:rPr lang="en-US" b="1" dirty="0"/>
              <a:t>Overview, Predicting Mortality</a:t>
            </a:r>
          </a:p>
        </p:txBody>
      </p:sp>
      <p:sp>
        <p:nvSpPr>
          <p:cNvPr id="3" name="Content Placeholder 2">
            <a:extLst>
              <a:ext uri="{FF2B5EF4-FFF2-40B4-BE49-F238E27FC236}">
                <a16:creationId xmlns:a16="http://schemas.microsoft.com/office/drawing/2014/main" id="{59628CB5-1375-49E8-AF5C-20DA041CE4E5}"/>
              </a:ext>
            </a:extLst>
          </p:cNvPr>
          <p:cNvSpPr>
            <a:spLocks noGrp="1"/>
          </p:cNvSpPr>
          <p:nvPr>
            <p:ph idx="1"/>
          </p:nvPr>
        </p:nvSpPr>
        <p:spPr>
          <a:xfrm>
            <a:off x="352425" y="1845733"/>
            <a:ext cx="10058401" cy="4850342"/>
          </a:xfrm>
        </p:spPr>
        <p:txBody>
          <a:bodyPr>
            <a:normAutofit/>
          </a:bodyPr>
          <a:lstStyle/>
          <a:p>
            <a:r>
              <a:rPr lang="en-US" sz="2800" dirty="0"/>
              <a:t>Early 1960’s, prediction of mortality was described, later to be known as the “</a:t>
            </a:r>
            <a:r>
              <a:rPr lang="en-US" sz="2800" dirty="0" err="1"/>
              <a:t>Baux</a:t>
            </a:r>
            <a:r>
              <a:rPr lang="en-US" sz="2800" dirty="0"/>
              <a:t> Score” (computed by adding the age with the TBSA of 2</a:t>
            </a:r>
            <a:r>
              <a:rPr lang="en-US" sz="2800" baseline="30000" dirty="0"/>
              <a:t>nd</a:t>
            </a:r>
            <a:r>
              <a:rPr lang="en-US" sz="2800" dirty="0"/>
              <a:t> and 3</a:t>
            </a:r>
            <a:r>
              <a:rPr lang="en-US" sz="2800" baseline="30000" dirty="0"/>
              <a:t>rd</a:t>
            </a:r>
            <a:r>
              <a:rPr lang="en-US" sz="2800" dirty="0"/>
              <a:t> degree burns = [in percentage] the likelihood of mortality)</a:t>
            </a:r>
          </a:p>
          <a:p>
            <a:pPr lvl="1"/>
            <a:r>
              <a:rPr lang="en-US" sz="2400" dirty="0"/>
              <a:t>An example; 25-year-old male with 40% TBSA (25 + 40 = 65%). So, the likelihood of mortality was 65%.</a:t>
            </a:r>
          </a:p>
          <a:p>
            <a:pPr lvl="1"/>
            <a:r>
              <a:rPr lang="en-US" sz="2400" dirty="0" err="1"/>
              <a:t>Baux</a:t>
            </a:r>
            <a:r>
              <a:rPr lang="en-US" sz="2400" dirty="0"/>
              <a:t> Score first published in a Masters Thesis in 1961 (Serge </a:t>
            </a:r>
            <a:r>
              <a:rPr lang="en-US" sz="2400" dirty="0" err="1"/>
              <a:t>Baux</a:t>
            </a:r>
            <a:r>
              <a:rPr lang="en-US" sz="2400" dirty="0"/>
              <a:t>) has been modified multiple times and currently referred to as the “Modified </a:t>
            </a:r>
            <a:r>
              <a:rPr lang="en-US" sz="2400" dirty="0" err="1"/>
              <a:t>Baux</a:t>
            </a:r>
            <a:r>
              <a:rPr lang="en-US" sz="2400" dirty="0"/>
              <a:t> Score” or the “Modified Revised </a:t>
            </a:r>
            <a:r>
              <a:rPr lang="en-US" sz="2400" dirty="0" err="1"/>
              <a:t>Baux</a:t>
            </a:r>
            <a:r>
              <a:rPr lang="en-US" sz="2400" dirty="0"/>
              <a:t> [R-</a:t>
            </a:r>
            <a:r>
              <a:rPr lang="en-US" sz="2400" dirty="0" err="1"/>
              <a:t>Baux</a:t>
            </a:r>
            <a:r>
              <a:rPr lang="en-US" sz="2400" dirty="0"/>
              <a:t>] Score” to mathematically account for the improvements in care and outcomes.</a:t>
            </a:r>
          </a:p>
        </p:txBody>
      </p:sp>
      <p:pic>
        <p:nvPicPr>
          <p:cNvPr id="5" name="Picture 2" descr="Overview Icon #129830 - Free Icons Library">
            <a:extLst>
              <a:ext uri="{FF2B5EF4-FFF2-40B4-BE49-F238E27FC236}">
                <a16:creationId xmlns:a16="http://schemas.microsoft.com/office/drawing/2014/main" id="{AC167BDA-F974-4DDA-B2F0-2F8AF8516B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1462" y="4119238"/>
            <a:ext cx="1960537" cy="19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19866"/>
      </p:ext>
    </p:extLst>
  </p:cSld>
  <p:clrMapOvr>
    <a:masterClrMapping/>
  </p:clrMapOvr>
</p:sld>
</file>

<file path=ppt/theme/theme1.xml><?xml version="1.0" encoding="utf-8"?>
<a:theme xmlns:a="http://schemas.openxmlformats.org/drawingml/2006/main" name="ThemeBurn-r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Burn-rk" id="{B2889DFD-56D3-4688-9D4B-B76D2B7E49E9}" vid="{C0B23306-0276-434C-A266-66037313E2B4}"/>
    </a:ext>
  </a:extLst>
</a:theme>
</file>

<file path=docProps/app.xml><?xml version="1.0" encoding="utf-8"?>
<Properties xmlns="http://schemas.openxmlformats.org/officeDocument/2006/extended-properties" xmlns:vt="http://schemas.openxmlformats.org/officeDocument/2006/docPropsVTypes">
  <Template>ThemeBurn-rk</Template>
  <TotalTime>10592</TotalTime>
  <Words>6615</Words>
  <Application>Microsoft Office PowerPoint</Application>
  <PresentationFormat>Widescreen</PresentationFormat>
  <Paragraphs>284</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Verdana</vt:lpstr>
      <vt:lpstr>Wingdings</vt:lpstr>
      <vt:lpstr>Wingdings 2</vt:lpstr>
      <vt:lpstr>ThemeBurn-rk</vt:lpstr>
      <vt:lpstr>Burn Mass Casualty and Burn Surge Disaster Preparedness Course</vt:lpstr>
      <vt:lpstr>Disclosures</vt:lpstr>
      <vt:lpstr>Background</vt:lpstr>
      <vt:lpstr>Background cont.</vt:lpstr>
      <vt:lpstr>Background cont.</vt:lpstr>
      <vt:lpstr>Overview</vt:lpstr>
      <vt:lpstr>Overview cont.</vt:lpstr>
      <vt:lpstr>Overview cont.</vt:lpstr>
      <vt:lpstr>Overview, Predicting Mortality</vt:lpstr>
      <vt:lpstr>Overview, Predicting Mortality cont.</vt:lpstr>
      <vt:lpstr>5 Things from this module</vt:lpstr>
      <vt:lpstr>(Burn) Triage</vt:lpstr>
      <vt:lpstr>(Burn) Triage cont.</vt:lpstr>
      <vt:lpstr>Initial Assessment (Triage One Patient)</vt:lpstr>
      <vt:lpstr>Initial Assessment (Triage One Patient) cont.</vt:lpstr>
      <vt:lpstr>Initial Assessment (Triage One Patient) cont. </vt:lpstr>
      <vt:lpstr>Initial Assessment (Triage One Patient) cont. </vt:lpstr>
      <vt:lpstr>Initial Assessment (Triage One Patient) cont. </vt:lpstr>
      <vt:lpstr>Initial Assessment (Triage One Patient) cont. </vt:lpstr>
      <vt:lpstr>Consider Trauma as Concomitant Injury</vt:lpstr>
      <vt:lpstr>Thermal Burn</vt:lpstr>
      <vt:lpstr>Thermal Burn cont.</vt:lpstr>
      <vt:lpstr>Thermal Burn cont.</vt:lpstr>
      <vt:lpstr>Chemical Burns Kearns RD, Cairns CB, Holmes JH, Rich PB, Cairns BA. Chemical burn care: a review of best practices. EMS world. 2014;43(5):40-45.</vt:lpstr>
      <vt:lpstr>Chemical Burns cont. Kearns RD, Cairns CB, Holmes JH, Rich PB, Cairns BA. Chemical burn care: a review of best practices. EMS world. 2014;43(5):40-45.</vt:lpstr>
      <vt:lpstr>Chemical Burns cont. Kearns RD, Cairns CB, Holmes JH, Rich PB, Cairns BA. Chemical burn care: a review of best practices. EMS world. 2014;43(5):40-45.</vt:lpstr>
      <vt:lpstr>Electrical Burns Kearns RD, Rich PB, Cairns CB, Holmes JH, Cairns BA. Electrical injury and burn care: a review of best practices. EMS world. 2014;43(9):34-40, 55.</vt:lpstr>
      <vt:lpstr>Electrical Burns cont. Kearns RD, Rich PB, Cairns CB, Holmes JH, Cairns BA. Electrical injury and burn care: a review of best practices. EMS world. 2014;43(9):34-40, 55.</vt:lpstr>
      <vt:lpstr>Radiation Injury Kearns RD, Sugarman S, Cairns CB, Holmes Th JH, Cairns BA, Rich PB. Radiation Injury, Burns and Illness: A Review of Best Practices. EMS world. 2016;45(10):52-59.</vt:lpstr>
      <vt:lpstr>Radiation Injury cont. Kearns RD, Sugarman S, Cairns CB, Holmes Th JH, Cairns BA, Rich PB. Radiation Injury, Burns and Illness: A Review of Best Practices. EMS world. 2016;45(10):52-59.</vt:lpstr>
      <vt:lpstr>Radiation Injury cont. Kearns RD, Sugarman S, Cairns CB, Holmes Th JH, Cairns BA, Rich PB. Radiation Injury, Burns and Illness: A Review of Best Practices. EMS world. 2016;45(10):52-59.</vt:lpstr>
      <vt:lpstr>Complications and Poor Outcomes in Burn Care</vt:lpstr>
      <vt:lpstr>Complications and Poor Outcomes in Burn Care continued;</vt:lpstr>
      <vt:lpstr>Complications and Poor Outcomes in Burn Care continued;</vt:lpstr>
      <vt:lpstr>Complications and Poor Outcomes in Burn Care continued;</vt:lpstr>
      <vt:lpstr>Total Body Surface Area (TBSA) Assessment</vt:lpstr>
      <vt:lpstr>Referral Criteria: American Burn Association</vt:lpstr>
      <vt:lpstr>Extent of Burn</vt:lpstr>
      <vt:lpstr>From One to Many</vt:lpstr>
      <vt:lpstr>BMCI vs Burn Disaster vs MBC</vt:lpstr>
      <vt:lpstr>BMCI Overview</vt:lpstr>
      <vt:lpstr>PowerPoint Presentation</vt:lpstr>
      <vt:lpstr>PowerPoint Presentation</vt:lpstr>
      <vt:lpstr>PowerPoint Presentation</vt:lpstr>
      <vt:lpstr>So, beyond the academic world, does classification really matter? </vt:lpstr>
      <vt:lpstr>So, beyond the academic world, does classification really matter? (cont.)</vt:lpstr>
      <vt:lpstr>So, beyond the academic world, does classification really matter? (cont.)</vt:lpstr>
      <vt:lpstr>So, beyond the academic world, does classification really matter? </vt:lpstr>
      <vt:lpstr>PowerPoint Presentation</vt:lpstr>
      <vt:lpstr>PowerPoint Presentation</vt:lpstr>
      <vt:lpstr>PowerPoint Presentation</vt:lpstr>
      <vt:lpstr>Steps taken to develop the current set of Triage Tables, V3</vt:lpstr>
      <vt:lpstr>Results</vt:lpstr>
      <vt:lpstr>Results</vt:lpstr>
      <vt:lpstr>Results</vt:lpstr>
      <vt:lpstr>Results (cont.)</vt:lpstr>
      <vt:lpstr>Results (cont.)</vt:lpstr>
      <vt:lpstr>Results (cont.)</vt:lpstr>
      <vt:lpstr>Results (cont.)</vt:lpstr>
      <vt:lpstr>Conventional Surge Capacity</vt:lpstr>
      <vt:lpstr>Contingency Surge Capacity</vt:lpstr>
      <vt:lpstr>Crisis Surge Capacity    (Anticipated return to Conventional or Contingency Standard of Care in 120 hours)</vt:lpstr>
      <vt:lpstr>Crisis Surge Capacity (Catastrophic Burn Care)  (Crisis care for indeterminant time period such as following the detonation of a nuclear weapon or a global pandemic.)</vt:lpstr>
      <vt:lpstr>Conclusion</vt:lpstr>
      <vt:lpstr>5 Things from this module</vt:lpstr>
      <vt:lpstr>PowerPoint Presentation</vt:lpstr>
      <vt:lpstr>References</vt:lpstr>
      <vt:lpstr>References cont.</vt:lpstr>
      <vt:lpstr>References cont.</vt:lpstr>
      <vt:lpstr>References cont.</vt:lpstr>
      <vt:lpstr>Content for this Presentation was Created or Developed by Randy Kearns for All Clear Emergency Management Group to be used for the State of Vermont</vt:lpstr>
      <vt:lpstr>Assignment of Rights</vt:lpstr>
      <vt:lpstr>Fair Use and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 Triage</dc:title>
  <dc:creator>Randy Kearns</dc:creator>
  <cp:lastModifiedBy>Randy Kearns</cp:lastModifiedBy>
  <cp:revision>3</cp:revision>
  <dcterms:created xsi:type="dcterms:W3CDTF">2021-05-25T19:31:08Z</dcterms:created>
  <dcterms:modified xsi:type="dcterms:W3CDTF">2021-09-20T02:30:08Z</dcterms:modified>
</cp:coreProperties>
</file>